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76" r:id="rId4"/>
    <p:sldId id="277" r:id="rId5"/>
    <p:sldId id="278" r:id="rId6"/>
    <p:sldId id="267" r:id="rId7"/>
    <p:sldId id="270" r:id="rId8"/>
    <p:sldId id="279" r:id="rId9"/>
    <p:sldId id="281" r:id="rId10"/>
    <p:sldId id="285" r:id="rId11"/>
    <p:sldId id="282" r:id="rId12"/>
    <p:sldId id="287" r:id="rId13"/>
    <p:sldId id="288" r:id="rId14"/>
    <p:sldId id="289" r:id="rId15"/>
    <p:sldId id="286" r:id="rId16"/>
    <p:sldId id="283" r:id="rId17"/>
    <p:sldId id="290" r:id="rId18"/>
    <p:sldId id="291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00FFFF"/>
    <a:srgbClr val="FF00FF"/>
    <a:srgbClr val="8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96EC6-C984-476E-830C-351066106AD6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2AF2F-AF8B-4410-92FC-9EF1D8C0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AF2F-AF8B-4410-92FC-9EF1D8C0F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3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2291-B27F-CBB9-989F-727BF3248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060D3-DE24-4CF9-5BE8-E3706A98D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E8A2-1B63-6960-E94A-65203678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845F-00AA-C90F-A604-A5564A9C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F9802-12AF-B42B-512D-7DB34FEC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0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2FE5-28D7-EA61-E531-A18330F7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0D07A-36A3-D884-55BA-477EC1B2F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464D4-FE6B-28F0-7F33-92EE9C2A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E18CD-174A-AACD-3E7E-A8A9DF1F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C9BCD-AA25-59FE-F329-F1E009F3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616B60-0F65-4446-CC9B-D50059597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31D2B-41A8-356C-57FC-72DFB1F0E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4C87C-B09E-35DF-6984-597D1F80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19882-018E-CECD-3FEF-6A66DD08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C3370-6311-A306-6F43-FCF45511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1ECC-27EA-748F-97A5-46A2A1B8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947-D848-64F6-E323-94C67107C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E2CE5-1C1E-568F-F754-B953D01E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EEC61-C12E-7A4B-1877-0ED29DC0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B66A1-29AE-C6CC-E0D1-B8EF8CA3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3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D923-55B2-AC0F-00BB-1D510645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47E63-6BAD-D17A-1172-017A3E2C5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17600-F3ED-20F9-803B-3C56F117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ADC87-8CB2-3CFB-874D-DF9B7CC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09913-BC74-BA8F-A3BB-F669F618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1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F67A-30CE-FD85-70E4-DE70B3DE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73B0-9E0E-9822-110C-028278403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07D8D-5B5F-ADD1-5069-899E2DAD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5739E-2008-6554-5C81-EDD0ED0C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AC369-1588-18B1-15F5-C1A54577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C9C90-4911-96D3-1B3D-8A148577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0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B7AD-BA13-5A03-2CD0-A142A2DA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A9A85-5874-F0C5-B3EC-7038BA443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E9609-C674-CBDC-F592-B261AC783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0A56F-C335-FCA2-FF1D-F09DED4CF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68311-73BB-2644-555B-7115785BD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2452EF-438A-D466-1ED0-AA68BDAB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CD375-1A14-19F3-852E-7BE983DB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30A8AA-1661-C8EF-48D6-6167E3F5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88CF-0016-3783-34DA-7CF946F1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71380-05B2-B320-BA64-C84E3A23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DD522-36CC-1BA7-9748-B0C33B62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85A39-F88F-584F-21AF-C7BC9DFD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3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218A0-D99F-6901-42FD-90F204C9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9E7C1-B7FE-7DC0-5600-D3483CC5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7490A-2F52-9040-8714-0C586B0C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1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0207-7A71-49F1-BF31-D27B6FD8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9DDE-F18B-6464-233E-B54B8A49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7D4AF-88AB-94B0-0269-8C271C66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A7D28-03B4-321D-4FCE-2127DB35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A2DA2-B409-3AB6-13F6-B29D5E13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3219C-E009-DA1A-7210-32EB5A8A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2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9098-AF54-3F1E-E67D-2E8FB793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28104-9D89-096D-FBEF-D690C986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5EAD4-CF30-B286-083A-092D24E36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B52F8-69EF-19AF-D9BD-8FBAE137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6BA84-7B34-7F0A-2B16-B79FB058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D1D3F-8B9A-C799-CA08-ECAC1DBA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51428-0F28-ADE9-EDD3-575FEF12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5263B-689D-BFD2-E51B-B46FE305C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32DC-3913-6DA5-22E3-0C464E046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25584-AA34-4289-BFF1-01F596B50622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6C210-3604-7109-99FB-BA3AB3FAB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59818-5C65-4E13-6327-DC76F5B35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A14D-0A82-407F-8555-247D1451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21.gi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A98-2831-E78F-8DFA-17F8344E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989" y="597322"/>
            <a:ext cx="9576021" cy="1172280"/>
          </a:xfrm>
        </p:spPr>
        <p:txBody>
          <a:bodyPr>
            <a:normAutofit/>
          </a:bodyPr>
          <a:lstStyle/>
          <a:p>
            <a:r>
              <a:rPr lang="en-US" sz="4400" b="1" dirty="0"/>
              <a:t>On Differentially Private Counting on Trees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3AE3C-8D81-EC16-5096-D570E937A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07458"/>
            <a:ext cx="9144000" cy="557446"/>
          </a:xfrm>
        </p:spPr>
        <p:txBody>
          <a:bodyPr/>
          <a:lstStyle/>
          <a:p>
            <a:r>
              <a:rPr lang="en-US" sz="2800" dirty="0"/>
              <a:t>Kewen Wu (UC Berkeley)</a:t>
            </a:r>
            <a:endParaRPr lang="en-US" sz="2000" dirty="0"/>
          </a:p>
        </p:txBody>
      </p:sp>
      <p:pic>
        <p:nvPicPr>
          <p:cNvPr id="5" name="Picture 4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0AE7D4F0-EB8B-3339-107B-8A52BB82A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97" y="3062050"/>
            <a:ext cx="2035071" cy="2351003"/>
          </a:xfrm>
          <a:prstGeom prst="rect">
            <a:avLst/>
          </a:prstGeom>
        </p:spPr>
      </p:pic>
      <p:pic>
        <p:nvPicPr>
          <p:cNvPr id="7" name="Picture 6" descr="A picture containing human face, person, clothing, outdoor&#10;&#10;Description automatically generated">
            <a:extLst>
              <a:ext uri="{FF2B5EF4-FFF2-40B4-BE49-F238E27FC236}">
                <a16:creationId xmlns:a16="http://schemas.microsoft.com/office/drawing/2014/main" id="{35106E60-A6CF-E603-1DC0-CC05E327E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5"/>
          <a:stretch/>
        </p:blipFill>
        <p:spPr>
          <a:xfrm>
            <a:off x="3988136" y="3062050"/>
            <a:ext cx="2035071" cy="2351003"/>
          </a:xfrm>
          <a:prstGeom prst="rect">
            <a:avLst/>
          </a:prstGeom>
        </p:spPr>
      </p:pic>
      <p:pic>
        <p:nvPicPr>
          <p:cNvPr id="9" name="Picture 8" descr="A person with short black hair&#10;&#10;Description automatically generated with low confidence">
            <a:extLst>
              <a:ext uri="{FF2B5EF4-FFF2-40B4-BE49-F238E27FC236}">
                <a16:creationId xmlns:a16="http://schemas.microsoft.com/office/drawing/2014/main" id="{2CC0D34D-4850-0899-8D05-4C4FDD608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r="6161"/>
          <a:stretch/>
        </p:blipFill>
        <p:spPr>
          <a:xfrm>
            <a:off x="6194275" y="3062049"/>
            <a:ext cx="2035071" cy="2351003"/>
          </a:xfrm>
          <a:prstGeom prst="rect">
            <a:avLst/>
          </a:prstGeom>
        </p:spPr>
      </p:pic>
      <p:pic>
        <p:nvPicPr>
          <p:cNvPr id="11" name="Picture 10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5E19F310-B9F4-D459-2B15-BD584B0D5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r="9861"/>
          <a:stretch/>
        </p:blipFill>
        <p:spPr>
          <a:xfrm>
            <a:off x="8400414" y="3062048"/>
            <a:ext cx="2035072" cy="23510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ECE81F-4885-BA2F-04E5-8CBCDD632B0F}"/>
              </a:ext>
            </a:extLst>
          </p:cNvPr>
          <p:cNvSpPr txBox="1"/>
          <p:nvPr/>
        </p:nvSpPr>
        <p:spPr>
          <a:xfrm>
            <a:off x="1781997" y="2606242"/>
            <a:ext cx="203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Badih</a:t>
            </a:r>
            <a:r>
              <a:rPr lang="en-US" dirty="0"/>
              <a:t> Ghazi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480AC-0308-7368-6372-9010C43394CA}"/>
              </a:ext>
            </a:extLst>
          </p:cNvPr>
          <p:cNvSpPr txBox="1"/>
          <p:nvPr/>
        </p:nvSpPr>
        <p:spPr>
          <a:xfrm>
            <a:off x="3988136" y="2602760"/>
            <a:ext cx="203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Pritish Kamath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4BEE8-349C-760D-0DD2-DBA1A3AA8EB9}"/>
              </a:ext>
            </a:extLst>
          </p:cNvPr>
          <p:cNvSpPr txBox="1"/>
          <p:nvPr/>
        </p:nvSpPr>
        <p:spPr>
          <a:xfrm>
            <a:off x="6194275" y="2602760"/>
            <a:ext cx="203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Ravi Kumar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4F183E-8B44-9FAF-75C6-B89CFFA9FF9F}"/>
              </a:ext>
            </a:extLst>
          </p:cNvPr>
          <p:cNvSpPr txBox="1"/>
          <p:nvPr/>
        </p:nvSpPr>
        <p:spPr>
          <a:xfrm>
            <a:off x="8400414" y="2602760"/>
            <a:ext cx="203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Pasin </a:t>
            </a:r>
            <a:r>
              <a:rPr lang="en-US" dirty="0" err="1"/>
              <a:t>Manurangsi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6CF984-924C-5824-1BBC-3C0951D300AA}"/>
              </a:ext>
            </a:extLst>
          </p:cNvPr>
          <p:cNvSpPr txBox="1"/>
          <p:nvPr/>
        </p:nvSpPr>
        <p:spPr>
          <a:xfrm>
            <a:off x="3817068" y="5825530"/>
            <a:ext cx="241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Google Mountain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858E6D-6CD0-055D-C788-3E74929CC8A3}"/>
              </a:ext>
            </a:extLst>
          </p:cNvPr>
          <p:cNvSpPr txBox="1"/>
          <p:nvPr/>
        </p:nvSpPr>
        <p:spPr>
          <a:xfrm>
            <a:off x="8211617" y="5825530"/>
            <a:ext cx="241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Google Thailand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79331021-784E-8AF3-8C40-0F70B6F87626}"/>
              </a:ext>
            </a:extLst>
          </p:cNvPr>
          <p:cNvSpPr/>
          <p:nvPr/>
        </p:nvSpPr>
        <p:spPr>
          <a:xfrm rot="5400000">
            <a:off x="4865181" y="2432337"/>
            <a:ext cx="289843" cy="6438485"/>
          </a:xfrm>
          <a:prstGeom prst="rightBrace">
            <a:avLst>
              <a:gd name="adj1" fmla="val 6824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49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DBA8-B263-65FD-3C16-7DEC767B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7682" y="2130195"/>
              <a:ext cx="10036635" cy="37343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Pure-DP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Approximate-DP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∈(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Additive only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="1" dirty="0"/>
                            <a:t> 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[Laplace Mechanism]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sz="2800" b="1" i="0" smtClean="0">
                                                <a:latin typeface="Cambria Math" panose="02040503050406030204" pitchFamily="18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𝜹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rad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[Gaussian Mechanism]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3772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[Edmonds-Nikolov-Ullman’20]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Multiplicative &amp; additive 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1" dirty="0"/>
                            <a:t> </a:t>
                          </a:r>
                          <a:r>
                            <a:rPr lang="en-US" dirty="0"/>
                            <a:t>is a constant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  <a:endParaRPr lang="en-US" sz="16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800" b="1" i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7682" y="2130195"/>
              <a:ext cx="10036635" cy="36157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685" r="-100545" b="-3089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685" r="-729" b="-3089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48675" r="-200911" b="-493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91304" r="-100545" b="-180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91304" r="-729" b="-180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5534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218440" r="-100545" b="-105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218440" r="-729" b="-105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307534" r="-200911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307534" r="-100545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307534" r="-729" b="-20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949C4EA3-0EF2-A86F-EC29-407F3F181217}"/>
              </a:ext>
            </a:extLst>
          </p:cNvPr>
          <p:cNvSpPr/>
          <p:nvPr/>
        </p:nvSpPr>
        <p:spPr>
          <a:xfrm>
            <a:off x="7712268" y="4727659"/>
            <a:ext cx="3551477" cy="1246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Reduction to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00337" y="1552910"/>
                <a:ext cx="7138737" cy="2553870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Classification Problem</a:t>
                </a:r>
              </a:p>
              <a:p>
                <a:r>
                  <a:rPr lang="en-US" dirty="0"/>
                  <a:t>Given threshold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Output for each node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whether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above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or below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∈[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dirty="0"/>
                  <a:t>any answer works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00337" y="1552910"/>
                <a:ext cx="7138737" cy="2553870"/>
              </a:xfrm>
              <a:blipFill>
                <a:blip r:embed="rId2"/>
                <a:stretch>
                  <a:fillRect l="-1793" t="-4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384;p28">
                <a:extLst>
                  <a:ext uri="{FF2B5EF4-FFF2-40B4-BE49-F238E27FC236}">
                    <a16:creationId xmlns:a16="http://schemas.microsoft.com/office/drawing/2014/main" id="{C503E4D0-20C7-7FBA-4B75-04F50A243345}"/>
                  </a:ext>
                </a:extLst>
              </p:cNvPr>
              <p:cNvSpPr txBox="1"/>
              <p:nvPr/>
            </p:nvSpPr>
            <p:spPr>
              <a:xfrm>
                <a:off x="700721" y="1771844"/>
                <a:ext cx="3720674" cy="1538413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Ex</a:t>
                </a:r>
                <a:r>
                  <a:rPr lang="en-US" altLang="zh-C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ample</a:t>
                </a:r>
                <a:r>
                  <a:rPr lang="e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𝝉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30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 </m:t>
                    </m:r>
                    <m:r>
                      <a:rPr lang="en" sz="2400" b="1" i="1" dirty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𝜶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0.2</m:t>
                    </m:r>
                  </m:oMath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00FF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≥36</m:t>
                    </m:r>
                  </m:oMath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FF00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Below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≤24</m:t>
                    </m:r>
                  </m:oMath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2400" dirty="0">
                    <a:highlight>
                      <a:srgbClr val="C0C0C0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Arbitrary</a:t>
                </a:r>
                <a:r>
                  <a:rPr lang="en-US" altLang="zh-CN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24~36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4" name="Google Shape;384;p28">
                <a:extLst>
                  <a:ext uri="{FF2B5EF4-FFF2-40B4-BE49-F238E27FC236}">
                    <a16:creationId xmlns:a16="http://schemas.microsoft.com/office/drawing/2014/main" id="{C503E4D0-20C7-7FBA-4B75-04F50A243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21" y="1771844"/>
                <a:ext cx="3720674" cy="1538413"/>
              </a:xfrm>
              <a:prstGeom prst="rect">
                <a:avLst/>
              </a:prstGeom>
              <a:blipFill>
                <a:blip r:embed="rId3"/>
                <a:stretch>
                  <a:fillRect l="-2623" t="-3968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87;p28">
            <a:extLst>
              <a:ext uri="{FF2B5EF4-FFF2-40B4-BE49-F238E27FC236}">
                <a16:creationId xmlns:a16="http://schemas.microsoft.com/office/drawing/2014/main" id="{48A0CE89-D002-A953-AE00-961475D2E52A}"/>
              </a:ext>
            </a:extLst>
          </p:cNvPr>
          <p:cNvGrpSpPr/>
          <p:nvPr/>
        </p:nvGrpSpPr>
        <p:grpSpPr>
          <a:xfrm>
            <a:off x="874695" y="3834967"/>
            <a:ext cx="3372725" cy="1736579"/>
            <a:chOff x="1130225" y="2343925"/>
            <a:chExt cx="3372725" cy="1736579"/>
          </a:xfrm>
        </p:grpSpPr>
        <p:sp>
          <p:nvSpPr>
            <p:cNvPr id="7" name="Google Shape;388;p28">
              <a:extLst>
                <a:ext uri="{FF2B5EF4-FFF2-40B4-BE49-F238E27FC236}">
                  <a16:creationId xmlns:a16="http://schemas.microsoft.com/office/drawing/2014/main" id="{B68FA377-23D2-1B37-133A-90A1B9FCB9C1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FF00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highlight>
                  <a:srgbClr val="FF00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8" name="Google Shape;389;p28">
              <a:extLst>
                <a:ext uri="{FF2B5EF4-FFF2-40B4-BE49-F238E27FC236}">
                  <a16:creationId xmlns:a16="http://schemas.microsoft.com/office/drawing/2014/main" id="{DF73CF35-C3EF-7BF0-F3D9-6547CEE3C530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FF00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highlight>
                  <a:srgbClr val="FF00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9" name="Google Shape;390;p28">
              <a:extLst>
                <a:ext uri="{FF2B5EF4-FFF2-40B4-BE49-F238E27FC236}">
                  <a16:creationId xmlns:a16="http://schemas.microsoft.com/office/drawing/2014/main" id="{46CD0377-C6F3-91DA-A553-159E205A3C54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C0C0C0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C0C0C0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highlight>
                  <a:srgbClr val="C0C0C0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" name="Google Shape;391;p28">
              <a:extLst>
                <a:ext uri="{FF2B5EF4-FFF2-40B4-BE49-F238E27FC236}">
                  <a16:creationId xmlns:a16="http://schemas.microsoft.com/office/drawing/2014/main" id="{AEC4BEFA-9813-3ADB-96C7-01B9C298FBD8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FF00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highlight>
                  <a:srgbClr val="FF00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" name="Google Shape;392;p28">
              <a:extLst>
                <a:ext uri="{FF2B5EF4-FFF2-40B4-BE49-F238E27FC236}">
                  <a16:creationId xmlns:a16="http://schemas.microsoft.com/office/drawing/2014/main" id="{752B80F2-A2BF-B96E-1942-806988F54C8E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FF00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highlight>
                  <a:srgbClr val="FF00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" name="Google Shape;393;p28">
              <a:extLst>
                <a:ext uri="{FF2B5EF4-FFF2-40B4-BE49-F238E27FC236}">
                  <a16:creationId xmlns:a16="http://schemas.microsoft.com/office/drawing/2014/main" id="{2DF9B9E2-5659-16C3-3A33-EFEA2AB8B6F4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00FF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highlight>
                  <a:srgbClr val="00FF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3" name="Google Shape;394;p28">
              <a:extLst>
                <a:ext uri="{FF2B5EF4-FFF2-40B4-BE49-F238E27FC236}">
                  <a16:creationId xmlns:a16="http://schemas.microsoft.com/office/drawing/2014/main" id="{7EE80F12-15B2-7154-CADD-8A45EDEE0C50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highlight>
                    <a:srgbClr val="00FFFF"/>
                  </a:highlight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highlight>
                  <a:srgbClr val="00FFFF"/>
                </a:highlight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22" name="Google Shape;403;p28">
              <a:extLst>
                <a:ext uri="{FF2B5EF4-FFF2-40B4-BE49-F238E27FC236}">
                  <a16:creationId xmlns:a16="http://schemas.microsoft.com/office/drawing/2014/main" id="{45EE6C7B-1169-ED1E-5E80-A1A83C13DEE2}"/>
                </a:ext>
              </a:extLst>
            </p:cNvPr>
            <p:cNvCxnSpPr>
              <a:stCxn id="11" idx="2"/>
              <a:endCxn id="7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404;p28">
              <a:extLst>
                <a:ext uri="{FF2B5EF4-FFF2-40B4-BE49-F238E27FC236}">
                  <a16:creationId xmlns:a16="http://schemas.microsoft.com/office/drawing/2014/main" id="{FF9066CD-D248-6001-7F80-FA6261F1F156}"/>
                </a:ext>
              </a:extLst>
            </p:cNvPr>
            <p:cNvCxnSpPr>
              <a:stCxn id="11" idx="2"/>
              <a:endCxn id="8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405;p28">
              <a:extLst>
                <a:ext uri="{FF2B5EF4-FFF2-40B4-BE49-F238E27FC236}">
                  <a16:creationId xmlns:a16="http://schemas.microsoft.com/office/drawing/2014/main" id="{DDB004B0-B4CA-9E01-FAA0-7BD37649FA23}"/>
                </a:ext>
              </a:extLst>
            </p:cNvPr>
            <p:cNvCxnSpPr>
              <a:stCxn id="12" idx="2"/>
              <a:endCxn id="9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406;p28">
              <a:extLst>
                <a:ext uri="{FF2B5EF4-FFF2-40B4-BE49-F238E27FC236}">
                  <a16:creationId xmlns:a16="http://schemas.microsoft.com/office/drawing/2014/main" id="{CBDD8011-A805-A926-B458-03F7B34A092B}"/>
                </a:ext>
              </a:extLst>
            </p:cNvPr>
            <p:cNvCxnSpPr>
              <a:stCxn id="12" idx="2"/>
              <a:endCxn id="10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407;p28">
              <a:extLst>
                <a:ext uri="{FF2B5EF4-FFF2-40B4-BE49-F238E27FC236}">
                  <a16:creationId xmlns:a16="http://schemas.microsoft.com/office/drawing/2014/main" id="{734592B6-1CEA-DC30-FCFE-7F2BCE153E87}"/>
                </a:ext>
              </a:extLst>
            </p:cNvPr>
            <p:cNvCxnSpPr>
              <a:stCxn id="13" idx="2"/>
              <a:endCxn id="11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408;p28">
              <a:extLst>
                <a:ext uri="{FF2B5EF4-FFF2-40B4-BE49-F238E27FC236}">
                  <a16:creationId xmlns:a16="http://schemas.microsoft.com/office/drawing/2014/main" id="{0108979D-DC38-84F1-9584-EDABE42CB110}"/>
                </a:ext>
              </a:extLst>
            </p:cNvPr>
            <p:cNvCxnSpPr>
              <a:stCxn id="13" idx="2"/>
              <a:endCxn id="12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Google Shape;472;p30">
                <a:extLst>
                  <a:ext uri="{FF2B5EF4-FFF2-40B4-BE49-F238E27FC236}">
                    <a16:creationId xmlns:a16="http://schemas.microsoft.com/office/drawing/2014/main" id="{21BEB568-67DF-DF1C-5CA6-F0E03EB8F5BB}"/>
                  </a:ext>
                </a:extLst>
              </p:cNvPr>
              <p:cNvSpPr txBox="1"/>
              <p:nvPr/>
            </p:nvSpPr>
            <p:spPr>
              <a:xfrm>
                <a:off x="4700337" y="4471027"/>
                <a:ext cx="7132273" cy="1774438"/>
              </a:xfrm>
              <a:prstGeom prst="rect">
                <a:avLst/>
              </a:prstGeom>
              <a:solidFill>
                <a:srgbClr val="EFEFE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oogle Sans"/>
                    <a:ea typeface="Google Sans"/>
                    <a:cs typeface="Google Sans"/>
                    <a:sym typeface="Google Sans"/>
                  </a:rPr>
                  <a:t>Reduction</a:t>
                </a:r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Google Sans"/>
                  <a:buChar char="●"/>
                </a:pP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Run </a:t>
                </a:r>
                <a:r>
                  <a:rPr lang="en-US" sz="2400" i="1" u="sng" dirty="0">
                    <a:latin typeface="Google Sans"/>
                    <a:ea typeface="Google Sans"/>
                    <a:cs typeface="Google Sans"/>
                    <a:sym typeface="Google Sans"/>
                  </a:rPr>
                  <a:t>classification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 on geometrically decreasing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𝝉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</m:t>
                    </m:r>
                  </m:oMath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914400" lvl="1" indent="-342900">
                  <a:lnSpc>
                    <a:spcPct val="115000"/>
                  </a:lnSpc>
                  <a:buSzPts val="1800"/>
                  <a:buFont typeface="Google Sans"/>
                  <a:buChar char="●"/>
                </a:pP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Tracking privacy loss and error accumulation</a:t>
                </a:r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Google Sans"/>
                  <a:buChar char="●"/>
                </a:pPr>
                <a:r>
                  <a:rPr lang="en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Use the smallest </a:t>
                </a:r>
                <a14:m>
                  <m:oMath xmlns:m="http://schemas.openxmlformats.org/officeDocument/2006/math">
                    <m:r>
                      <a:rPr lang="en" sz="24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𝝉</m:t>
                    </m:r>
                  </m:oMath>
                </a14:m>
                <a:r>
                  <a:rPr lang="e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r>
                  <a:rPr lang="en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it is </a:t>
                </a:r>
                <a:r>
                  <a:rPr lang="en" sz="2400" i="1" u="sng" dirty="0">
                    <a:solidFill>
                      <a:schemeClr val="dk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" sz="2400" i="1" u="sng" dirty="0">
                    <a:latin typeface="Google Sans"/>
                    <a:ea typeface="Google Sans"/>
                    <a:cs typeface="Google Sans"/>
                    <a:sym typeface="Google Sans"/>
                  </a:rPr>
                  <a:t> threshold</a:t>
                </a:r>
                <a:r>
                  <a:rPr lang="en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 as estimate</a:t>
                </a:r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28" name="Google Shape;472;p30">
                <a:extLst>
                  <a:ext uri="{FF2B5EF4-FFF2-40B4-BE49-F238E27FC236}">
                    <a16:creationId xmlns:a16="http://schemas.microsoft.com/office/drawing/2014/main" id="{21BEB568-67DF-DF1C-5CA6-F0E03EB8F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37" y="4471027"/>
                <a:ext cx="7132273" cy="1774438"/>
              </a:xfrm>
              <a:prstGeom prst="rect">
                <a:avLst/>
              </a:prstGeom>
              <a:blipFill>
                <a:blip r:embed="rId4"/>
                <a:stretch>
                  <a:fillRect l="-1705" t="-3390" b="-7458"/>
                </a:stretch>
              </a:blip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id="{B3A82856-F2B9-7E03-2D9D-9A3DBD743C25}"/>
              </a:ext>
            </a:extLst>
          </p:cNvPr>
          <p:cNvSpPr/>
          <p:nvPr/>
        </p:nvSpPr>
        <p:spPr>
          <a:xfrm>
            <a:off x="5919006" y="3096126"/>
            <a:ext cx="4939353" cy="1568408"/>
          </a:xfrm>
          <a:prstGeom prst="cloudCallout">
            <a:avLst>
              <a:gd name="adj1" fmla="val -44601"/>
              <a:gd name="adj2" fmla="val 5812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If the classification algorithm is private, the reduction result is also private</a:t>
            </a:r>
          </a:p>
        </p:txBody>
      </p:sp>
    </p:spTree>
    <p:extLst>
      <p:ext uri="{BB962C8B-B14F-4D97-AF65-F5344CB8AC3E}">
        <p14:creationId xmlns:p14="http://schemas.microsoft.com/office/powerpoint/2010/main" val="31952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28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Reduction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384;p28">
                <a:extLst>
                  <a:ext uri="{FF2B5EF4-FFF2-40B4-BE49-F238E27FC236}">
                    <a16:creationId xmlns:a16="http://schemas.microsoft.com/office/drawing/2014/main" id="{C503E4D0-20C7-7FBA-4B75-04F50A243345}"/>
                  </a:ext>
                </a:extLst>
              </p:cNvPr>
              <p:cNvSpPr txBox="1"/>
              <p:nvPr/>
            </p:nvSpPr>
            <p:spPr>
              <a:xfrm>
                <a:off x="861577" y="1642265"/>
                <a:ext cx="3470857" cy="107150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𝝉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35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</m:t>
                      </m:r>
                      <m:r>
                        <a:rPr lang="en" sz="2400" b="1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𝜶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0.2</m:t>
                      </m:r>
                    </m:oMath>
                  </m:oMathPara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00FF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≥42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 </m:t>
                    </m:r>
                  </m:oMath>
                </a14:m>
                <a:r>
                  <a:rPr lang="en-US" sz="2400" dirty="0">
                    <a:highlight>
                      <a:srgbClr val="FF00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Below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≤28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4" name="Google Shape;384;p28">
                <a:extLst>
                  <a:ext uri="{FF2B5EF4-FFF2-40B4-BE49-F238E27FC236}">
                    <a16:creationId xmlns:a16="http://schemas.microsoft.com/office/drawing/2014/main" id="{C503E4D0-20C7-7FBA-4B75-04F50A243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77" y="1642265"/>
                <a:ext cx="3470857" cy="1071508"/>
              </a:xfrm>
              <a:prstGeom prst="rect">
                <a:avLst/>
              </a:prstGeom>
              <a:blipFill>
                <a:blip r:embed="rId2"/>
                <a:stretch>
                  <a:fillRect l="-2632" r="-351" b="-17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87;p28">
            <a:extLst>
              <a:ext uri="{FF2B5EF4-FFF2-40B4-BE49-F238E27FC236}">
                <a16:creationId xmlns:a16="http://schemas.microsoft.com/office/drawing/2014/main" id="{48A0CE89-D002-A953-AE00-961475D2E52A}"/>
              </a:ext>
            </a:extLst>
          </p:cNvPr>
          <p:cNvGrpSpPr/>
          <p:nvPr/>
        </p:nvGrpSpPr>
        <p:grpSpPr>
          <a:xfrm>
            <a:off x="4476669" y="1577039"/>
            <a:ext cx="2992464" cy="1136734"/>
            <a:chOff x="1130225" y="2343925"/>
            <a:chExt cx="3372725" cy="1736579"/>
          </a:xfrm>
        </p:grpSpPr>
        <p:sp>
          <p:nvSpPr>
            <p:cNvPr id="7" name="Google Shape;388;p28">
              <a:extLst>
                <a:ext uri="{FF2B5EF4-FFF2-40B4-BE49-F238E27FC236}">
                  <a16:creationId xmlns:a16="http://schemas.microsoft.com/office/drawing/2014/main" id="{B68FA377-23D2-1B37-133A-90A1B9FCB9C1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8" name="Google Shape;389;p28">
              <a:extLst>
                <a:ext uri="{FF2B5EF4-FFF2-40B4-BE49-F238E27FC236}">
                  <a16:creationId xmlns:a16="http://schemas.microsoft.com/office/drawing/2014/main" id="{DF73CF35-C3EF-7BF0-F3D9-6547CEE3C530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9" name="Google Shape;390;p28">
              <a:extLst>
                <a:ext uri="{FF2B5EF4-FFF2-40B4-BE49-F238E27FC236}">
                  <a16:creationId xmlns:a16="http://schemas.microsoft.com/office/drawing/2014/main" id="{46CD0377-C6F3-91DA-A553-159E205A3C54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" name="Google Shape;391;p28">
              <a:extLst>
                <a:ext uri="{FF2B5EF4-FFF2-40B4-BE49-F238E27FC236}">
                  <a16:creationId xmlns:a16="http://schemas.microsoft.com/office/drawing/2014/main" id="{AEC4BEFA-9813-3ADB-96C7-01B9C298FBD8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" name="Google Shape;392;p28">
              <a:extLst>
                <a:ext uri="{FF2B5EF4-FFF2-40B4-BE49-F238E27FC236}">
                  <a16:creationId xmlns:a16="http://schemas.microsoft.com/office/drawing/2014/main" id="{752B80F2-A2BF-B96E-1942-806988F54C8E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" name="Google Shape;393;p28">
              <a:extLst>
                <a:ext uri="{FF2B5EF4-FFF2-40B4-BE49-F238E27FC236}">
                  <a16:creationId xmlns:a16="http://schemas.microsoft.com/office/drawing/2014/main" id="{2DF9B9E2-5659-16C3-3A33-EFEA2AB8B6F4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C0C0C0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3" name="Google Shape;394;p28">
              <a:extLst>
                <a:ext uri="{FF2B5EF4-FFF2-40B4-BE49-F238E27FC236}">
                  <a16:creationId xmlns:a16="http://schemas.microsoft.com/office/drawing/2014/main" id="{7EE80F12-15B2-7154-CADD-8A45EDEE0C50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22" name="Google Shape;403;p28">
              <a:extLst>
                <a:ext uri="{FF2B5EF4-FFF2-40B4-BE49-F238E27FC236}">
                  <a16:creationId xmlns:a16="http://schemas.microsoft.com/office/drawing/2014/main" id="{45EE6C7B-1169-ED1E-5E80-A1A83C13DEE2}"/>
                </a:ext>
              </a:extLst>
            </p:cNvPr>
            <p:cNvCxnSpPr>
              <a:stCxn id="11" idx="2"/>
              <a:endCxn id="7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404;p28">
              <a:extLst>
                <a:ext uri="{FF2B5EF4-FFF2-40B4-BE49-F238E27FC236}">
                  <a16:creationId xmlns:a16="http://schemas.microsoft.com/office/drawing/2014/main" id="{FF9066CD-D248-6001-7F80-FA6261F1F156}"/>
                </a:ext>
              </a:extLst>
            </p:cNvPr>
            <p:cNvCxnSpPr>
              <a:stCxn id="11" idx="2"/>
              <a:endCxn id="8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405;p28">
              <a:extLst>
                <a:ext uri="{FF2B5EF4-FFF2-40B4-BE49-F238E27FC236}">
                  <a16:creationId xmlns:a16="http://schemas.microsoft.com/office/drawing/2014/main" id="{DDB004B0-B4CA-9E01-FAA0-7BD37649FA23}"/>
                </a:ext>
              </a:extLst>
            </p:cNvPr>
            <p:cNvCxnSpPr>
              <a:stCxn id="12" idx="2"/>
              <a:endCxn id="9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406;p28">
              <a:extLst>
                <a:ext uri="{FF2B5EF4-FFF2-40B4-BE49-F238E27FC236}">
                  <a16:creationId xmlns:a16="http://schemas.microsoft.com/office/drawing/2014/main" id="{CBDD8011-A805-A926-B458-03F7B34A092B}"/>
                </a:ext>
              </a:extLst>
            </p:cNvPr>
            <p:cNvCxnSpPr>
              <a:stCxn id="12" idx="2"/>
              <a:endCxn id="10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407;p28">
              <a:extLst>
                <a:ext uri="{FF2B5EF4-FFF2-40B4-BE49-F238E27FC236}">
                  <a16:creationId xmlns:a16="http://schemas.microsoft.com/office/drawing/2014/main" id="{734592B6-1CEA-DC30-FCFE-7F2BCE153E87}"/>
                </a:ext>
              </a:extLst>
            </p:cNvPr>
            <p:cNvCxnSpPr>
              <a:stCxn id="13" idx="2"/>
              <a:endCxn id="11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408;p28">
              <a:extLst>
                <a:ext uri="{FF2B5EF4-FFF2-40B4-BE49-F238E27FC236}">
                  <a16:creationId xmlns:a16="http://schemas.microsoft.com/office/drawing/2014/main" id="{0108979D-DC38-84F1-9584-EDABE42CB110}"/>
                </a:ext>
              </a:extLst>
            </p:cNvPr>
            <p:cNvCxnSpPr>
              <a:stCxn id="13" idx="2"/>
              <a:endCxn id="12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Google Shape;384;p28">
                <a:extLst>
                  <a:ext uri="{FF2B5EF4-FFF2-40B4-BE49-F238E27FC236}">
                    <a16:creationId xmlns:a16="http://schemas.microsoft.com/office/drawing/2014/main" id="{D07E5137-50F7-9670-26EA-FB6049F6093B}"/>
                  </a:ext>
                </a:extLst>
              </p:cNvPr>
              <p:cNvSpPr txBox="1"/>
              <p:nvPr/>
            </p:nvSpPr>
            <p:spPr>
              <a:xfrm>
                <a:off x="850034" y="2967828"/>
                <a:ext cx="3482400" cy="107150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𝝉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25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</m:t>
                      </m:r>
                      <m:r>
                        <a:rPr lang="en" sz="2400" b="1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𝜶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0.2</m:t>
                      </m:r>
                    </m:oMath>
                  </m:oMathPara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00FF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≥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30  </m:t>
                    </m:r>
                  </m:oMath>
                </a14:m>
                <a:r>
                  <a:rPr lang="en-US" sz="2400" dirty="0">
                    <a:highlight>
                      <a:srgbClr val="FF00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Below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≤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0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15" name="Google Shape;384;p28">
                <a:extLst>
                  <a:ext uri="{FF2B5EF4-FFF2-40B4-BE49-F238E27FC236}">
                    <a16:creationId xmlns:a16="http://schemas.microsoft.com/office/drawing/2014/main" id="{D07E5137-50F7-9670-26EA-FB6049F60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34" y="2967828"/>
                <a:ext cx="3482400" cy="1071508"/>
              </a:xfrm>
              <a:prstGeom prst="rect">
                <a:avLst/>
              </a:prstGeom>
              <a:blipFill>
                <a:blip r:embed="rId3"/>
                <a:stretch>
                  <a:fillRect l="-2622" b="-11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387;p28">
            <a:extLst>
              <a:ext uri="{FF2B5EF4-FFF2-40B4-BE49-F238E27FC236}">
                <a16:creationId xmlns:a16="http://schemas.microsoft.com/office/drawing/2014/main" id="{612CB312-3A0A-E852-C8DF-0F8245B2B5A0}"/>
              </a:ext>
            </a:extLst>
          </p:cNvPr>
          <p:cNvGrpSpPr/>
          <p:nvPr/>
        </p:nvGrpSpPr>
        <p:grpSpPr>
          <a:xfrm>
            <a:off x="4470295" y="2802515"/>
            <a:ext cx="2968531" cy="1220059"/>
            <a:chOff x="1130225" y="2343925"/>
            <a:chExt cx="3372725" cy="1736579"/>
          </a:xfrm>
        </p:grpSpPr>
        <p:sp>
          <p:nvSpPr>
            <p:cNvPr id="17" name="Google Shape;388;p28">
              <a:extLst>
                <a:ext uri="{FF2B5EF4-FFF2-40B4-BE49-F238E27FC236}">
                  <a16:creationId xmlns:a16="http://schemas.microsoft.com/office/drawing/2014/main" id="{473B0690-EA8E-7619-14F1-E1C3A12F5321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8" name="Google Shape;389;p28">
              <a:extLst>
                <a:ext uri="{FF2B5EF4-FFF2-40B4-BE49-F238E27FC236}">
                  <a16:creationId xmlns:a16="http://schemas.microsoft.com/office/drawing/2014/main" id="{0B9DFA06-E75C-DA95-1A4B-8586D8DF8439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9" name="Google Shape;390;p28">
              <a:extLst>
                <a:ext uri="{FF2B5EF4-FFF2-40B4-BE49-F238E27FC236}">
                  <a16:creationId xmlns:a16="http://schemas.microsoft.com/office/drawing/2014/main" id="{EE19595C-62A9-725C-0E95-11533743ECCB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C0C0C0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20" name="Google Shape;391;p28">
              <a:extLst>
                <a:ext uri="{FF2B5EF4-FFF2-40B4-BE49-F238E27FC236}">
                  <a16:creationId xmlns:a16="http://schemas.microsoft.com/office/drawing/2014/main" id="{7FD2E1B1-312D-2295-DDFB-DF221074F5EF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21" name="Google Shape;392;p28">
              <a:extLst>
                <a:ext uri="{FF2B5EF4-FFF2-40B4-BE49-F238E27FC236}">
                  <a16:creationId xmlns:a16="http://schemas.microsoft.com/office/drawing/2014/main" id="{702C6B94-0AD9-F923-D941-3827FEE322DD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29" name="Google Shape;393;p28">
              <a:extLst>
                <a:ext uri="{FF2B5EF4-FFF2-40B4-BE49-F238E27FC236}">
                  <a16:creationId xmlns:a16="http://schemas.microsoft.com/office/drawing/2014/main" id="{3A6EEF1B-A9B9-F0EC-001B-BB7BD825E925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30" name="Google Shape;394;p28">
              <a:extLst>
                <a:ext uri="{FF2B5EF4-FFF2-40B4-BE49-F238E27FC236}">
                  <a16:creationId xmlns:a16="http://schemas.microsoft.com/office/drawing/2014/main" id="{1E92273B-FFB6-5DFB-116E-2FB8920F50A4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31" name="Google Shape;403;p28">
              <a:extLst>
                <a:ext uri="{FF2B5EF4-FFF2-40B4-BE49-F238E27FC236}">
                  <a16:creationId xmlns:a16="http://schemas.microsoft.com/office/drawing/2014/main" id="{5D8811BC-8D54-640C-7D96-C48F47EBA907}"/>
                </a:ext>
              </a:extLst>
            </p:cNvPr>
            <p:cNvCxnSpPr>
              <a:stCxn id="21" idx="2"/>
              <a:endCxn id="17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404;p28">
              <a:extLst>
                <a:ext uri="{FF2B5EF4-FFF2-40B4-BE49-F238E27FC236}">
                  <a16:creationId xmlns:a16="http://schemas.microsoft.com/office/drawing/2014/main" id="{8796111C-8553-F894-6C0D-60993CF4CFB6}"/>
                </a:ext>
              </a:extLst>
            </p:cNvPr>
            <p:cNvCxnSpPr>
              <a:stCxn id="21" idx="2"/>
              <a:endCxn id="18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5;p28">
              <a:extLst>
                <a:ext uri="{FF2B5EF4-FFF2-40B4-BE49-F238E27FC236}">
                  <a16:creationId xmlns:a16="http://schemas.microsoft.com/office/drawing/2014/main" id="{2E33A833-D92D-41AF-3FEE-D9B8C80C0487}"/>
                </a:ext>
              </a:extLst>
            </p:cNvPr>
            <p:cNvCxnSpPr>
              <a:stCxn id="29" idx="2"/>
              <a:endCxn id="19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06;p28">
              <a:extLst>
                <a:ext uri="{FF2B5EF4-FFF2-40B4-BE49-F238E27FC236}">
                  <a16:creationId xmlns:a16="http://schemas.microsoft.com/office/drawing/2014/main" id="{3DBE103B-86C8-6F2C-0871-501E185B44FE}"/>
                </a:ext>
              </a:extLst>
            </p:cNvPr>
            <p:cNvCxnSpPr>
              <a:stCxn id="29" idx="2"/>
              <a:endCxn id="20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07;p28">
              <a:extLst>
                <a:ext uri="{FF2B5EF4-FFF2-40B4-BE49-F238E27FC236}">
                  <a16:creationId xmlns:a16="http://schemas.microsoft.com/office/drawing/2014/main" id="{4E07E316-51A0-0A83-FF9F-510EECA32C3C}"/>
                </a:ext>
              </a:extLst>
            </p:cNvPr>
            <p:cNvCxnSpPr>
              <a:stCxn id="30" idx="2"/>
              <a:endCxn id="21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08;p28">
              <a:extLst>
                <a:ext uri="{FF2B5EF4-FFF2-40B4-BE49-F238E27FC236}">
                  <a16:creationId xmlns:a16="http://schemas.microsoft.com/office/drawing/2014/main" id="{82433BE4-D477-64BD-9A79-0E6D5D67E6D5}"/>
                </a:ext>
              </a:extLst>
            </p:cNvPr>
            <p:cNvCxnSpPr>
              <a:stCxn id="30" idx="2"/>
              <a:endCxn id="29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384;p28">
                <a:extLst>
                  <a:ext uri="{FF2B5EF4-FFF2-40B4-BE49-F238E27FC236}">
                    <a16:creationId xmlns:a16="http://schemas.microsoft.com/office/drawing/2014/main" id="{66B07B1D-5E04-D7E9-6CCB-DA803F30BB59}"/>
                  </a:ext>
                </a:extLst>
              </p:cNvPr>
              <p:cNvSpPr txBox="1"/>
              <p:nvPr/>
            </p:nvSpPr>
            <p:spPr>
              <a:xfrm>
                <a:off x="838200" y="4294994"/>
                <a:ext cx="3482400" cy="107150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𝝉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15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</m:t>
                      </m:r>
                      <m:r>
                        <a:rPr lang="en" sz="2400" b="1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𝜶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0.2</m:t>
                      </m:r>
                    </m:oMath>
                  </m:oMathPara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00FF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≥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18  </m:t>
                    </m:r>
                  </m:oMath>
                </a14:m>
                <a:r>
                  <a:rPr lang="en-US" sz="2400" dirty="0">
                    <a:highlight>
                      <a:srgbClr val="FF00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Below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≤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12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37" name="Google Shape;384;p28">
                <a:extLst>
                  <a:ext uri="{FF2B5EF4-FFF2-40B4-BE49-F238E27FC236}">
                    <a16:creationId xmlns:a16="http://schemas.microsoft.com/office/drawing/2014/main" id="{66B07B1D-5E04-D7E9-6CCB-DA803F30B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94994"/>
                <a:ext cx="3482400" cy="1071508"/>
              </a:xfrm>
              <a:prstGeom prst="rect">
                <a:avLst/>
              </a:prstGeom>
              <a:blipFill>
                <a:blip r:embed="rId4"/>
                <a:stretch>
                  <a:fillRect l="-2802" b="-1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oogle Shape;387;p28">
            <a:extLst>
              <a:ext uri="{FF2B5EF4-FFF2-40B4-BE49-F238E27FC236}">
                <a16:creationId xmlns:a16="http://schemas.microsoft.com/office/drawing/2014/main" id="{D1C382E1-852D-713D-86C9-3945912B1EDD}"/>
              </a:ext>
            </a:extLst>
          </p:cNvPr>
          <p:cNvGrpSpPr/>
          <p:nvPr/>
        </p:nvGrpSpPr>
        <p:grpSpPr>
          <a:xfrm>
            <a:off x="4454548" y="4098924"/>
            <a:ext cx="2970456" cy="1233121"/>
            <a:chOff x="1130225" y="2343925"/>
            <a:chExt cx="3372725" cy="1736579"/>
          </a:xfrm>
        </p:grpSpPr>
        <p:sp>
          <p:nvSpPr>
            <p:cNvPr id="39" name="Google Shape;388;p28">
              <a:extLst>
                <a:ext uri="{FF2B5EF4-FFF2-40B4-BE49-F238E27FC236}">
                  <a16:creationId xmlns:a16="http://schemas.microsoft.com/office/drawing/2014/main" id="{EB9B7174-A374-E38B-7789-7EB586FB8E8F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0" name="Google Shape;389;p28">
              <a:extLst>
                <a:ext uri="{FF2B5EF4-FFF2-40B4-BE49-F238E27FC236}">
                  <a16:creationId xmlns:a16="http://schemas.microsoft.com/office/drawing/2014/main" id="{07DB054C-3522-9352-1F1A-F9ADA2222167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1" name="Google Shape;390;p28">
              <a:extLst>
                <a:ext uri="{FF2B5EF4-FFF2-40B4-BE49-F238E27FC236}">
                  <a16:creationId xmlns:a16="http://schemas.microsoft.com/office/drawing/2014/main" id="{DC4CC688-BD70-8842-5BC5-1D8FDFADA5EF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2" name="Google Shape;391;p28">
              <a:extLst>
                <a:ext uri="{FF2B5EF4-FFF2-40B4-BE49-F238E27FC236}">
                  <a16:creationId xmlns:a16="http://schemas.microsoft.com/office/drawing/2014/main" id="{351F8303-8CB8-3701-B70C-F4DEDAB597A5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3" name="Google Shape;392;p28">
              <a:extLst>
                <a:ext uri="{FF2B5EF4-FFF2-40B4-BE49-F238E27FC236}">
                  <a16:creationId xmlns:a16="http://schemas.microsoft.com/office/drawing/2014/main" id="{DDE8D462-0761-C8E0-8459-5B8AF8AC6798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4" name="Google Shape;393;p28">
              <a:extLst>
                <a:ext uri="{FF2B5EF4-FFF2-40B4-BE49-F238E27FC236}">
                  <a16:creationId xmlns:a16="http://schemas.microsoft.com/office/drawing/2014/main" id="{8617C023-86AB-9A1A-A97C-2F8793326EC8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5" name="Google Shape;394;p28">
              <a:extLst>
                <a:ext uri="{FF2B5EF4-FFF2-40B4-BE49-F238E27FC236}">
                  <a16:creationId xmlns:a16="http://schemas.microsoft.com/office/drawing/2014/main" id="{A90A762F-9B3A-CFEF-A70E-7149B71BAC55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46" name="Google Shape;403;p28">
              <a:extLst>
                <a:ext uri="{FF2B5EF4-FFF2-40B4-BE49-F238E27FC236}">
                  <a16:creationId xmlns:a16="http://schemas.microsoft.com/office/drawing/2014/main" id="{BA10EB15-EF07-90D6-E144-DF5F7D8BBC4B}"/>
                </a:ext>
              </a:extLst>
            </p:cNvPr>
            <p:cNvCxnSpPr>
              <a:stCxn id="43" idx="2"/>
              <a:endCxn id="39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04;p28">
              <a:extLst>
                <a:ext uri="{FF2B5EF4-FFF2-40B4-BE49-F238E27FC236}">
                  <a16:creationId xmlns:a16="http://schemas.microsoft.com/office/drawing/2014/main" id="{4804D5A0-0891-7AC0-49A3-4595BDDCD31C}"/>
                </a:ext>
              </a:extLst>
            </p:cNvPr>
            <p:cNvCxnSpPr>
              <a:stCxn id="43" idx="2"/>
              <a:endCxn id="40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05;p28">
              <a:extLst>
                <a:ext uri="{FF2B5EF4-FFF2-40B4-BE49-F238E27FC236}">
                  <a16:creationId xmlns:a16="http://schemas.microsoft.com/office/drawing/2014/main" id="{8D1C7A76-11E4-4F5A-54B4-4228CB0307D6}"/>
                </a:ext>
              </a:extLst>
            </p:cNvPr>
            <p:cNvCxnSpPr>
              <a:stCxn id="44" idx="2"/>
              <a:endCxn id="41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06;p28">
              <a:extLst>
                <a:ext uri="{FF2B5EF4-FFF2-40B4-BE49-F238E27FC236}">
                  <a16:creationId xmlns:a16="http://schemas.microsoft.com/office/drawing/2014/main" id="{EAB11391-94DE-B473-B864-0AF9E939C659}"/>
                </a:ext>
              </a:extLst>
            </p:cNvPr>
            <p:cNvCxnSpPr>
              <a:stCxn id="44" idx="2"/>
              <a:endCxn id="42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407;p28">
              <a:extLst>
                <a:ext uri="{FF2B5EF4-FFF2-40B4-BE49-F238E27FC236}">
                  <a16:creationId xmlns:a16="http://schemas.microsoft.com/office/drawing/2014/main" id="{06395D23-85B5-78A0-0C2F-04A8C90B8DE3}"/>
                </a:ext>
              </a:extLst>
            </p:cNvPr>
            <p:cNvCxnSpPr>
              <a:stCxn id="45" idx="2"/>
              <a:endCxn id="43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408;p28">
              <a:extLst>
                <a:ext uri="{FF2B5EF4-FFF2-40B4-BE49-F238E27FC236}">
                  <a16:creationId xmlns:a16="http://schemas.microsoft.com/office/drawing/2014/main" id="{01365A99-47C9-32A6-B42A-84008E967BDD}"/>
                </a:ext>
              </a:extLst>
            </p:cNvPr>
            <p:cNvCxnSpPr>
              <a:stCxn id="45" idx="2"/>
              <a:endCxn id="44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Google Shape;384;p28">
                <a:extLst>
                  <a:ext uri="{FF2B5EF4-FFF2-40B4-BE49-F238E27FC236}">
                    <a16:creationId xmlns:a16="http://schemas.microsoft.com/office/drawing/2014/main" id="{F1F81663-919E-F69F-A6A3-F0376F2BD7DE}"/>
                  </a:ext>
                </a:extLst>
              </p:cNvPr>
              <p:cNvSpPr txBox="1"/>
              <p:nvPr/>
            </p:nvSpPr>
            <p:spPr>
              <a:xfrm>
                <a:off x="850034" y="5622160"/>
                <a:ext cx="3470566" cy="107150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𝝉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5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</m:t>
                      </m:r>
                      <m:r>
                        <a:rPr lang="en" sz="2400" b="1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𝜶</m:t>
                      </m:r>
                      <m:r>
                        <a:rPr lang="en" sz="2400" i="1" dirty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0.2</m:t>
                      </m:r>
                    </m:oMath>
                  </m:oMathPara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highlight>
                      <a:srgbClr val="00FF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Above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≥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6    </m:t>
                    </m:r>
                  </m:oMath>
                </a14:m>
                <a:r>
                  <a:rPr lang="en-US" sz="2400" dirty="0">
                    <a:highlight>
                      <a:srgbClr val="FF00FF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Below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≤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4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52" name="Google Shape;384;p28">
                <a:extLst>
                  <a:ext uri="{FF2B5EF4-FFF2-40B4-BE49-F238E27FC236}">
                    <a16:creationId xmlns:a16="http://schemas.microsoft.com/office/drawing/2014/main" id="{F1F81663-919E-F69F-A6A3-F0376F2BD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34" y="5622160"/>
                <a:ext cx="3470566" cy="1071508"/>
              </a:xfrm>
              <a:prstGeom prst="rect">
                <a:avLst/>
              </a:prstGeom>
              <a:blipFill>
                <a:blip r:embed="rId5"/>
                <a:stretch>
                  <a:fillRect l="-2632" b="-17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oogle Shape;387;p28">
            <a:extLst>
              <a:ext uri="{FF2B5EF4-FFF2-40B4-BE49-F238E27FC236}">
                <a16:creationId xmlns:a16="http://schemas.microsoft.com/office/drawing/2014/main" id="{39379DAD-FCCD-DEEB-EC6C-16E5762004C5}"/>
              </a:ext>
            </a:extLst>
          </p:cNvPr>
          <p:cNvGrpSpPr/>
          <p:nvPr/>
        </p:nvGrpSpPr>
        <p:grpSpPr>
          <a:xfrm>
            <a:off x="4477065" y="5366502"/>
            <a:ext cx="2984388" cy="1285160"/>
            <a:chOff x="1130225" y="2343925"/>
            <a:chExt cx="3372725" cy="1736579"/>
          </a:xfrm>
        </p:grpSpPr>
        <p:sp>
          <p:nvSpPr>
            <p:cNvPr id="54" name="Google Shape;388;p28">
              <a:extLst>
                <a:ext uri="{FF2B5EF4-FFF2-40B4-BE49-F238E27FC236}">
                  <a16:creationId xmlns:a16="http://schemas.microsoft.com/office/drawing/2014/main" id="{A4C77567-72BF-B5DE-CF91-F69B499D8C4F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5" name="Google Shape;389;p28">
              <a:extLst>
                <a:ext uri="{FF2B5EF4-FFF2-40B4-BE49-F238E27FC236}">
                  <a16:creationId xmlns:a16="http://schemas.microsoft.com/office/drawing/2014/main" id="{45425404-60EE-8DD5-978C-AE1EBB01D16C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C0C0C0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6" name="Google Shape;390;p28">
              <a:extLst>
                <a:ext uri="{FF2B5EF4-FFF2-40B4-BE49-F238E27FC236}">
                  <a16:creationId xmlns:a16="http://schemas.microsoft.com/office/drawing/2014/main" id="{1D2B1147-3B5D-CA4A-A28A-E96A3811A201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7" name="Google Shape;391;p28">
              <a:extLst>
                <a:ext uri="{FF2B5EF4-FFF2-40B4-BE49-F238E27FC236}">
                  <a16:creationId xmlns:a16="http://schemas.microsoft.com/office/drawing/2014/main" id="{B10909ED-4DCB-770D-117F-B01692CA4D0B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8" name="Google Shape;392;p28">
              <a:extLst>
                <a:ext uri="{FF2B5EF4-FFF2-40B4-BE49-F238E27FC236}">
                  <a16:creationId xmlns:a16="http://schemas.microsoft.com/office/drawing/2014/main" id="{950C1616-1311-143B-522B-13B76B95D358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9" name="Google Shape;393;p28">
              <a:extLst>
                <a:ext uri="{FF2B5EF4-FFF2-40B4-BE49-F238E27FC236}">
                  <a16:creationId xmlns:a16="http://schemas.microsoft.com/office/drawing/2014/main" id="{9573314C-9431-78FA-DAE7-705B685B414D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60" name="Google Shape;394;p28">
              <a:extLst>
                <a:ext uri="{FF2B5EF4-FFF2-40B4-BE49-F238E27FC236}">
                  <a16:creationId xmlns:a16="http://schemas.microsoft.com/office/drawing/2014/main" id="{158FBCAD-CC3E-F29A-8D9F-ABDA4A5B6680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61" name="Google Shape;403;p28">
              <a:extLst>
                <a:ext uri="{FF2B5EF4-FFF2-40B4-BE49-F238E27FC236}">
                  <a16:creationId xmlns:a16="http://schemas.microsoft.com/office/drawing/2014/main" id="{3C95DFA4-CEAD-5FFB-37C9-35AE8DD8AC39}"/>
                </a:ext>
              </a:extLst>
            </p:cNvPr>
            <p:cNvCxnSpPr>
              <a:stCxn id="58" idx="2"/>
              <a:endCxn id="54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404;p28">
              <a:extLst>
                <a:ext uri="{FF2B5EF4-FFF2-40B4-BE49-F238E27FC236}">
                  <a16:creationId xmlns:a16="http://schemas.microsoft.com/office/drawing/2014/main" id="{9C62883B-C7EE-53BF-4046-630985A83422}"/>
                </a:ext>
              </a:extLst>
            </p:cNvPr>
            <p:cNvCxnSpPr>
              <a:stCxn id="58" idx="2"/>
              <a:endCxn id="55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405;p28">
              <a:extLst>
                <a:ext uri="{FF2B5EF4-FFF2-40B4-BE49-F238E27FC236}">
                  <a16:creationId xmlns:a16="http://schemas.microsoft.com/office/drawing/2014/main" id="{5DA96A8D-02BC-78A0-10C0-65A01068984A}"/>
                </a:ext>
              </a:extLst>
            </p:cNvPr>
            <p:cNvCxnSpPr>
              <a:stCxn id="59" idx="2"/>
              <a:endCxn id="56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406;p28">
              <a:extLst>
                <a:ext uri="{FF2B5EF4-FFF2-40B4-BE49-F238E27FC236}">
                  <a16:creationId xmlns:a16="http://schemas.microsoft.com/office/drawing/2014/main" id="{1E21D5BC-18CA-47B1-5915-57D42DB860E7}"/>
                </a:ext>
              </a:extLst>
            </p:cNvPr>
            <p:cNvCxnSpPr>
              <a:stCxn id="59" idx="2"/>
              <a:endCxn id="57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407;p28">
              <a:extLst>
                <a:ext uri="{FF2B5EF4-FFF2-40B4-BE49-F238E27FC236}">
                  <a16:creationId xmlns:a16="http://schemas.microsoft.com/office/drawing/2014/main" id="{BC3BD904-CBAF-F829-3C52-3CA8E417D780}"/>
                </a:ext>
              </a:extLst>
            </p:cNvPr>
            <p:cNvCxnSpPr>
              <a:stCxn id="60" idx="2"/>
              <a:endCxn id="58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408;p28">
              <a:extLst>
                <a:ext uri="{FF2B5EF4-FFF2-40B4-BE49-F238E27FC236}">
                  <a16:creationId xmlns:a16="http://schemas.microsoft.com/office/drawing/2014/main" id="{0895B00E-605A-E08A-4F27-BE2605C19AF6}"/>
                </a:ext>
              </a:extLst>
            </p:cNvPr>
            <p:cNvCxnSpPr>
              <a:stCxn id="60" idx="2"/>
              <a:endCxn id="59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" name="Google Shape;387;p28">
            <a:extLst>
              <a:ext uri="{FF2B5EF4-FFF2-40B4-BE49-F238E27FC236}">
                <a16:creationId xmlns:a16="http://schemas.microsoft.com/office/drawing/2014/main" id="{349F13F8-91C9-D982-83E9-3FC79327B039}"/>
              </a:ext>
            </a:extLst>
          </p:cNvPr>
          <p:cNvGrpSpPr/>
          <p:nvPr/>
        </p:nvGrpSpPr>
        <p:grpSpPr>
          <a:xfrm>
            <a:off x="8263748" y="2871860"/>
            <a:ext cx="3482400" cy="2348688"/>
            <a:chOff x="1130225" y="2343925"/>
            <a:chExt cx="3372725" cy="173657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8" name="Google Shape;388;p28">
              <a:extLst>
                <a:ext uri="{FF2B5EF4-FFF2-40B4-BE49-F238E27FC236}">
                  <a16:creationId xmlns:a16="http://schemas.microsoft.com/office/drawing/2014/main" id="{E97F3750-2B6C-2DF5-C305-446877405AAD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0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69" name="Google Shape;389;p28">
              <a:extLst>
                <a:ext uri="{FF2B5EF4-FFF2-40B4-BE49-F238E27FC236}">
                  <a16:creationId xmlns:a16="http://schemas.microsoft.com/office/drawing/2014/main" id="{B3297A5D-D668-9FFB-4BD3-E5549145916D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0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70" name="Google Shape;390;p28">
              <a:extLst>
                <a:ext uri="{FF2B5EF4-FFF2-40B4-BE49-F238E27FC236}">
                  <a16:creationId xmlns:a16="http://schemas.microsoft.com/office/drawing/2014/main" id="{86A45052-6495-8080-648D-7C0600BBCAB8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18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71" name="Google Shape;391;p28">
              <a:extLst>
                <a:ext uri="{FF2B5EF4-FFF2-40B4-BE49-F238E27FC236}">
                  <a16:creationId xmlns:a16="http://schemas.microsoft.com/office/drawing/2014/main" id="{D07EECE5-F920-4180-EA6B-6F231FA11892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6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72" name="Google Shape;392;p28">
              <a:extLst>
                <a:ext uri="{FF2B5EF4-FFF2-40B4-BE49-F238E27FC236}">
                  <a16:creationId xmlns:a16="http://schemas.microsoft.com/office/drawing/2014/main" id="{969A0C5C-5451-D5BF-8B22-03288AC13F0D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6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73" name="Google Shape;393;p28">
              <a:extLst>
                <a:ext uri="{FF2B5EF4-FFF2-40B4-BE49-F238E27FC236}">
                  <a16:creationId xmlns:a16="http://schemas.microsoft.com/office/drawing/2014/main" id="{B5847862-3ECD-BE21-8F4E-B23B5B3FFAD4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30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74" name="Google Shape;394;p28">
              <a:extLst>
                <a:ext uri="{FF2B5EF4-FFF2-40B4-BE49-F238E27FC236}">
                  <a16:creationId xmlns:a16="http://schemas.microsoft.com/office/drawing/2014/main" id="{FB4B469E-630E-0643-CF81-3BA20F9B3DE0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75" name="Google Shape;403;p28">
              <a:extLst>
                <a:ext uri="{FF2B5EF4-FFF2-40B4-BE49-F238E27FC236}">
                  <a16:creationId xmlns:a16="http://schemas.microsoft.com/office/drawing/2014/main" id="{3A1D8FC5-8D44-A4F2-00C3-29E7FD863E27}"/>
                </a:ext>
              </a:extLst>
            </p:cNvPr>
            <p:cNvCxnSpPr>
              <a:stCxn id="72" idx="2"/>
              <a:endCxn id="68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404;p28">
              <a:extLst>
                <a:ext uri="{FF2B5EF4-FFF2-40B4-BE49-F238E27FC236}">
                  <a16:creationId xmlns:a16="http://schemas.microsoft.com/office/drawing/2014/main" id="{4C389580-F643-2D6E-ED6D-B907F9B00538}"/>
                </a:ext>
              </a:extLst>
            </p:cNvPr>
            <p:cNvCxnSpPr>
              <a:stCxn id="72" idx="2"/>
              <a:endCxn id="69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405;p28">
              <a:extLst>
                <a:ext uri="{FF2B5EF4-FFF2-40B4-BE49-F238E27FC236}">
                  <a16:creationId xmlns:a16="http://schemas.microsoft.com/office/drawing/2014/main" id="{71AC0C88-EE68-1BAF-0314-CB5D9A29489B}"/>
                </a:ext>
              </a:extLst>
            </p:cNvPr>
            <p:cNvCxnSpPr>
              <a:stCxn id="73" idx="2"/>
              <a:endCxn id="70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406;p28">
              <a:extLst>
                <a:ext uri="{FF2B5EF4-FFF2-40B4-BE49-F238E27FC236}">
                  <a16:creationId xmlns:a16="http://schemas.microsoft.com/office/drawing/2014/main" id="{5582698F-1F27-EB1F-997E-CCAB13A99E75}"/>
                </a:ext>
              </a:extLst>
            </p:cNvPr>
            <p:cNvCxnSpPr>
              <a:stCxn id="73" idx="2"/>
              <a:endCxn id="71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407;p28">
              <a:extLst>
                <a:ext uri="{FF2B5EF4-FFF2-40B4-BE49-F238E27FC236}">
                  <a16:creationId xmlns:a16="http://schemas.microsoft.com/office/drawing/2014/main" id="{5C138C10-E0DA-99AC-F9D1-547DCE648F90}"/>
                </a:ext>
              </a:extLst>
            </p:cNvPr>
            <p:cNvCxnSpPr>
              <a:stCxn id="74" idx="2"/>
              <a:endCxn id="72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408;p28">
              <a:extLst>
                <a:ext uri="{FF2B5EF4-FFF2-40B4-BE49-F238E27FC236}">
                  <a16:creationId xmlns:a16="http://schemas.microsoft.com/office/drawing/2014/main" id="{2908693C-8D02-31B3-0297-AE2BF170BA37}"/>
                </a:ext>
              </a:extLst>
            </p:cNvPr>
            <p:cNvCxnSpPr>
              <a:stCxn id="74" idx="2"/>
              <a:endCxn id="73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BF55CC75-94E6-B3FB-502B-0BA9AD0C8AD4}"/>
              </a:ext>
            </a:extLst>
          </p:cNvPr>
          <p:cNvSpPr/>
          <p:nvPr/>
        </p:nvSpPr>
        <p:spPr>
          <a:xfrm rot="2534686">
            <a:off x="7119913" y="2302833"/>
            <a:ext cx="1353804" cy="300136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6531A3F9-43D8-29E9-0C89-18C38B6DB297}"/>
              </a:ext>
            </a:extLst>
          </p:cNvPr>
          <p:cNvSpPr/>
          <p:nvPr/>
        </p:nvSpPr>
        <p:spPr>
          <a:xfrm>
            <a:off x="7251608" y="3324377"/>
            <a:ext cx="1068920" cy="363751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B21B16F4-3778-995B-B289-7C09961D773A}"/>
              </a:ext>
            </a:extLst>
          </p:cNvPr>
          <p:cNvSpPr/>
          <p:nvPr/>
        </p:nvSpPr>
        <p:spPr>
          <a:xfrm>
            <a:off x="7194828" y="4349953"/>
            <a:ext cx="1068920" cy="363751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F18E15BD-D7FE-D302-F25F-3903EC537AC1}"/>
              </a:ext>
            </a:extLst>
          </p:cNvPr>
          <p:cNvSpPr/>
          <p:nvPr/>
        </p:nvSpPr>
        <p:spPr>
          <a:xfrm rot="19572718">
            <a:off x="7128746" y="5613284"/>
            <a:ext cx="1353804" cy="300136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37" grpId="0" animBg="1"/>
      <p:bldP spid="52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4953-4E24-C99B-8DAD-4C7F1AF8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5065F00-0655-CF8B-CF89-D0862681C0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0992" y="1690688"/>
                <a:ext cx="6888768" cy="267593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Classification Problem</a:t>
                </a:r>
              </a:p>
              <a:p>
                <a:r>
                  <a:rPr lang="en-US" dirty="0"/>
                  <a:t>Given threshold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Promise that root count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  <a:p>
                <a:r>
                  <a:rPr lang="en-US" dirty="0"/>
                  <a:t>Output for each node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whether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above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or below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∈[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dirty="0"/>
                  <a:t>any answer works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5065F00-0655-CF8B-CF89-D0862681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992" y="1690688"/>
                <a:ext cx="6888768" cy="2675939"/>
              </a:xfrm>
              <a:prstGeom prst="rect">
                <a:avLst/>
              </a:prstGeom>
              <a:blipFill>
                <a:blip r:embed="rId2"/>
                <a:stretch>
                  <a:fillRect l="-1947" t="-5239" r="-177" b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384;p28">
                <a:extLst>
                  <a:ext uri="{FF2B5EF4-FFF2-40B4-BE49-F238E27FC236}">
                    <a16:creationId xmlns:a16="http://schemas.microsoft.com/office/drawing/2014/main" id="{A6D56D1A-7F37-BB7D-3BED-B63D0C50A894}"/>
                  </a:ext>
                </a:extLst>
              </p:cNvPr>
              <p:cNvSpPr txBox="1"/>
              <p:nvPr/>
            </p:nvSpPr>
            <p:spPr>
              <a:xfrm>
                <a:off x="630907" y="2117260"/>
                <a:ext cx="3720674" cy="788094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Ex</a:t>
                </a:r>
                <a:r>
                  <a:rPr lang="en-US" altLang="zh-C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ample</a:t>
                </a:r>
                <a:r>
                  <a:rPr lang="en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</a:t>
                </a:r>
                <a:r>
                  <a:rPr lang="en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14:m>
                  <m:oMath xmlns:m="http://schemas.openxmlformats.org/officeDocument/2006/math">
                    <m:r>
                      <a:rPr lang="en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𝝉</m:t>
                    </m:r>
                    <m:r>
                      <a:rPr lang="en" sz="2400" i="1" dirty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30</m:t>
                    </m:r>
                  </m:oMath>
                </a14:m>
                <a:endParaRPr lang="en-US"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>
                    <a:latin typeface="Google Sans"/>
                    <a:ea typeface="Google Sans"/>
                    <a:cs typeface="Google Sans"/>
                    <a:sym typeface="Google Sans"/>
                  </a:rPr>
                  <a:t>Promise</a:t>
                </a:r>
                <a:r>
                  <a:rPr lang="en-US" sz="2400" dirty="0">
                    <a:latin typeface="Google Sans"/>
                    <a:ea typeface="Google Sans"/>
                    <a:cs typeface="Google Sans"/>
                    <a:sym typeface="Google Sans"/>
                  </a:rPr>
                  <a:t>: root count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&lt;60</m:t>
                    </m:r>
                  </m:oMath>
                </a14:m>
                <a:endParaRPr sz="24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7" name="Google Shape;384;p28">
                <a:extLst>
                  <a:ext uri="{FF2B5EF4-FFF2-40B4-BE49-F238E27FC236}">
                    <a16:creationId xmlns:a16="http://schemas.microsoft.com/office/drawing/2014/main" id="{A6D56D1A-7F37-BB7D-3BED-B63D0C50A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07" y="2117260"/>
                <a:ext cx="3720674" cy="788094"/>
              </a:xfrm>
              <a:prstGeom prst="rect">
                <a:avLst/>
              </a:prstGeom>
              <a:blipFill>
                <a:blip r:embed="rId3"/>
                <a:stretch>
                  <a:fillRect l="-2455" t="-8462"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387;p28">
            <a:extLst>
              <a:ext uri="{FF2B5EF4-FFF2-40B4-BE49-F238E27FC236}">
                <a16:creationId xmlns:a16="http://schemas.microsoft.com/office/drawing/2014/main" id="{6EEB0498-1B0C-E54F-DF25-D93A93C529BE}"/>
              </a:ext>
            </a:extLst>
          </p:cNvPr>
          <p:cNvGrpSpPr/>
          <p:nvPr/>
        </p:nvGrpSpPr>
        <p:grpSpPr>
          <a:xfrm>
            <a:off x="838200" y="3429000"/>
            <a:ext cx="3372725" cy="1736579"/>
            <a:chOff x="1130225" y="2343925"/>
            <a:chExt cx="3372725" cy="1736579"/>
          </a:xfrm>
          <a:noFill/>
        </p:grpSpPr>
        <p:sp>
          <p:nvSpPr>
            <p:cNvPr id="9" name="Google Shape;388;p28">
              <a:extLst>
                <a:ext uri="{FF2B5EF4-FFF2-40B4-BE49-F238E27FC236}">
                  <a16:creationId xmlns:a16="http://schemas.microsoft.com/office/drawing/2014/main" id="{B179562E-48FA-80A5-5DD3-4970E9DE6EE7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0" name="Google Shape;389;p28">
              <a:extLst>
                <a:ext uri="{FF2B5EF4-FFF2-40B4-BE49-F238E27FC236}">
                  <a16:creationId xmlns:a16="http://schemas.microsoft.com/office/drawing/2014/main" id="{45F282D9-B72C-19F3-1D38-CED9ADBC6853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1" name="Google Shape;390;p28">
              <a:extLst>
                <a:ext uri="{FF2B5EF4-FFF2-40B4-BE49-F238E27FC236}">
                  <a16:creationId xmlns:a16="http://schemas.microsoft.com/office/drawing/2014/main" id="{6F54D978-3119-FE35-8396-C6557E91780E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2" name="Google Shape;391;p28">
              <a:extLst>
                <a:ext uri="{FF2B5EF4-FFF2-40B4-BE49-F238E27FC236}">
                  <a16:creationId xmlns:a16="http://schemas.microsoft.com/office/drawing/2014/main" id="{DD032F9E-4B5A-6B1B-35B0-F14225D941ED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3" name="Google Shape;392;p28">
              <a:extLst>
                <a:ext uri="{FF2B5EF4-FFF2-40B4-BE49-F238E27FC236}">
                  <a16:creationId xmlns:a16="http://schemas.microsoft.com/office/drawing/2014/main" id="{C6B93E3B-8D46-837B-9385-143B48828582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4" name="Google Shape;393;p28">
              <a:extLst>
                <a:ext uri="{FF2B5EF4-FFF2-40B4-BE49-F238E27FC236}">
                  <a16:creationId xmlns:a16="http://schemas.microsoft.com/office/drawing/2014/main" id="{42FEBA9F-F5E4-180C-724E-50F91AA08E01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5" name="Google Shape;394;p28">
              <a:extLst>
                <a:ext uri="{FF2B5EF4-FFF2-40B4-BE49-F238E27FC236}">
                  <a16:creationId xmlns:a16="http://schemas.microsoft.com/office/drawing/2014/main" id="{145AA0A6-3E1A-3A97-2C70-E3CA47E0FA66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6" name="Google Shape;403;p28">
              <a:extLst>
                <a:ext uri="{FF2B5EF4-FFF2-40B4-BE49-F238E27FC236}">
                  <a16:creationId xmlns:a16="http://schemas.microsoft.com/office/drawing/2014/main" id="{0ACB0A37-C885-2185-BD7C-C3CFD752A530}"/>
                </a:ext>
              </a:extLst>
            </p:cNvPr>
            <p:cNvCxnSpPr>
              <a:stCxn id="13" idx="2"/>
              <a:endCxn id="9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404;p28">
              <a:extLst>
                <a:ext uri="{FF2B5EF4-FFF2-40B4-BE49-F238E27FC236}">
                  <a16:creationId xmlns:a16="http://schemas.microsoft.com/office/drawing/2014/main" id="{5FC79551-0679-D0C0-FE6F-16FE69010523}"/>
                </a:ext>
              </a:extLst>
            </p:cNvPr>
            <p:cNvCxnSpPr>
              <a:stCxn id="13" idx="2"/>
              <a:endCxn id="10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405;p28">
              <a:extLst>
                <a:ext uri="{FF2B5EF4-FFF2-40B4-BE49-F238E27FC236}">
                  <a16:creationId xmlns:a16="http://schemas.microsoft.com/office/drawing/2014/main" id="{3A91927F-6FE0-BC25-F26F-A14DF4FF6660}"/>
                </a:ext>
              </a:extLst>
            </p:cNvPr>
            <p:cNvCxnSpPr>
              <a:stCxn id="14" idx="2"/>
              <a:endCxn id="11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406;p28">
              <a:extLst>
                <a:ext uri="{FF2B5EF4-FFF2-40B4-BE49-F238E27FC236}">
                  <a16:creationId xmlns:a16="http://schemas.microsoft.com/office/drawing/2014/main" id="{D69F303E-E9DD-74A0-EA2D-9CB8A2DD94B7}"/>
                </a:ext>
              </a:extLst>
            </p:cNvPr>
            <p:cNvCxnSpPr>
              <a:stCxn id="14" idx="2"/>
              <a:endCxn id="12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407;p28">
              <a:extLst>
                <a:ext uri="{FF2B5EF4-FFF2-40B4-BE49-F238E27FC236}">
                  <a16:creationId xmlns:a16="http://schemas.microsoft.com/office/drawing/2014/main" id="{4A1E0858-1460-5805-6E62-71E9D5A9D871}"/>
                </a:ext>
              </a:extLst>
            </p:cNvPr>
            <p:cNvCxnSpPr>
              <a:stCxn id="15" idx="2"/>
              <a:endCxn id="13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408;p28">
              <a:extLst>
                <a:ext uri="{FF2B5EF4-FFF2-40B4-BE49-F238E27FC236}">
                  <a16:creationId xmlns:a16="http://schemas.microsoft.com/office/drawing/2014/main" id="{30391078-F916-46A6-A8AF-6CB4491F135E}"/>
                </a:ext>
              </a:extLst>
            </p:cNvPr>
            <p:cNvCxnSpPr>
              <a:stCxn id="15" idx="2"/>
              <a:endCxn id="14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D8D0E8-8FF7-29EB-ECE2-B9F3568AB4EA}"/>
                  </a:ext>
                </a:extLst>
              </p:cNvPr>
              <p:cNvSpPr txBox="1"/>
              <p:nvPr/>
            </p:nvSpPr>
            <p:spPr>
              <a:xfrm>
                <a:off x="5416441" y="1690688"/>
                <a:ext cx="6144651" cy="310854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Classification Algorithm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Select the </a:t>
                </a:r>
                <a:r>
                  <a:rPr lang="en-US" sz="2800" i="1" u="sng" dirty="0"/>
                  <a:t>deepest</a:t>
                </a:r>
                <a:r>
                  <a:rPr lang="en-US" sz="2800" dirty="0"/>
                  <a:t> level containing a node with </a:t>
                </a:r>
                <a:r>
                  <a:rPr lang="en-US" sz="2800" b="1" dirty="0"/>
                  <a:t>noisy count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Select the nodes on that level with </a:t>
                </a:r>
                <a:r>
                  <a:rPr lang="en-US" sz="2800" b="1" dirty="0"/>
                  <a:t>noisy count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Mark all their ancestors as </a:t>
                </a:r>
                <a:r>
                  <a:rPr lang="en-US" sz="2800" dirty="0">
                    <a:highlight>
                      <a:srgbClr val="FF00FF"/>
                    </a:highlight>
                  </a:rPr>
                  <a:t>Above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Mark all other nodes as </a:t>
                </a:r>
                <a:r>
                  <a:rPr lang="en-US" sz="2800" dirty="0">
                    <a:highlight>
                      <a:srgbClr val="00FFFF"/>
                    </a:highlight>
                  </a:rPr>
                  <a:t>Below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D8D0E8-8FF7-29EB-ECE2-B9F3568AB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441" y="1690688"/>
                <a:ext cx="6144651" cy="3108543"/>
              </a:xfrm>
              <a:prstGeom prst="rect">
                <a:avLst/>
              </a:prstGeom>
              <a:blipFill>
                <a:blip r:embed="rId4"/>
                <a:stretch>
                  <a:fillRect l="-2183" t="-1961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row: Right 23">
            <a:extLst>
              <a:ext uri="{FF2B5EF4-FFF2-40B4-BE49-F238E27FC236}">
                <a16:creationId xmlns:a16="http://schemas.microsoft.com/office/drawing/2014/main" id="{A17455BB-09DD-3384-6D03-07DACE719AE5}"/>
              </a:ext>
            </a:extLst>
          </p:cNvPr>
          <p:cNvSpPr/>
          <p:nvPr/>
        </p:nvSpPr>
        <p:spPr>
          <a:xfrm>
            <a:off x="176463" y="4254321"/>
            <a:ext cx="474300" cy="224611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5332CD-55DD-8C94-2787-3EF511F0DE9D}"/>
              </a:ext>
            </a:extLst>
          </p:cNvPr>
          <p:cNvSpPr/>
          <p:nvPr/>
        </p:nvSpPr>
        <p:spPr>
          <a:xfrm>
            <a:off x="2989707" y="3952647"/>
            <a:ext cx="965650" cy="788094"/>
          </a:xfrm>
          <a:prstGeom prst="ellipse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94F3E27-A12D-7879-DBE5-F85164A95DDB}"/>
              </a:ext>
            </a:extLst>
          </p:cNvPr>
          <p:cNvSpPr/>
          <p:nvPr/>
        </p:nvSpPr>
        <p:spPr>
          <a:xfrm>
            <a:off x="1876926" y="3224463"/>
            <a:ext cx="2266121" cy="1379621"/>
          </a:xfrm>
          <a:custGeom>
            <a:avLst/>
            <a:gdLst>
              <a:gd name="connsiteX0" fmla="*/ 256674 w 2266121"/>
              <a:gd name="connsiteY0" fmla="*/ 96253 h 1379621"/>
              <a:gd name="connsiteX1" fmla="*/ 128337 w 2266121"/>
              <a:gd name="connsiteY1" fmla="*/ 112295 h 1379621"/>
              <a:gd name="connsiteX2" fmla="*/ 64169 w 2266121"/>
              <a:gd name="connsiteY2" fmla="*/ 192505 h 1379621"/>
              <a:gd name="connsiteX3" fmla="*/ 32085 w 2266121"/>
              <a:gd name="connsiteY3" fmla="*/ 240632 h 1379621"/>
              <a:gd name="connsiteX4" fmla="*/ 0 w 2266121"/>
              <a:gd name="connsiteY4" fmla="*/ 352926 h 1379621"/>
              <a:gd name="connsiteX5" fmla="*/ 16042 w 2266121"/>
              <a:gd name="connsiteY5" fmla="*/ 561474 h 1379621"/>
              <a:gd name="connsiteX6" fmla="*/ 64169 w 2266121"/>
              <a:gd name="connsiteY6" fmla="*/ 609600 h 1379621"/>
              <a:gd name="connsiteX7" fmla="*/ 208548 w 2266121"/>
              <a:gd name="connsiteY7" fmla="*/ 721895 h 1379621"/>
              <a:gd name="connsiteX8" fmla="*/ 336885 w 2266121"/>
              <a:gd name="connsiteY8" fmla="*/ 770021 h 1379621"/>
              <a:gd name="connsiteX9" fmla="*/ 433137 w 2266121"/>
              <a:gd name="connsiteY9" fmla="*/ 802105 h 1379621"/>
              <a:gd name="connsiteX10" fmla="*/ 641685 w 2266121"/>
              <a:gd name="connsiteY10" fmla="*/ 914400 h 1379621"/>
              <a:gd name="connsiteX11" fmla="*/ 721895 w 2266121"/>
              <a:gd name="connsiteY11" fmla="*/ 930442 h 1379621"/>
              <a:gd name="connsiteX12" fmla="*/ 818148 w 2266121"/>
              <a:gd name="connsiteY12" fmla="*/ 994611 h 1379621"/>
              <a:gd name="connsiteX13" fmla="*/ 962527 w 2266121"/>
              <a:gd name="connsiteY13" fmla="*/ 1074821 h 1379621"/>
              <a:gd name="connsiteX14" fmla="*/ 1010653 w 2266121"/>
              <a:gd name="connsiteY14" fmla="*/ 1122948 h 1379621"/>
              <a:gd name="connsiteX15" fmla="*/ 1090863 w 2266121"/>
              <a:gd name="connsiteY15" fmla="*/ 1155032 h 1379621"/>
              <a:gd name="connsiteX16" fmla="*/ 1155032 w 2266121"/>
              <a:gd name="connsiteY16" fmla="*/ 1187116 h 1379621"/>
              <a:gd name="connsiteX17" fmla="*/ 1203158 w 2266121"/>
              <a:gd name="connsiteY17" fmla="*/ 1219200 h 1379621"/>
              <a:gd name="connsiteX18" fmla="*/ 1363579 w 2266121"/>
              <a:gd name="connsiteY18" fmla="*/ 1251284 h 1379621"/>
              <a:gd name="connsiteX19" fmla="*/ 1427748 w 2266121"/>
              <a:gd name="connsiteY19" fmla="*/ 1267326 h 1379621"/>
              <a:gd name="connsiteX20" fmla="*/ 1475874 w 2266121"/>
              <a:gd name="connsiteY20" fmla="*/ 1299411 h 1379621"/>
              <a:gd name="connsiteX21" fmla="*/ 1524000 w 2266121"/>
              <a:gd name="connsiteY21" fmla="*/ 1315453 h 1379621"/>
              <a:gd name="connsiteX22" fmla="*/ 1636295 w 2266121"/>
              <a:gd name="connsiteY22" fmla="*/ 1347537 h 1379621"/>
              <a:gd name="connsiteX23" fmla="*/ 1860885 w 2266121"/>
              <a:gd name="connsiteY23" fmla="*/ 1379621 h 1379621"/>
              <a:gd name="connsiteX24" fmla="*/ 2133600 w 2266121"/>
              <a:gd name="connsiteY24" fmla="*/ 1331495 h 1379621"/>
              <a:gd name="connsiteX25" fmla="*/ 2181727 w 2266121"/>
              <a:gd name="connsiteY25" fmla="*/ 1283369 h 1379621"/>
              <a:gd name="connsiteX26" fmla="*/ 2213811 w 2266121"/>
              <a:gd name="connsiteY26" fmla="*/ 1187116 h 1379621"/>
              <a:gd name="connsiteX27" fmla="*/ 2245895 w 2266121"/>
              <a:gd name="connsiteY27" fmla="*/ 1106905 h 1379621"/>
              <a:gd name="connsiteX28" fmla="*/ 2245895 w 2266121"/>
              <a:gd name="connsiteY28" fmla="*/ 786063 h 1379621"/>
              <a:gd name="connsiteX29" fmla="*/ 2149642 w 2266121"/>
              <a:gd name="connsiteY29" fmla="*/ 673769 h 1379621"/>
              <a:gd name="connsiteX30" fmla="*/ 2085474 w 2266121"/>
              <a:gd name="connsiteY30" fmla="*/ 609600 h 1379621"/>
              <a:gd name="connsiteX31" fmla="*/ 2005263 w 2266121"/>
              <a:gd name="connsiteY31" fmla="*/ 561474 h 1379621"/>
              <a:gd name="connsiteX32" fmla="*/ 1909011 w 2266121"/>
              <a:gd name="connsiteY32" fmla="*/ 497305 h 1379621"/>
              <a:gd name="connsiteX33" fmla="*/ 1716506 w 2266121"/>
              <a:gd name="connsiteY33" fmla="*/ 401053 h 1379621"/>
              <a:gd name="connsiteX34" fmla="*/ 1475874 w 2266121"/>
              <a:gd name="connsiteY34" fmla="*/ 240632 h 1379621"/>
              <a:gd name="connsiteX35" fmla="*/ 1363579 w 2266121"/>
              <a:gd name="connsiteY35" fmla="*/ 160421 h 1379621"/>
              <a:gd name="connsiteX36" fmla="*/ 1171074 w 2266121"/>
              <a:gd name="connsiteY36" fmla="*/ 80211 h 1379621"/>
              <a:gd name="connsiteX37" fmla="*/ 1026695 w 2266121"/>
              <a:gd name="connsiteY37" fmla="*/ 32084 h 1379621"/>
              <a:gd name="connsiteX38" fmla="*/ 930442 w 2266121"/>
              <a:gd name="connsiteY38" fmla="*/ 0 h 1379621"/>
              <a:gd name="connsiteX39" fmla="*/ 192506 w 2266121"/>
              <a:gd name="connsiteY39" fmla="*/ 16042 h 1379621"/>
              <a:gd name="connsiteX40" fmla="*/ 96253 w 2266121"/>
              <a:gd name="connsiteY40" fmla="*/ 64169 h 1379621"/>
              <a:gd name="connsiteX41" fmla="*/ 96253 w 2266121"/>
              <a:gd name="connsiteY41" fmla="*/ 112295 h 13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266121" h="1379621">
                <a:moveTo>
                  <a:pt x="256674" y="96253"/>
                </a:moveTo>
                <a:cubicBezTo>
                  <a:pt x="213895" y="101600"/>
                  <a:pt x="166898" y="93015"/>
                  <a:pt x="128337" y="112295"/>
                </a:cubicBezTo>
                <a:cubicBezTo>
                  <a:pt x="97712" y="127607"/>
                  <a:pt x="84713" y="165113"/>
                  <a:pt x="64169" y="192505"/>
                </a:cubicBezTo>
                <a:cubicBezTo>
                  <a:pt x="52601" y="207929"/>
                  <a:pt x="40708" y="223387"/>
                  <a:pt x="32085" y="240632"/>
                </a:cubicBezTo>
                <a:cubicBezTo>
                  <a:pt x="20575" y="263651"/>
                  <a:pt x="5142" y="332359"/>
                  <a:pt x="0" y="352926"/>
                </a:cubicBezTo>
                <a:cubicBezTo>
                  <a:pt x="5347" y="422442"/>
                  <a:pt x="-868" y="493834"/>
                  <a:pt x="16042" y="561474"/>
                </a:cubicBezTo>
                <a:cubicBezTo>
                  <a:pt x="21544" y="583484"/>
                  <a:pt x="46740" y="595076"/>
                  <a:pt x="64169" y="609600"/>
                </a:cubicBezTo>
                <a:cubicBezTo>
                  <a:pt x="111007" y="648632"/>
                  <a:pt x="149399" y="707108"/>
                  <a:pt x="208548" y="721895"/>
                </a:cubicBezTo>
                <a:cubicBezTo>
                  <a:pt x="347475" y="756627"/>
                  <a:pt x="197072" y="714096"/>
                  <a:pt x="336885" y="770021"/>
                </a:cubicBezTo>
                <a:cubicBezTo>
                  <a:pt x="368286" y="782581"/>
                  <a:pt x="402349" y="788110"/>
                  <a:pt x="433137" y="802105"/>
                </a:cubicBezTo>
                <a:cubicBezTo>
                  <a:pt x="503599" y="834134"/>
                  <a:pt x="563323" y="898728"/>
                  <a:pt x="641685" y="914400"/>
                </a:cubicBezTo>
                <a:lnTo>
                  <a:pt x="721895" y="930442"/>
                </a:lnTo>
                <a:cubicBezTo>
                  <a:pt x="753979" y="951832"/>
                  <a:pt x="785083" y="974772"/>
                  <a:pt x="818148" y="994611"/>
                </a:cubicBezTo>
                <a:cubicBezTo>
                  <a:pt x="894326" y="1040318"/>
                  <a:pt x="882513" y="1014810"/>
                  <a:pt x="962527" y="1074821"/>
                </a:cubicBezTo>
                <a:cubicBezTo>
                  <a:pt x="980677" y="1088433"/>
                  <a:pt x="991414" y="1110924"/>
                  <a:pt x="1010653" y="1122948"/>
                </a:cubicBezTo>
                <a:cubicBezTo>
                  <a:pt x="1035072" y="1138210"/>
                  <a:pt x="1064549" y="1143337"/>
                  <a:pt x="1090863" y="1155032"/>
                </a:cubicBezTo>
                <a:cubicBezTo>
                  <a:pt x="1112716" y="1164744"/>
                  <a:pt x="1134269" y="1175251"/>
                  <a:pt x="1155032" y="1187116"/>
                </a:cubicBezTo>
                <a:cubicBezTo>
                  <a:pt x="1171772" y="1196682"/>
                  <a:pt x="1184730" y="1213530"/>
                  <a:pt x="1203158" y="1219200"/>
                </a:cubicBezTo>
                <a:cubicBezTo>
                  <a:pt x="1255279" y="1235237"/>
                  <a:pt x="1310675" y="1238058"/>
                  <a:pt x="1363579" y="1251284"/>
                </a:cubicBezTo>
                <a:lnTo>
                  <a:pt x="1427748" y="1267326"/>
                </a:lnTo>
                <a:cubicBezTo>
                  <a:pt x="1443790" y="1278021"/>
                  <a:pt x="1458629" y="1290788"/>
                  <a:pt x="1475874" y="1299411"/>
                </a:cubicBezTo>
                <a:cubicBezTo>
                  <a:pt x="1490998" y="1306973"/>
                  <a:pt x="1507803" y="1310594"/>
                  <a:pt x="1524000" y="1315453"/>
                </a:cubicBezTo>
                <a:cubicBezTo>
                  <a:pt x="1561288" y="1326639"/>
                  <a:pt x="1598053" y="1340253"/>
                  <a:pt x="1636295" y="1347537"/>
                </a:cubicBezTo>
                <a:cubicBezTo>
                  <a:pt x="1710583" y="1361687"/>
                  <a:pt x="1860885" y="1379621"/>
                  <a:pt x="1860885" y="1379621"/>
                </a:cubicBezTo>
                <a:cubicBezTo>
                  <a:pt x="1951790" y="1363579"/>
                  <a:pt x="2045183" y="1358020"/>
                  <a:pt x="2133600" y="1331495"/>
                </a:cubicBezTo>
                <a:cubicBezTo>
                  <a:pt x="2155330" y="1324976"/>
                  <a:pt x="2170709" y="1303201"/>
                  <a:pt x="2181727" y="1283369"/>
                </a:cubicBezTo>
                <a:cubicBezTo>
                  <a:pt x="2198151" y="1253805"/>
                  <a:pt x="2202253" y="1218900"/>
                  <a:pt x="2213811" y="1187116"/>
                </a:cubicBezTo>
                <a:cubicBezTo>
                  <a:pt x="2223652" y="1160053"/>
                  <a:pt x="2235200" y="1133642"/>
                  <a:pt x="2245895" y="1106905"/>
                </a:cubicBezTo>
                <a:cubicBezTo>
                  <a:pt x="2268971" y="968446"/>
                  <a:pt x="2276494" y="969659"/>
                  <a:pt x="2245895" y="786063"/>
                </a:cubicBezTo>
                <a:cubicBezTo>
                  <a:pt x="2234410" y="717153"/>
                  <a:pt x="2196543" y="714807"/>
                  <a:pt x="2149642" y="673769"/>
                </a:cubicBezTo>
                <a:cubicBezTo>
                  <a:pt x="2126877" y="653850"/>
                  <a:pt x="2109351" y="628171"/>
                  <a:pt x="2085474" y="609600"/>
                </a:cubicBezTo>
                <a:cubicBezTo>
                  <a:pt x="2060862" y="590457"/>
                  <a:pt x="2031569" y="578214"/>
                  <a:pt x="2005263" y="561474"/>
                </a:cubicBezTo>
                <a:cubicBezTo>
                  <a:pt x="1972731" y="540772"/>
                  <a:pt x="1942719" y="516032"/>
                  <a:pt x="1909011" y="497305"/>
                </a:cubicBezTo>
                <a:cubicBezTo>
                  <a:pt x="1846297" y="462464"/>
                  <a:pt x="1776199" y="440848"/>
                  <a:pt x="1716506" y="401053"/>
                </a:cubicBezTo>
                <a:lnTo>
                  <a:pt x="1475874" y="240632"/>
                </a:lnTo>
                <a:cubicBezTo>
                  <a:pt x="1437868" y="214719"/>
                  <a:pt x="1404723" y="180993"/>
                  <a:pt x="1363579" y="160421"/>
                </a:cubicBezTo>
                <a:cubicBezTo>
                  <a:pt x="1237078" y="97170"/>
                  <a:pt x="1301357" y="123638"/>
                  <a:pt x="1171074" y="80211"/>
                </a:cubicBezTo>
                <a:cubicBezTo>
                  <a:pt x="1082220" y="20973"/>
                  <a:pt x="1165019" y="66665"/>
                  <a:pt x="1026695" y="32084"/>
                </a:cubicBezTo>
                <a:cubicBezTo>
                  <a:pt x="993885" y="23882"/>
                  <a:pt x="962526" y="10695"/>
                  <a:pt x="930442" y="0"/>
                </a:cubicBezTo>
                <a:lnTo>
                  <a:pt x="192506" y="16042"/>
                </a:lnTo>
                <a:cubicBezTo>
                  <a:pt x="162769" y="17231"/>
                  <a:pt x="110241" y="29199"/>
                  <a:pt x="96253" y="64169"/>
                </a:cubicBezTo>
                <a:cubicBezTo>
                  <a:pt x="90295" y="79064"/>
                  <a:pt x="96253" y="96253"/>
                  <a:pt x="96253" y="112295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995D023-12D7-FA35-520D-BFB945621004}"/>
              </a:ext>
            </a:extLst>
          </p:cNvPr>
          <p:cNvSpPr/>
          <p:nvPr/>
        </p:nvSpPr>
        <p:spPr>
          <a:xfrm>
            <a:off x="625642" y="3882189"/>
            <a:ext cx="3994484" cy="1700464"/>
          </a:xfrm>
          <a:custGeom>
            <a:avLst/>
            <a:gdLst>
              <a:gd name="connsiteX0" fmla="*/ 802105 w 3994484"/>
              <a:gd name="connsiteY0" fmla="*/ 0 h 1700464"/>
              <a:gd name="connsiteX1" fmla="*/ 657726 w 3994484"/>
              <a:gd name="connsiteY1" fmla="*/ 80211 h 1700464"/>
              <a:gd name="connsiteX2" fmla="*/ 465221 w 3994484"/>
              <a:gd name="connsiteY2" fmla="*/ 240632 h 1700464"/>
              <a:gd name="connsiteX3" fmla="*/ 417095 w 3994484"/>
              <a:gd name="connsiteY3" fmla="*/ 320843 h 1700464"/>
              <a:gd name="connsiteX4" fmla="*/ 272716 w 3994484"/>
              <a:gd name="connsiteY4" fmla="*/ 545432 h 1700464"/>
              <a:gd name="connsiteX5" fmla="*/ 176463 w 3994484"/>
              <a:gd name="connsiteY5" fmla="*/ 753979 h 1700464"/>
              <a:gd name="connsiteX6" fmla="*/ 128337 w 3994484"/>
              <a:gd name="connsiteY6" fmla="*/ 834190 h 1700464"/>
              <a:gd name="connsiteX7" fmla="*/ 96253 w 3994484"/>
              <a:gd name="connsiteY7" fmla="*/ 946485 h 1700464"/>
              <a:gd name="connsiteX8" fmla="*/ 64169 w 3994484"/>
              <a:gd name="connsiteY8" fmla="*/ 1026695 h 1700464"/>
              <a:gd name="connsiteX9" fmla="*/ 0 w 3994484"/>
              <a:gd name="connsiteY9" fmla="*/ 1283369 h 1700464"/>
              <a:gd name="connsiteX10" fmla="*/ 32084 w 3994484"/>
              <a:gd name="connsiteY10" fmla="*/ 1507958 h 1700464"/>
              <a:gd name="connsiteX11" fmla="*/ 192505 w 3994484"/>
              <a:gd name="connsiteY11" fmla="*/ 1556085 h 1700464"/>
              <a:gd name="connsiteX12" fmla="*/ 513347 w 3994484"/>
              <a:gd name="connsiteY12" fmla="*/ 1572127 h 1700464"/>
              <a:gd name="connsiteX13" fmla="*/ 802105 w 3994484"/>
              <a:gd name="connsiteY13" fmla="*/ 1588169 h 1700464"/>
              <a:gd name="connsiteX14" fmla="*/ 946484 w 3994484"/>
              <a:gd name="connsiteY14" fmla="*/ 1604211 h 1700464"/>
              <a:gd name="connsiteX15" fmla="*/ 1395663 w 3994484"/>
              <a:gd name="connsiteY15" fmla="*/ 1700464 h 1700464"/>
              <a:gd name="connsiteX16" fmla="*/ 2951747 w 3994484"/>
              <a:gd name="connsiteY16" fmla="*/ 1652337 h 1700464"/>
              <a:gd name="connsiteX17" fmla="*/ 3288632 w 3994484"/>
              <a:gd name="connsiteY17" fmla="*/ 1588169 h 1700464"/>
              <a:gd name="connsiteX18" fmla="*/ 3561347 w 3994484"/>
              <a:gd name="connsiteY18" fmla="*/ 1540043 h 1700464"/>
              <a:gd name="connsiteX19" fmla="*/ 3657600 w 3994484"/>
              <a:gd name="connsiteY19" fmla="*/ 1491916 h 1700464"/>
              <a:gd name="connsiteX20" fmla="*/ 3801979 w 3994484"/>
              <a:gd name="connsiteY20" fmla="*/ 1363579 h 1700464"/>
              <a:gd name="connsiteX21" fmla="*/ 3850105 w 3994484"/>
              <a:gd name="connsiteY21" fmla="*/ 1299411 h 1700464"/>
              <a:gd name="connsiteX22" fmla="*/ 3914274 w 3994484"/>
              <a:gd name="connsiteY22" fmla="*/ 1203158 h 1700464"/>
              <a:gd name="connsiteX23" fmla="*/ 3978442 w 3994484"/>
              <a:gd name="connsiteY23" fmla="*/ 1058779 h 1700464"/>
              <a:gd name="connsiteX24" fmla="*/ 3994484 w 3994484"/>
              <a:gd name="connsiteY24" fmla="*/ 978569 h 1700464"/>
              <a:gd name="connsiteX25" fmla="*/ 3978442 w 3994484"/>
              <a:gd name="connsiteY25" fmla="*/ 818148 h 1700464"/>
              <a:gd name="connsiteX26" fmla="*/ 3898232 w 3994484"/>
              <a:gd name="connsiteY26" fmla="*/ 737937 h 1700464"/>
              <a:gd name="connsiteX27" fmla="*/ 3818021 w 3994484"/>
              <a:gd name="connsiteY27" fmla="*/ 721895 h 1700464"/>
              <a:gd name="connsiteX28" fmla="*/ 3721769 w 3994484"/>
              <a:gd name="connsiteY28" fmla="*/ 689811 h 1700464"/>
              <a:gd name="connsiteX29" fmla="*/ 3433011 w 3994484"/>
              <a:gd name="connsiteY29" fmla="*/ 705853 h 1700464"/>
              <a:gd name="connsiteX30" fmla="*/ 3384884 w 3994484"/>
              <a:gd name="connsiteY30" fmla="*/ 737937 h 1700464"/>
              <a:gd name="connsiteX31" fmla="*/ 3272590 w 3994484"/>
              <a:gd name="connsiteY31" fmla="*/ 753979 h 1700464"/>
              <a:gd name="connsiteX32" fmla="*/ 3208421 w 3994484"/>
              <a:gd name="connsiteY32" fmla="*/ 786064 h 1700464"/>
              <a:gd name="connsiteX33" fmla="*/ 3144253 w 3994484"/>
              <a:gd name="connsiteY33" fmla="*/ 802106 h 1700464"/>
              <a:gd name="connsiteX34" fmla="*/ 2999874 w 3994484"/>
              <a:gd name="connsiteY34" fmla="*/ 834190 h 1700464"/>
              <a:gd name="connsiteX35" fmla="*/ 2759242 w 3994484"/>
              <a:gd name="connsiteY35" fmla="*/ 866274 h 1700464"/>
              <a:gd name="connsiteX36" fmla="*/ 2294021 w 3994484"/>
              <a:gd name="connsiteY36" fmla="*/ 850232 h 1700464"/>
              <a:gd name="connsiteX37" fmla="*/ 2149642 w 3994484"/>
              <a:gd name="connsiteY37" fmla="*/ 786064 h 1700464"/>
              <a:gd name="connsiteX38" fmla="*/ 1989221 w 3994484"/>
              <a:gd name="connsiteY38" fmla="*/ 705853 h 1700464"/>
              <a:gd name="connsiteX39" fmla="*/ 1925053 w 3994484"/>
              <a:gd name="connsiteY39" fmla="*/ 673769 h 1700464"/>
              <a:gd name="connsiteX40" fmla="*/ 1748590 w 3994484"/>
              <a:gd name="connsiteY40" fmla="*/ 641685 h 1700464"/>
              <a:gd name="connsiteX41" fmla="*/ 1604211 w 3994484"/>
              <a:gd name="connsiteY41" fmla="*/ 593558 h 1700464"/>
              <a:gd name="connsiteX42" fmla="*/ 1507958 w 3994484"/>
              <a:gd name="connsiteY42" fmla="*/ 545432 h 1700464"/>
              <a:gd name="connsiteX43" fmla="*/ 1443790 w 3994484"/>
              <a:gd name="connsiteY43" fmla="*/ 433137 h 1700464"/>
              <a:gd name="connsiteX44" fmla="*/ 1395663 w 3994484"/>
              <a:gd name="connsiteY44" fmla="*/ 368969 h 1700464"/>
              <a:gd name="connsiteX45" fmla="*/ 1347537 w 3994484"/>
              <a:gd name="connsiteY45" fmla="*/ 272716 h 1700464"/>
              <a:gd name="connsiteX46" fmla="*/ 1235242 w 3994484"/>
              <a:gd name="connsiteY46" fmla="*/ 144379 h 1700464"/>
              <a:gd name="connsiteX47" fmla="*/ 1106905 w 3994484"/>
              <a:gd name="connsiteY47" fmla="*/ 64169 h 1700464"/>
              <a:gd name="connsiteX48" fmla="*/ 1042737 w 3994484"/>
              <a:gd name="connsiteY48" fmla="*/ 32085 h 1700464"/>
              <a:gd name="connsiteX49" fmla="*/ 753979 w 3994484"/>
              <a:gd name="connsiteY49" fmla="*/ 16043 h 170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994484" h="1700464">
                <a:moveTo>
                  <a:pt x="802105" y="0"/>
                </a:moveTo>
                <a:cubicBezTo>
                  <a:pt x="753979" y="26737"/>
                  <a:pt x="704412" y="51032"/>
                  <a:pt x="657726" y="80211"/>
                </a:cubicBezTo>
                <a:cubicBezTo>
                  <a:pt x="589966" y="122562"/>
                  <a:pt x="516061" y="177082"/>
                  <a:pt x="465221" y="240632"/>
                </a:cubicBezTo>
                <a:cubicBezTo>
                  <a:pt x="445743" y="264980"/>
                  <a:pt x="434391" y="294899"/>
                  <a:pt x="417095" y="320843"/>
                </a:cubicBezTo>
                <a:cubicBezTo>
                  <a:pt x="310192" y="481197"/>
                  <a:pt x="361237" y="381034"/>
                  <a:pt x="272716" y="545432"/>
                </a:cubicBezTo>
                <a:cubicBezTo>
                  <a:pt x="144763" y="783062"/>
                  <a:pt x="308671" y="489564"/>
                  <a:pt x="176463" y="753979"/>
                </a:cubicBezTo>
                <a:cubicBezTo>
                  <a:pt x="162519" y="781868"/>
                  <a:pt x="144379" y="807453"/>
                  <a:pt x="128337" y="834190"/>
                </a:cubicBezTo>
                <a:cubicBezTo>
                  <a:pt x="117642" y="871622"/>
                  <a:pt x="108564" y="909553"/>
                  <a:pt x="96253" y="946485"/>
                </a:cubicBezTo>
                <a:cubicBezTo>
                  <a:pt x="87147" y="973804"/>
                  <a:pt x="70644" y="998636"/>
                  <a:pt x="64169" y="1026695"/>
                </a:cubicBezTo>
                <a:cubicBezTo>
                  <a:pt x="-5301" y="1327729"/>
                  <a:pt x="113877" y="979693"/>
                  <a:pt x="0" y="1283369"/>
                </a:cubicBezTo>
                <a:cubicBezTo>
                  <a:pt x="10695" y="1358232"/>
                  <a:pt x="-11526" y="1446176"/>
                  <a:pt x="32084" y="1507958"/>
                </a:cubicBezTo>
                <a:cubicBezTo>
                  <a:pt x="64279" y="1553568"/>
                  <a:pt x="137167" y="1548706"/>
                  <a:pt x="192505" y="1556085"/>
                </a:cubicBezTo>
                <a:cubicBezTo>
                  <a:pt x="298647" y="1570237"/>
                  <a:pt x="406414" y="1566499"/>
                  <a:pt x="513347" y="1572127"/>
                </a:cubicBezTo>
                <a:lnTo>
                  <a:pt x="802105" y="1588169"/>
                </a:lnTo>
                <a:cubicBezTo>
                  <a:pt x="850395" y="1591746"/>
                  <a:pt x="898906" y="1595210"/>
                  <a:pt x="946484" y="1604211"/>
                </a:cubicBezTo>
                <a:cubicBezTo>
                  <a:pt x="1096940" y="1632676"/>
                  <a:pt x="1395663" y="1700464"/>
                  <a:pt x="1395663" y="1700464"/>
                </a:cubicBezTo>
                <a:cubicBezTo>
                  <a:pt x="1914358" y="1684422"/>
                  <a:pt x="2433715" y="1683068"/>
                  <a:pt x="2951747" y="1652337"/>
                </a:cubicBezTo>
                <a:cubicBezTo>
                  <a:pt x="3065860" y="1645568"/>
                  <a:pt x="3175201" y="1602348"/>
                  <a:pt x="3288632" y="1588169"/>
                </a:cubicBezTo>
                <a:cubicBezTo>
                  <a:pt x="3465888" y="1566012"/>
                  <a:pt x="3374884" y="1581479"/>
                  <a:pt x="3561347" y="1540043"/>
                </a:cubicBezTo>
                <a:cubicBezTo>
                  <a:pt x="3593431" y="1524001"/>
                  <a:pt x="3627753" y="1511814"/>
                  <a:pt x="3657600" y="1491916"/>
                </a:cubicBezTo>
                <a:cubicBezTo>
                  <a:pt x="3685742" y="1473155"/>
                  <a:pt x="3770788" y="1399968"/>
                  <a:pt x="3801979" y="1363579"/>
                </a:cubicBezTo>
                <a:cubicBezTo>
                  <a:pt x="3819379" y="1343279"/>
                  <a:pt x="3834773" y="1321315"/>
                  <a:pt x="3850105" y="1299411"/>
                </a:cubicBezTo>
                <a:cubicBezTo>
                  <a:pt x="3872218" y="1267821"/>
                  <a:pt x="3896128" y="1237182"/>
                  <a:pt x="3914274" y="1203158"/>
                </a:cubicBezTo>
                <a:cubicBezTo>
                  <a:pt x="3939058" y="1156688"/>
                  <a:pt x="3957053" y="1106905"/>
                  <a:pt x="3978442" y="1058779"/>
                </a:cubicBezTo>
                <a:cubicBezTo>
                  <a:pt x="3983789" y="1032042"/>
                  <a:pt x="3994484" y="1005835"/>
                  <a:pt x="3994484" y="978569"/>
                </a:cubicBezTo>
                <a:cubicBezTo>
                  <a:pt x="3994484" y="924829"/>
                  <a:pt x="3990526" y="870512"/>
                  <a:pt x="3978442" y="818148"/>
                </a:cubicBezTo>
                <a:cubicBezTo>
                  <a:pt x="3971012" y="785952"/>
                  <a:pt x="3927050" y="748744"/>
                  <a:pt x="3898232" y="737937"/>
                </a:cubicBezTo>
                <a:cubicBezTo>
                  <a:pt x="3872702" y="728363"/>
                  <a:pt x="3844327" y="729069"/>
                  <a:pt x="3818021" y="721895"/>
                </a:cubicBezTo>
                <a:cubicBezTo>
                  <a:pt x="3785393" y="712997"/>
                  <a:pt x="3753853" y="700506"/>
                  <a:pt x="3721769" y="689811"/>
                </a:cubicBezTo>
                <a:cubicBezTo>
                  <a:pt x="3625516" y="695158"/>
                  <a:pt x="3528443" y="692220"/>
                  <a:pt x="3433011" y="705853"/>
                </a:cubicBezTo>
                <a:cubicBezTo>
                  <a:pt x="3413924" y="708580"/>
                  <a:pt x="3403351" y="732397"/>
                  <a:pt x="3384884" y="737937"/>
                </a:cubicBezTo>
                <a:cubicBezTo>
                  <a:pt x="3348667" y="748802"/>
                  <a:pt x="3310021" y="748632"/>
                  <a:pt x="3272590" y="753979"/>
                </a:cubicBezTo>
                <a:cubicBezTo>
                  <a:pt x="3251200" y="764674"/>
                  <a:pt x="3230813" y="777667"/>
                  <a:pt x="3208421" y="786064"/>
                </a:cubicBezTo>
                <a:cubicBezTo>
                  <a:pt x="3187777" y="793806"/>
                  <a:pt x="3165736" y="797148"/>
                  <a:pt x="3144253" y="802106"/>
                </a:cubicBezTo>
                <a:cubicBezTo>
                  <a:pt x="3096215" y="813192"/>
                  <a:pt x="3048330" y="825105"/>
                  <a:pt x="2999874" y="834190"/>
                </a:cubicBezTo>
                <a:cubicBezTo>
                  <a:pt x="2955596" y="842492"/>
                  <a:pt x="2798886" y="861319"/>
                  <a:pt x="2759242" y="866274"/>
                </a:cubicBezTo>
                <a:cubicBezTo>
                  <a:pt x="2604168" y="860927"/>
                  <a:pt x="2448620" y="863483"/>
                  <a:pt x="2294021" y="850232"/>
                </a:cubicBezTo>
                <a:cubicBezTo>
                  <a:pt x="2217290" y="843655"/>
                  <a:pt x="2204352" y="818890"/>
                  <a:pt x="2149642" y="786064"/>
                </a:cubicBezTo>
                <a:cubicBezTo>
                  <a:pt x="1917727" y="646915"/>
                  <a:pt x="2119406" y="761647"/>
                  <a:pt x="1989221" y="705853"/>
                </a:cubicBezTo>
                <a:cubicBezTo>
                  <a:pt x="1967241" y="696433"/>
                  <a:pt x="1947444" y="682166"/>
                  <a:pt x="1925053" y="673769"/>
                </a:cubicBezTo>
                <a:cubicBezTo>
                  <a:pt x="1873687" y="654507"/>
                  <a:pt x="1797845" y="650640"/>
                  <a:pt x="1748590" y="641685"/>
                </a:cubicBezTo>
                <a:cubicBezTo>
                  <a:pt x="1694924" y="631928"/>
                  <a:pt x="1654687" y="616502"/>
                  <a:pt x="1604211" y="593558"/>
                </a:cubicBezTo>
                <a:cubicBezTo>
                  <a:pt x="1571555" y="578714"/>
                  <a:pt x="1540042" y="561474"/>
                  <a:pt x="1507958" y="545432"/>
                </a:cubicBezTo>
                <a:cubicBezTo>
                  <a:pt x="1399902" y="437376"/>
                  <a:pt x="1508425" y="562406"/>
                  <a:pt x="1443790" y="433137"/>
                </a:cubicBezTo>
                <a:cubicBezTo>
                  <a:pt x="1431833" y="409223"/>
                  <a:pt x="1409419" y="391896"/>
                  <a:pt x="1395663" y="368969"/>
                </a:cubicBezTo>
                <a:cubicBezTo>
                  <a:pt x="1377207" y="338210"/>
                  <a:pt x="1365993" y="303475"/>
                  <a:pt x="1347537" y="272716"/>
                </a:cubicBezTo>
                <a:cubicBezTo>
                  <a:pt x="1321509" y="229336"/>
                  <a:pt x="1272781" y="176555"/>
                  <a:pt x="1235242" y="144379"/>
                </a:cubicBezTo>
                <a:cubicBezTo>
                  <a:pt x="1216768" y="128544"/>
                  <a:pt x="1113739" y="67965"/>
                  <a:pt x="1106905" y="64169"/>
                </a:cubicBezTo>
                <a:cubicBezTo>
                  <a:pt x="1086000" y="52555"/>
                  <a:pt x="1065808" y="38377"/>
                  <a:pt x="1042737" y="32085"/>
                </a:cubicBezTo>
                <a:cubicBezTo>
                  <a:pt x="953415" y="7725"/>
                  <a:pt x="841932" y="16043"/>
                  <a:pt x="753979" y="16043"/>
                </a:cubicBezTo>
              </a:path>
            </a:pathLst>
          </a:cu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oogle Shape;387;p28">
            <a:extLst>
              <a:ext uri="{FF2B5EF4-FFF2-40B4-BE49-F238E27FC236}">
                <a16:creationId xmlns:a16="http://schemas.microsoft.com/office/drawing/2014/main" id="{F6106A2E-ABC0-D0C8-173F-02644A91B026}"/>
              </a:ext>
            </a:extLst>
          </p:cNvPr>
          <p:cNvGrpSpPr/>
          <p:nvPr/>
        </p:nvGrpSpPr>
        <p:grpSpPr>
          <a:xfrm>
            <a:off x="4905532" y="4823900"/>
            <a:ext cx="3372725" cy="1736579"/>
            <a:chOff x="1130225" y="2343925"/>
            <a:chExt cx="3372725" cy="1736579"/>
          </a:xfrm>
          <a:noFill/>
        </p:grpSpPr>
        <p:sp>
          <p:nvSpPr>
            <p:cNvPr id="46" name="Google Shape;388;p28">
              <a:extLst>
                <a:ext uri="{FF2B5EF4-FFF2-40B4-BE49-F238E27FC236}">
                  <a16:creationId xmlns:a16="http://schemas.microsoft.com/office/drawing/2014/main" id="{06DDA8F4-5316-42C9-6574-F02251495C24}"/>
                </a:ext>
              </a:extLst>
            </p:cNvPr>
            <p:cNvSpPr/>
            <p:nvPr/>
          </p:nvSpPr>
          <p:spPr>
            <a:xfrm>
              <a:off x="1130225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7" name="Google Shape;389;p28">
              <a:extLst>
                <a:ext uri="{FF2B5EF4-FFF2-40B4-BE49-F238E27FC236}">
                  <a16:creationId xmlns:a16="http://schemas.microsoft.com/office/drawing/2014/main" id="{5B952477-7633-234E-2AD8-33616042CC76}"/>
                </a:ext>
              </a:extLst>
            </p:cNvPr>
            <p:cNvSpPr/>
            <p:nvPr/>
          </p:nvSpPr>
          <p:spPr>
            <a:xfrm>
              <a:off x="2050300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8" name="Google Shape;390;p28">
              <a:extLst>
                <a:ext uri="{FF2B5EF4-FFF2-40B4-BE49-F238E27FC236}">
                  <a16:creationId xmlns:a16="http://schemas.microsoft.com/office/drawing/2014/main" id="{9B30EDBE-1433-2027-A101-643F7A0EE57F}"/>
                </a:ext>
              </a:extLst>
            </p:cNvPr>
            <p:cNvSpPr/>
            <p:nvPr/>
          </p:nvSpPr>
          <p:spPr>
            <a:xfrm>
              <a:off x="3039475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25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9" name="Google Shape;391;p28">
              <a:extLst>
                <a:ext uri="{FF2B5EF4-FFF2-40B4-BE49-F238E27FC236}">
                  <a16:creationId xmlns:a16="http://schemas.microsoft.com/office/drawing/2014/main" id="{1382F893-69F2-5A74-4E22-88CE96BEABAD}"/>
                </a:ext>
              </a:extLst>
            </p:cNvPr>
            <p:cNvSpPr/>
            <p:nvPr/>
          </p:nvSpPr>
          <p:spPr>
            <a:xfrm>
              <a:off x="4028650" y="3653904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12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0" name="Google Shape;392;p28">
              <a:extLst>
                <a:ext uri="{FF2B5EF4-FFF2-40B4-BE49-F238E27FC236}">
                  <a16:creationId xmlns:a16="http://schemas.microsoft.com/office/drawing/2014/main" id="{E443412D-CAD6-BE18-5D4E-3DF987E07091}"/>
                </a:ext>
              </a:extLst>
            </p:cNvPr>
            <p:cNvSpPr/>
            <p:nvPr/>
          </p:nvSpPr>
          <p:spPr>
            <a:xfrm>
              <a:off x="1589171" y="3008996"/>
              <a:ext cx="474300" cy="426600"/>
            </a:xfrm>
            <a:prstGeom prst="rect">
              <a:avLst/>
            </a:prstGeom>
            <a:solidFill>
              <a:srgbClr val="00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1" name="Google Shape;393;p28">
              <a:extLst>
                <a:ext uri="{FF2B5EF4-FFF2-40B4-BE49-F238E27FC236}">
                  <a16:creationId xmlns:a16="http://schemas.microsoft.com/office/drawing/2014/main" id="{4C80EA85-B826-74A5-ED8D-5AE252234CCD}"/>
                </a:ext>
              </a:extLst>
            </p:cNvPr>
            <p:cNvSpPr/>
            <p:nvPr/>
          </p:nvSpPr>
          <p:spPr>
            <a:xfrm>
              <a:off x="3506094" y="3008996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37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52" name="Google Shape;394;p28">
              <a:extLst>
                <a:ext uri="{FF2B5EF4-FFF2-40B4-BE49-F238E27FC236}">
                  <a16:creationId xmlns:a16="http://schemas.microsoft.com/office/drawing/2014/main" id="{A1CC6176-0161-D14B-109F-D920B42A6301}"/>
                </a:ext>
              </a:extLst>
            </p:cNvPr>
            <p:cNvSpPr/>
            <p:nvPr/>
          </p:nvSpPr>
          <p:spPr>
            <a:xfrm>
              <a:off x="2546119" y="2343925"/>
              <a:ext cx="474300" cy="426600"/>
            </a:xfrm>
            <a:prstGeom prst="rect">
              <a:avLst/>
            </a:prstGeom>
            <a:solidFill>
              <a:srgbClr val="FF00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 b="1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53" name="Google Shape;403;p28">
              <a:extLst>
                <a:ext uri="{FF2B5EF4-FFF2-40B4-BE49-F238E27FC236}">
                  <a16:creationId xmlns:a16="http://schemas.microsoft.com/office/drawing/2014/main" id="{FC43D6B9-1976-81B8-3007-D7243EB64FBE}"/>
                </a:ext>
              </a:extLst>
            </p:cNvPr>
            <p:cNvCxnSpPr>
              <a:stCxn id="50" idx="2"/>
              <a:endCxn id="46" idx="0"/>
            </p:cNvCxnSpPr>
            <p:nvPr/>
          </p:nvCxnSpPr>
          <p:spPr>
            <a:xfrm flipH="1">
              <a:off x="1367321" y="3435596"/>
              <a:ext cx="4590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404;p28">
              <a:extLst>
                <a:ext uri="{FF2B5EF4-FFF2-40B4-BE49-F238E27FC236}">
                  <a16:creationId xmlns:a16="http://schemas.microsoft.com/office/drawing/2014/main" id="{8958CE72-9324-5273-7065-DAC235624BF1}"/>
                </a:ext>
              </a:extLst>
            </p:cNvPr>
            <p:cNvCxnSpPr>
              <a:stCxn id="50" idx="2"/>
              <a:endCxn id="47" idx="0"/>
            </p:cNvCxnSpPr>
            <p:nvPr/>
          </p:nvCxnSpPr>
          <p:spPr>
            <a:xfrm>
              <a:off x="1826321" y="3435596"/>
              <a:ext cx="4611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405;p28">
              <a:extLst>
                <a:ext uri="{FF2B5EF4-FFF2-40B4-BE49-F238E27FC236}">
                  <a16:creationId xmlns:a16="http://schemas.microsoft.com/office/drawing/2014/main" id="{4861715E-FF08-B316-79E1-7DDF8EB076D5}"/>
                </a:ext>
              </a:extLst>
            </p:cNvPr>
            <p:cNvCxnSpPr>
              <a:stCxn id="51" idx="2"/>
              <a:endCxn id="48" idx="0"/>
            </p:cNvCxnSpPr>
            <p:nvPr/>
          </p:nvCxnSpPr>
          <p:spPr>
            <a:xfrm flipH="1">
              <a:off x="3276744" y="3435596"/>
              <a:ext cx="4665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406;p28">
              <a:extLst>
                <a:ext uri="{FF2B5EF4-FFF2-40B4-BE49-F238E27FC236}">
                  <a16:creationId xmlns:a16="http://schemas.microsoft.com/office/drawing/2014/main" id="{6404C09C-A31A-0ACF-246B-FDFBE8C9D5C1}"/>
                </a:ext>
              </a:extLst>
            </p:cNvPr>
            <p:cNvCxnSpPr>
              <a:stCxn id="51" idx="2"/>
              <a:endCxn id="49" idx="0"/>
            </p:cNvCxnSpPr>
            <p:nvPr/>
          </p:nvCxnSpPr>
          <p:spPr>
            <a:xfrm>
              <a:off x="3743244" y="3435596"/>
              <a:ext cx="522600" cy="2184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407;p28">
              <a:extLst>
                <a:ext uri="{FF2B5EF4-FFF2-40B4-BE49-F238E27FC236}">
                  <a16:creationId xmlns:a16="http://schemas.microsoft.com/office/drawing/2014/main" id="{07433C5B-E298-44D1-32CA-2C8223A481B4}"/>
                </a:ext>
              </a:extLst>
            </p:cNvPr>
            <p:cNvCxnSpPr>
              <a:stCxn id="52" idx="2"/>
              <a:endCxn id="50" idx="0"/>
            </p:cNvCxnSpPr>
            <p:nvPr/>
          </p:nvCxnSpPr>
          <p:spPr>
            <a:xfrm flipH="1">
              <a:off x="1826269" y="2770525"/>
              <a:ext cx="957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408;p28">
              <a:extLst>
                <a:ext uri="{FF2B5EF4-FFF2-40B4-BE49-F238E27FC236}">
                  <a16:creationId xmlns:a16="http://schemas.microsoft.com/office/drawing/2014/main" id="{5365C2C7-79FB-87D2-6327-D7E0A4FA7991}"/>
                </a:ext>
              </a:extLst>
            </p:cNvPr>
            <p:cNvCxnSpPr>
              <a:stCxn id="52" idx="2"/>
              <a:endCxn id="51" idx="0"/>
            </p:cNvCxnSpPr>
            <p:nvPr/>
          </p:nvCxnSpPr>
          <p:spPr>
            <a:xfrm>
              <a:off x="2783269" y="2770525"/>
              <a:ext cx="960000" cy="238500"/>
            </a:xfrm>
            <a:prstGeom prst="straightConnector1">
              <a:avLst/>
            </a:prstGeom>
            <a:grp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79ADE7AA-449A-460A-0899-F639F3B0111C}"/>
              </a:ext>
            </a:extLst>
          </p:cNvPr>
          <p:cNvSpPr/>
          <p:nvPr/>
        </p:nvSpPr>
        <p:spPr>
          <a:xfrm rot="1569502">
            <a:off x="4427874" y="5094498"/>
            <a:ext cx="738917" cy="403808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6" grpId="1" uiExpand="1" build="allAtOnce" animBg="1"/>
      <p:bldP spid="7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4953-4E24-C99B-8DAD-4C7F1AF8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Ingredients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D8D0E8-8FF7-29EB-ECE2-B9F3568AB4EA}"/>
                  </a:ext>
                </a:extLst>
              </p:cNvPr>
              <p:cNvSpPr txBox="1"/>
              <p:nvPr/>
            </p:nvSpPr>
            <p:spPr>
              <a:xfrm>
                <a:off x="838200" y="1680913"/>
                <a:ext cx="6144651" cy="310854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Classification Algorithm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Select the </a:t>
                </a:r>
                <a:r>
                  <a:rPr lang="en-US" sz="2800" i="1" u="sng" dirty="0"/>
                  <a:t>deepest</a:t>
                </a:r>
                <a:r>
                  <a:rPr lang="en-US" sz="2800" dirty="0"/>
                  <a:t> level containing a node with </a:t>
                </a:r>
                <a:r>
                  <a:rPr lang="en-US" sz="2800" b="1" dirty="0"/>
                  <a:t>noisy count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Select the nodes on that level with </a:t>
                </a:r>
                <a:r>
                  <a:rPr lang="en-US" sz="2800" b="1" dirty="0"/>
                  <a:t>noisy count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endParaRPr lang="en-US" sz="2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Mark all their ancestors as </a:t>
                </a:r>
                <a:r>
                  <a:rPr lang="en-US" sz="2800" dirty="0">
                    <a:highlight>
                      <a:srgbClr val="FF00FF"/>
                    </a:highlight>
                  </a:rPr>
                  <a:t>Above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Mark all other nodes as </a:t>
                </a:r>
                <a:r>
                  <a:rPr lang="en-US" sz="2800" dirty="0">
                    <a:highlight>
                      <a:srgbClr val="00FFFF"/>
                    </a:highlight>
                  </a:rPr>
                  <a:t>Below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D8D0E8-8FF7-29EB-ECE2-B9F3568AB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80913"/>
                <a:ext cx="6144651" cy="3108543"/>
              </a:xfrm>
              <a:prstGeom prst="rect">
                <a:avLst/>
              </a:prstGeom>
              <a:blipFill>
                <a:blip r:embed="rId2"/>
                <a:stretch>
                  <a:fillRect l="-2185" t="-2157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108D71-870C-D1D0-FD01-39003E0E49F4}"/>
              </a:ext>
            </a:extLst>
          </p:cNvPr>
          <p:cNvSpPr/>
          <p:nvPr/>
        </p:nvSpPr>
        <p:spPr>
          <a:xfrm>
            <a:off x="838200" y="2181726"/>
            <a:ext cx="6144651" cy="82475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6F406F-E500-3087-78D9-BAAD8B282983}"/>
                  </a:ext>
                </a:extLst>
              </p:cNvPr>
              <p:cNvSpPr txBox="1"/>
              <p:nvPr/>
            </p:nvSpPr>
            <p:spPr>
              <a:xfrm>
                <a:off x="7619999" y="1258396"/>
                <a:ext cx="4251158" cy="123110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Sparse vector technique </a:t>
                </a:r>
                <a:r>
                  <a:rPr lang="en-US" sz="1400" dirty="0"/>
                  <a:t>[Dwork-Naor-Reingold-Rothblum-Vadhan’09]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000" dirty="0"/>
                  <a:t>-DP guarantee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Error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d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func>
                      </m:e>
                    </m:d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6F406F-E500-3087-78D9-BAAD8B282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9" y="1258396"/>
                <a:ext cx="4251158" cy="1231106"/>
              </a:xfrm>
              <a:prstGeom prst="rect">
                <a:avLst/>
              </a:prstGeom>
              <a:blipFill>
                <a:blip r:embed="rId3"/>
                <a:stretch>
                  <a:fillRect l="-1291" t="-247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254B6D4-89BE-3CCB-228C-EC169FAE13DE}"/>
              </a:ext>
            </a:extLst>
          </p:cNvPr>
          <p:cNvSpPr/>
          <p:nvPr/>
        </p:nvSpPr>
        <p:spPr>
          <a:xfrm>
            <a:off x="838200" y="3026775"/>
            <a:ext cx="6144651" cy="82475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28780A8-EE82-4BA6-DDAE-C544E734DF1F}"/>
                  </a:ext>
                </a:extLst>
              </p:cNvPr>
              <p:cNvSpPr txBox="1"/>
              <p:nvPr/>
            </p:nvSpPr>
            <p:spPr>
              <a:xfrm>
                <a:off x="7619999" y="2663947"/>
                <a:ext cx="4251158" cy="123110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Truncated Laplace Mechanism </a:t>
                </a:r>
                <a:r>
                  <a:rPr lang="en-US" sz="1400" dirty="0"/>
                  <a:t>[Geng-Ding-Guo-Kumar’20] 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𝝐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</m:d>
                  </m:oMath>
                </a14:m>
                <a:r>
                  <a:rPr lang="en-US" sz="2000" dirty="0"/>
                  <a:t>-DP guarantee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Error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1" i="0" smtClean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e>
                            </m:d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func>
                      </m:e>
                    </m:d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28780A8-EE82-4BA6-DDAE-C544E734D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9" y="2663947"/>
                <a:ext cx="4251158" cy="1231106"/>
              </a:xfrm>
              <a:prstGeom prst="rect">
                <a:avLst/>
              </a:prstGeom>
              <a:blipFill>
                <a:blip r:embed="rId4"/>
                <a:stretch>
                  <a:fillRect l="-1291" t="-247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2475C85-EF64-038A-7515-369CB979C7A3}"/>
              </a:ext>
            </a:extLst>
          </p:cNvPr>
          <p:cNvSpPr/>
          <p:nvPr/>
        </p:nvSpPr>
        <p:spPr>
          <a:xfrm>
            <a:off x="838199" y="3871824"/>
            <a:ext cx="6144651" cy="82475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C540B7-59CA-6165-94F3-4113EF63A92B}"/>
              </a:ext>
            </a:extLst>
          </p:cNvPr>
          <p:cNvSpPr txBox="1"/>
          <p:nvPr/>
        </p:nvSpPr>
        <p:spPr>
          <a:xfrm>
            <a:off x="7619999" y="3930256"/>
            <a:ext cx="425115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Post-processing preserves privacy and accuracy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996B726-E645-556C-321E-72B657EE59C0}"/>
              </a:ext>
            </a:extLst>
          </p:cNvPr>
          <p:cNvCxnSpPr>
            <a:cxnSpLocks/>
            <a:stCxn id="4" idx="1"/>
            <a:endCxn id="3" idx="3"/>
          </p:cNvCxnSpPr>
          <p:nvPr/>
        </p:nvCxnSpPr>
        <p:spPr>
          <a:xfrm flipH="1">
            <a:off x="6982851" y="1873949"/>
            <a:ext cx="637148" cy="72015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F026491-C5AE-21EA-8C6F-C817456C2E64}"/>
              </a:ext>
            </a:extLst>
          </p:cNvPr>
          <p:cNvCxnSpPr>
            <a:cxnSpLocks/>
            <a:stCxn id="41" idx="1"/>
            <a:endCxn id="40" idx="3"/>
          </p:cNvCxnSpPr>
          <p:nvPr/>
        </p:nvCxnSpPr>
        <p:spPr>
          <a:xfrm flipH="1">
            <a:off x="6982851" y="3279500"/>
            <a:ext cx="637148" cy="15965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2FF7DEB-DDBF-B226-5BE8-83010E19E30F}"/>
              </a:ext>
            </a:extLst>
          </p:cNvPr>
          <p:cNvCxnSpPr>
            <a:cxnSpLocks/>
          </p:cNvCxnSpPr>
          <p:nvPr/>
        </p:nvCxnSpPr>
        <p:spPr>
          <a:xfrm flipH="1" flipV="1">
            <a:off x="6982849" y="4333746"/>
            <a:ext cx="637149" cy="580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Google Shape;1254;p54">
                <a:extLst>
                  <a:ext uri="{FF2B5EF4-FFF2-40B4-BE49-F238E27FC236}">
                    <a16:creationId xmlns:a16="http://schemas.microsoft.com/office/drawing/2014/main" id="{C92EABD2-ADD1-BC0C-4302-EEF99786E7B4}"/>
                  </a:ext>
                </a:extLst>
              </p:cNvPr>
              <p:cNvSpPr txBox="1"/>
              <p:nvPr/>
            </p:nvSpPr>
            <p:spPr>
              <a:xfrm>
                <a:off x="2735179" y="5187612"/>
                <a:ext cx="6721642" cy="1106794"/>
              </a:xfrm>
              <a:prstGeom prst="rect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chemeClr val="dk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Total Error</a:t>
                </a:r>
                <a:r>
                  <a:rPr lang="en" sz="3200" dirty="0">
                    <a:solidFill>
                      <a:schemeClr val="dk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: </a:t>
                </a:r>
                <a14:m>
                  <m:oMath xmlns:m="http://schemas.openxmlformats.org/officeDocument/2006/math"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𝑶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(</m:t>
                    </m:r>
                    <m:r>
                      <a:rPr lang="en" sz="3200" b="1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𝐥𝐨𝐠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⁡(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𝒅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/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𝜹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)/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𝜺</m:t>
                    </m:r>
                    <m:r>
                      <a:rPr lang="en" sz="32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)</m:t>
                    </m:r>
                  </m:oMath>
                </a14:m>
                <a:endParaRPr sz="3200" b="1" dirty="0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87" name="Google Shape;1254;p54">
                <a:extLst>
                  <a:ext uri="{FF2B5EF4-FFF2-40B4-BE49-F238E27FC236}">
                    <a16:creationId xmlns:a16="http://schemas.microsoft.com/office/drawing/2014/main" id="{C92EABD2-ADD1-BC0C-4302-EEF99786E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179" y="5187612"/>
                <a:ext cx="6721642" cy="1106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10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  <p:bldP spid="41" grpId="0" animBg="1"/>
      <p:bldP spid="63" grpId="0" animBg="1"/>
      <p:bldP spid="64" grpId="0" animBg="1"/>
      <p:bldP spid="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DBA8-B263-65FD-3C16-7DEC767B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7682" y="2130195"/>
              <a:ext cx="10036635" cy="37343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Pure-DP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Approximate-DP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∈(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Additive only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="1" dirty="0"/>
                            <a:t> 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[Laplace Mechanism]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sz="2800" b="1" i="0" smtClean="0">
                                                <a:latin typeface="Cambria Math" panose="02040503050406030204" pitchFamily="18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𝜹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rad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[Gaussian Mechanism]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3772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[Edmonds-Nikolov-Ullman’20]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Multiplicative &amp; additive 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1" dirty="0"/>
                            <a:t> </a:t>
                          </a:r>
                          <a:r>
                            <a:rPr lang="en-US" dirty="0"/>
                            <a:t>is a constant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  <a:endParaRPr lang="en-US" sz="16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800" b="1" i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77682" y="2130195"/>
              <a:ext cx="10036635" cy="36157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685" r="-100545" b="-3089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685" r="-729" b="-3089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48675" r="-200911" b="-493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91304" r="-100545" b="-180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91304" r="-729" b="-180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5534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218440" r="-100545" b="-105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218440" r="-729" b="-105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307534" r="-200911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307534" r="-100545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307534" r="-729" b="-20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949C4EA3-0EF2-A86F-EC29-407F3F181217}"/>
              </a:ext>
            </a:extLst>
          </p:cNvPr>
          <p:cNvSpPr/>
          <p:nvPr/>
        </p:nvSpPr>
        <p:spPr>
          <a:xfrm>
            <a:off x="4626254" y="3927764"/>
            <a:ext cx="2934893" cy="1974272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99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Packing Argument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[Hardt-Talwar’10]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284495" cy="3773070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/>
                  <a:t> be 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/>
                  <a:t>-DP algorithm</a:t>
                </a:r>
              </a:p>
              <a:p>
                <a:r>
                  <a:rPr lang="en-US" dirty="0"/>
                  <a:t>Construct hard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Design a decoding algorithm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𝐃𝐞𝐜</m:t>
                    </m:r>
                  </m:oMath>
                </a14:m>
                <a:r>
                  <a:rPr lang="en-US" dirty="0"/>
                  <a:t> which</a:t>
                </a:r>
              </a:p>
              <a:p>
                <a:pPr lvl="1"/>
                <a:r>
                  <a:rPr lang="en-US" dirty="0"/>
                  <a:t>Takes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Outputs an index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/>
                  <a:t> is too accurate,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𝐃𝐞𝐜</m:t>
                    </m:r>
                    <m:r>
                      <a:rPr lang="en-US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get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with high probability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violate privacy guarantee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284495" cy="3773070"/>
              </a:xfrm>
              <a:blipFill>
                <a:blip r:embed="rId2"/>
                <a:stretch>
                  <a:fillRect l="-1748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CF0963-52D7-C1ED-8709-2EE1B665BE30}"/>
                  </a:ext>
                </a:extLst>
              </p:cNvPr>
              <p:cNvSpPr txBox="1"/>
              <p:nvPr/>
            </p:nvSpPr>
            <p:spPr>
              <a:xfrm>
                <a:off x="7636042" y="1466909"/>
                <a:ext cx="3717758" cy="5711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Define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fName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>
                                    <a:latin typeface="Cambria Math" panose="02040503050406030204" pitchFamily="18" charset="0"/>
                                  </a:rPr>
                                  <m:t>​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func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CF0963-52D7-C1ED-8709-2EE1B665B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042" y="1466909"/>
                <a:ext cx="3717758" cy="571182"/>
              </a:xfrm>
              <a:prstGeom prst="rect">
                <a:avLst/>
              </a:prstGeom>
              <a:blipFill>
                <a:blip r:embed="rId3"/>
                <a:stretch>
                  <a:fillRect l="-2623" t="-3226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604CB1-F23F-A2D4-7CD8-8B9233F2F6A5}"/>
                  </a:ext>
                </a:extLst>
              </p:cNvPr>
              <p:cNvSpPr txBox="1"/>
              <p:nvPr/>
            </p:nvSpPr>
            <p:spPr>
              <a:xfrm>
                <a:off x="7299158" y="2353217"/>
                <a:ext cx="4764505" cy="8785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Assume for all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𝐏𝐫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𝐃𝐞𝐜</m:t>
                              </m:r>
                              <m:d>
                                <m:d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d>
                                    <m:d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func>
                            <m:func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𝐞𝐱𝐩</m:t>
                              </m:r>
                            </m:fNam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604CB1-F23F-A2D4-7CD8-8B9233F2F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158" y="2353217"/>
                <a:ext cx="4764505" cy="878510"/>
              </a:xfrm>
              <a:prstGeom prst="rect">
                <a:avLst/>
              </a:prstGeom>
              <a:blipFill>
                <a:blip r:embed="rId4"/>
                <a:stretch>
                  <a:fillRect l="-1918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45AA9-075A-A2EC-E02B-4BCA1FBE201C}"/>
                  </a:ext>
                </a:extLst>
              </p:cNvPr>
              <p:cNvSpPr txBox="1"/>
              <p:nvPr/>
            </p:nvSpPr>
            <p:spPr>
              <a:xfrm>
                <a:off x="5434263" y="3338113"/>
                <a:ext cx="5919537" cy="31876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aln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Dec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Dec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sSup>
                                                    <m:sSupPr>
                                                      <m:ctrlPr>
                                                        <a:rPr lang="en-US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4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545AA9-075A-A2EC-E02B-4BCA1FBE2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263" y="3338113"/>
                <a:ext cx="5919537" cy="3187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B9E41451-E425-8BCB-68CC-D2D1AAB5021E}"/>
              </a:ext>
            </a:extLst>
          </p:cNvPr>
          <p:cNvSpPr/>
          <p:nvPr/>
        </p:nvSpPr>
        <p:spPr>
          <a:xfrm rot="1047232">
            <a:off x="10685263" y="3233610"/>
            <a:ext cx="1167063" cy="2890630"/>
          </a:xfrm>
          <a:prstGeom prst="curvedLef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2D9CAAFF-FE0F-5C4C-8D9F-040142A096C6}"/>
              </a:ext>
            </a:extLst>
          </p:cNvPr>
          <p:cNvSpPr/>
          <p:nvPr/>
        </p:nvSpPr>
        <p:spPr>
          <a:xfrm rot="1567415">
            <a:off x="5744481" y="1288028"/>
            <a:ext cx="1165191" cy="3569695"/>
          </a:xfrm>
          <a:prstGeom prst="curvedRightArrow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A7D44BC-5B4C-1791-EEF5-8AEE2F398EF4}"/>
              </a:ext>
            </a:extLst>
          </p:cNvPr>
          <p:cNvSpPr/>
          <p:nvPr/>
        </p:nvSpPr>
        <p:spPr>
          <a:xfrm rot="20315388">
            <a:off x="6046349" y="1907011"/>
            <a:ext cx="1571014" cy="39932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C90BD83-BE53-EBE2-A3C4-4F165F95F804}"/>
              </a:ext>
            </a:extLst>
          </p:cNvPr>
          <p:cNvSpPr/>
          <p:nvPr/>
        </p:nvSpPr>
        <p:spPr>
          <a:xfrm rot="19230394">
            <a:off x="4973684" y="3560211"/>
            <a:ext cx="2706784" cy="41148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5EF82A-509B-314E-728D-024C6E3870D5}"/>
                  </a:ext>
                </a:extLst>
              </p:cNvPr>
              <p:cNvSpPr txBox="1"/>
              <p:nvPr/>
            </p:nvSpPr>
            <p:spPr>
              <a:xfrm>
                <a:off x="2309912" y="1027906"/>
                <a:ext cx="4399913" cy="78483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/>
                  <a:t>-DP: If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, then for any event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US" b="1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𝐏𝐫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𝐏𝐫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d>
                                    <m:d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d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5EF82A-509B-314E-728D-024C6E387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912" y="1027906"/>
                <a:ext cx="4399913" cy="784830"/>
              </a:xfrm>
              <a:prstGeom prst="rect">
                <a:avLst/>
              </a:prstGeom>
              <a:blipFill>
                <a:blip r:embed="rId6"/>
                <a:stretch>
                  <a:fillRect t="-468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5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Hard Inputs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6557211" cy="2842628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/>
                  <a:t> be 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dirty="0"/>
                  <a:t>-DP algorithm</a:t>
                </a:r>
              </a:p>
              <a:p>
                <a:r>
                  <a:rPr lang="en-US" dirty="0"/>
                  <a:t>Construct hard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Pairwise distance bounded by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Design a decoding algorithm </a:t>
                </a:r>
                <a14:m>
                  <m:oMath xmlns:m="http://schemas.openxmlformats.org/officeDocument/2006/math">
                    <m:r>
                      <a:rPr lang="en-US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𝐃𝐞𝐜</m:t>
                    </m:r>
                  </m:oMath>
                </a14:m>
                <a:r>
                  <a:rPr lang="en-US" dirty="0"/>
                  <a:t> which</a:t>
                </a:r>
              </a:p>
              <a:p>
                <a:pPr lvl="1"/>
                <a:r>
                  <a:rPr lang="en-US" dirty="0"/>
                  <a:t>Takes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Outputs an index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Satisfies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𝐏𝐫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𝐞𝐱𝐩</m:t>
                            </m:r>
                          </m:fName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𝝐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)/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</m:func>
                      </m:e>
                    </m:func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6557211" cy="2842628"/>
              </a:xfrm>
              <a:blipFill>
                <a:blip r:embed="rId2"/>
                <a:stretch>
                  <a:fillRect l="-1488" t="-4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A1AD37-A736-9CE2-8330-DA3DC7D53991}"/>
                  </a:ext>
                </a:extLst>
              </p:cNvPr>
              <p:cNvSpPr txBox="1"/>
              <p:nvPr/>
            </p:nvSpPr>
            <p:spPr>
              <a:xfrm>
                <a:off x="838199" y="5037220"/>
                <a:ext cx="6557211" cy="84491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: put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at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leaf &amp; </a:t>
                </a:r>
                <a:r>
                  <a:rPr lang="en-US" sz="2400" b="1" dirty="0"/>
                  <a:t>zero</a:t>
                </a:r>
                <a:r>
                  <a:rPr lang="en-US" sz="2400" dirty="0"/>
                  <a:t> elsewhere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A1AD37-A736-9CE2-8330-DA3DC7D53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037220"/>
                <a:ext cx="6557211" cy="844911"/>
              </a:xfrm>
              <a:prstGeom prst="rect">
                <a:avLst/>
              </a:prstGeom>
              <a:blipFill>
                <a:blip r:embed="rId3"/>
                <a:stretch>
                  <a:fillRect t="-5755" b="-151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82F86E-E897-FCAB-03A7-5AF05F59E18F}"/>
              </a:ext>
            </a:extLst>
          </p:cNvPr>
          <p:cNvSpPr/>
          <p:nvPr/>
        </p:nvSpPr>
        <p:spPr>
          <a:xfrm>
            <a:off x="838199" y="2197769"/>
            <a:ext cx="6557212" cy="84491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83A8595F-7A42-CBBA-BD92-D87E0B50F1B7}"/>
              </a:ext>
            </a:extLst>
          </p:cNvPr>
          <p:cNvCxnSpPr>
            <a:cxnSpLocks/>
            <a:stCxn id="5" idx="1"/>
            <a:endCxn id="4" idx="1"/>
          </p:cNvCxnSpPr>
          <p:nvPr/>
        </p:nvCxnSpPr>
        <p:spPr>
          <a:xfrm rot="10800000" flipV="1">
            <a:off x="838199" y="2620224"/>
            <a:ext cx="12700" cy="2839451"/>
          </a:xfrm>
          <a:prstGeom prst="bentConnector3">
            <a:avLst>
              <a:gd name="adj1" fmla="val 180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table">
            <a:extLst>
              <a:ext uri="{FF2B5EF4-FFF2-40B4-BE49-F238E27FC236}">
                <a16:creationId xmlns:a16="http://schemas.microsoft.com/office/drawing/2014/main" id="{54F616B1-6811-4C24-3572-A8C68AB93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957" y="5407326"/>
            <a:ext cx="3860000" cy="426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Google Shape;1322;p60">
                <a:extLst>
                  <a:ext uri="{FF2B5EF4-FFF2-40B4-BE49-F238E27FC236}">
                    <a16:creationId xmlns:a16="http://schemas.microsoft.com/office/drawing/2014/main" id="{89E9BB69-83F5-93D1-BF19-491FBA4D7F3F}"/>
                  </a:ext>
                </a:extLst>
              </p:cNvPr>
              <p:cNvSpPr txBox="1"/>
              <p:nvPr/>
            </p:nvSpPr>
            <p:spPr>
              <a:xfrm>
                <a:off x="8308810" y="4692429"/>
                <a:ext cx="3288631" cy="510252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latin typeface="Google Sans"/>
                    <a:ea typeface="Google Sans"/>
                    <a:cs typeface="Google Sans"/>
                    <a:sym typeface="Google Sans"/>
                  </a:rPr>
                  <a:t>Example</a:t>
                </a:r>
                <a:r>
                  <a:rPr lang="en" sz="1800" dirty="0">
                    <a:latin typeface="Google Sans"/>
                    <a:ea typeface="Google Sans"/>
                    <a:cs typeface="Google Sans"/>
                    <a:sym typeface="Google Sans"/>
                  </a:rPr>
                  <a:t>:</a:t>
                </a:r>
                <a:r>
                  <a:rPr lang="en" sz="1800" b="1" dirty="0"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14:m>
                  <m:oMath xmlns:m="http://schemas.openxmlformats.org/officeDocument/2006/math"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𝒊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= 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𝟓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 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𝒅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=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𝟑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 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𝝐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=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𝟏</m:t>
                    </m:r>
                  </m:oMath>
                </a14:m>
                <a:endParaRPr sz="18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13" name="Google Shape;1322;p60">
                <a:extLst>
                  <a:ext uri="{FF2B5EF4-FFF2-40B4-BE49-F238E27FC236}">
                    <a16:creationId xmlns:a16="http://schemas.microsoft.com/office/drawing/2014/main" id="{89E9BB69-83F5-93D1-BF19-491FBA4D7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810" y="4692429"/>
                <a:ext cx="3288631" cy="510252"/>
              </a:xfrm>
              <a:prstGeom prst="rect">
                <a:avLst/>
              </a:prstGeom>
              <a:blipFill>
                <a:blip r:embed="rId5"/>
                <a:stretch>
                  <a:fillRect l="-1670" b="-60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table">
            <a:extLst>
              <a:ext uri="{FF2B5EF4-FFF2-40B4-BE49-F238E27FC236}">
                <a16:creationId xmlns:a16="http://schemas.microsoft.com/office/drawing/2014/main" id="{20FA6A33-79AF-FE35-0A6E-403ED1047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051" y="4005894"/>
            <a:ext cx="3860000" cy="426700"/>
          </a:xfrm>
          <a:prstGeom prst="rect">
            <a:avLst/>
          </a:prstGeom>
        </p:spPr>
      </p:pic>
      <p:sp>
        <p:nvSpPr>
          <p:cNvPr id="15" name="Google Shape;1332;p61">
            <a:extLst>
              <a:ext uri="{FF2B5EF4-FFF2-40B4-BE49-F238E27FC236}">
                <a16:creationId xmlns:a16="http://schemas.microsoft.com/office/drawing/2014/main" id="{E974B56C-27A9-3B4A-59EA-F435DEE51AE3}"/>
              </a:ext>
            </a:extLst>
          </p:cNvPr>
          <p:cNvSpPr/>
          <p:nvPr/>
        </p:nvSpPr>
        <p:spPr>
          <a:xfrm>
            <a:off x="8222001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0.1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" name="Google Shape;1333;p61">
            <a:extLst>
              <a:ext uri="{FF2B5EF4-FFF2-40B4-BE49-F238E27FC236}">
                <a16:creationId xmlns:a16="http://schemas.microsoft.com/office/drawing/2014/main" id="{92CDCCCF-A61E-40C9-9B95-1BB24F951177}"/>
              </a:ext>
            </a:extLst>
          </p:cNvPr>
          <p:cNvSpPr/>
          <p:nvPr/>
        </p:nvSpPr>
        <p:spPr>
          <a:xfrm>
            <a:off x="9142076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0.6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" name="Google Shape;1334;p61">
            <a:extLst>
              <a:ext uri="{FF2B5EF4-FFF2-40B4-BE49-F238E27FC236}">
                <a16:creationId xmlns:a16="http://schemas.microsoft.com/office/drawing/2014/main" id="{1E1A6083-E639-2764-CAD6-CE5D315AFBBB}"/>
              </a:ext>
            </a:extLst>
          </p:cNvPr>
          <p:cNvSpPr/>
          <p:nvPr/>
        </p:nvSpPr>
        <p:spPr>
          <a:xfrm>
            <a:off x="10131251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335;p61">
            <a:extLst>
              <a:ext uri="{FF2B5EF4-FFF2-40B4-BE49-F238E27FC236}">
                <a16:creationId xmlns:a16="http://schemas.microsoft.com/office/drawing/2014/main" id="{6A618EA6-AE2E-A365-FF0D-30294E47D4AC}"/>
              </a:ext>
            </a:extLst>
          </p:cNvPr>
          <p:cNvSpPr/>
          <p:nvPr/>
        </p:nvSpPr>
        <p:spPr>
          <a:xfrm>
            <a:off x="11120426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-0.1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" name="Google Shape;1336;p61">
            <a:extLst>
              <a:ext uri="{FF2B5EF4-FFF2-40B4-BE49-F238E27FC236}">
                <a16:creationId xmlns:a16="http://schemas.microsoft.com/office/drawing/2014/main" id="{19BAFBEE-D616-F504-D441-F1A6BB119E02}"/>
              </a:ext>
            </a:extLst>
          </p:cNvPr>
          <p:cNvSpPr/>
          <p:nvPr/>
        </p:nvSpPr>
        <p:spPr>
          <a:xfrm>
            <a:off x="8680947" y="264954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" name="Google Shape;1337;p61">
            <a:extLst>
              <a:ext uri="{FF2B5EF4-FFF2-40B4-BE49-F238E27FC236}">
                <a16:creationId xmlns:a16="http://schemas.microsoft.com/office/drawing/2014/main" id="{996365A0-DC51-C692-BE28-BF7CD35FA0C3}"/>
              </a:ext>
            </a:extLst>
          </p:cNvPr>
          <p:cNvSpPr/>
          <p:nvPr/>
        </p:nvSpPr>
        <p:spPr>
          <a:xfrm>
            <a:off x="10597870" y="264954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1338;p61">
            <a:extLst>
              <a:ext uri="{FF2B5EF4-FFF2-40B4-BE49-F238E27FC236}">
                <a16:creationId xmlns:a16="http://schemas.microsoft.com/office/drawing/2014/main" id="{2A66BF75-0689-778F-4BB2-D2B743C8DA31}"/>
              </a:ext>
            </a:extLst>
          </p:cNvPr>
          <p:cNvSpPr/>
          <p:nvPr/>
        </p:nvSpPr>
        <p:spPr>
          <a:xfrm>
            <a:off x="9637895" y="1984469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0.7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2" name="Google Shape;1339;p61">
            <a:extLst>
              <a:ext uri="{FF2B5EF4-FFF2-40B4-BE49-F238E27FC236}">
                <a16:creationId xmlns:a16="http://schemas.microsoft.com/office/drawing/2014/main" id="{C4601020-F190-1961-5455-13A6520448D7}"/>
              </a:ext>
            </a:extLst>
          </p:cNvPr>
          <p:cNvCxnSpPr>
            <a:stCxn id="15" idx="2"/>
          </p:cNvCxnSpPr>
          <p:nvPr/>
        </p:nvCxnSpPr>
        <p:spPr>
          <a:xfrm flipH="1">
            <a:off x="8206551" y="3721048"/>
            <a:ext cx="252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340;p61">
            <a:extLst>
              <a:ext uri="{FF2B5EF4-FFF2-40B4-BE49-F238E27FC236}">
                <a16:creationId xmlns:a16="http://schemas.microsoft.com/office/drawing/2014/main" id="{46B5A424-D9CF-A248-C80C-83B0362D2E82}"/>
              </a:ext>
            </a:extLst>
          </p:cNvPr>
          <p:cNvCxnSpPr>
            <a:stCxn id="15" idx="2"/>
          </p:cNvCxnSpPr>
          <p:nvPr/>
        </p:nvCxnSpPr>
        <p:spPr>
          <a:xfrm>
            <a:off x="8459151" y="3721048"/>
            <a:ext cx="2235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341;p61">
            <a:extLst>
              <a:ext uri="{FF2B5EF4-FFF2-40B4-BE49-F238E27FC236}">
                <a16:creationId xmlns:a16="http://schemas.microsoft.com/office/drawing/2014/main" id="{85F6262F-4CB2-C337-F877-831B63FCECAF}"/>
              </a:ext>
            </a:extLst>
          </p:cNvPr>
          <p:cNvCxnSpPr>
            <a:stCxn id="16" idx="2"/>
          </p:cNvCxnSpPr>
          <p:nvPr/>
        </p:nvCxnSpPr>
        <p:spPr>
          <a:xfrm flipH="1">
            <a:off x="9158426" y="3721048"/>
            <a:ext cx="2208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342;p61">
            <a:extLst>
              <a:ext uri="{FF2B5EF4-FFF2-40B4-BE49-F238E27FC236}">
                <a16:creationId xmlns:a16="http://schemas.microsoft.com/office/drawing/2014/main" id="{1786E026-D7C9-2679-88FF-56052E6B3A58}"/>
              </a:ext>
            </a:extLst>
          </p:cNvPr>
          <p:cNvCxnSpPr>
            <a:stCxn id="16" idx="2"/>
          </p:cNvCxnSpPr>
          <p:nvPr/>
        </p:nvCxnSpPr>
        <p:spPr>
          <a:xfrm>
            <a:off x="9379226" y="3721048"/>
            <a:ext cx="255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343;p61">
            <a:extLst>
              <a:ext uri="{FF2B5EF4-FFF2-40B4-BE49-F238E27FC236}">
                <a16:creationId xmlns:a16="http://schemas.microsoft.com/office/drawing/2014/main" id="{93C81DB2-2C27-4D23-A902-72274CE0A597}"/>
              </a:ext>
            </a:extLst>
          </p:cNvPr>
          <p:cNvCxnSpPr>
            <a:stCxn id="17" idx="2"/>
          </p:cNvCxnSpPr>
          <p:nvPr/>
        </p:nvCxnSpPr>
        <p:spPr>
          <a:xfrm flipH="1">
            <a:off x="10118201" y="3721048"/>
            <a:ext cx="2502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344;p61">
            <a:extLst>
              <a:ext uri="{FF2B5EF4-FFF2-40B4-BE49-F238E27FC236}">
                <a16:creationId xmlns:a16="http://schemas.microsoft.com/office/drawing/2014/main" id="{03AF9AB6-0408-7E10-6B55-6A373F26A1C5}"/>
              </a:ext>
            </a:extLst>
          </p:cNvPr>
          <p:cNvCxnSpPr>
            <a:stCxn id="17" idx="2"/>
          </p:cNvCxnSpPr>
          <p:nvPr/>
        </p:nvCxnSpPr>
        <p:spPr>
          <a:xfrm>
            <a:off x="10368401" y="3721048"/>
            <a:ext cx="2412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1345;p61">
            <a:extLst>
              <a:ext uri="{FF2B5EF4-FFF2-40B4-BE49-F238E27FC236}">
                <a16:creationId xmlns:a16="http://schemas.microsoft.com/office/drawing/2014/main" id="{20E66F85-30E9-A442-FCA0-B891245C341E}"/>
              </a:ext>
            </a:extLst>
          </p:cNvPr>
          <p:cNvCxnSpPr>
            <a:stCxn id="18" idx="2"/>
          </p:cNvCxnSpPr>
          <p:nvPr/>
        </p:nvCxnSpPr>
        <p:spPr>
          <a:xfrm flipH="1">
            <a:off x="11092976" y="3721048"/>
            <a:ext cx="264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346;p61">
            <a:extLst>
              <a:ext uri="{FF2B5EF4-FFF2-40B4-BE49-F238E27FC236}">
                <a16:creationId xmlns:a16="http://schemas.microsoft.com/office/drawing/2014/main" id="{57E8EAD1-8827-D139-75E7-647BF132FB94}"/>
              </a:ext>
            </a:extLst>
          </p:cNvPr>
          <p:cNvCxnSpPr>
            <a:stCxn id="18" idx="2"/>
          </p:cNvCxnSpPr>
          <p:nvPr/>
        </p:nvCxnSpPr>
        <p:spPr>
          <a:xfrm>
            <a:off x="11357576" y="3721048"/>
            <a:ext cx="219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347;p61">
            <a:extLst>
              <a:ext uri="{FF2B5EF4-FFF2-40B4-BE49-F238E27FC236}">
                <a16:creationId xmlns:a16="http://schemas.microsoft.com/office/drawing/2014/main" id="{E87387F5-601C-C32B-2D14-C95BFEB2BCCF}"/>
              </a:ext>
            </a:extLst>
          </p:cNvPr>
          <p:cNvCxnSpPr>
            <a:stCxn id="19" idx="2"/>
            <a:endCxn id="15" idx="0"/>
          </p:cNvCxnSpPr>
          <p:nvPr/>
        </p:nvCxnSpPr>
        <p:spPr>
          <a:xfrm flipH="1">
            <a:off x="8459097" y="3076140"/>
            <a:ext cx="4590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348;p61">
            <a:extLst>
              <a:ext uri="{FF2B5EF4-FFF2-40B4-BE49-F238E27FC236}">
                <a16:creationId xmlns:a16="http://schemas.microsoft.com/office/drawing/2014/main" id="{7B1BFDF8-D848-92CF-18BC-A2A498129EF5}"/>
              </a:ext>
            </a:extLst>
          </p:cNvPr>
          <p:cNvCxnSpPr>
            <a:stCxn id="19" idx="2"/>
            <a:endCxn id="16" idx="0"/>
          </p:cNvCxnSpPr>
          <p:nvPr/>
        </p:nvCxnSpPr>
        <p:spPr>
          <a:xfrm>
            <a:off x="8918097" y="3076140"/>
            <a:ext cx="4611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349;p61">
            <a:extLst>
              <a:ext uri="{FF2B5EF4-FFF2-40B4-BE49-F238E27FC236}">
                <a16:creationId xmlns:a16="http://schemas.microsoft.com/office/drawing/2014/main" id="{C94503C6-4AC3-E413-F754-BA298B88EA48}"/>
              </a:ext>
            </a:extLst>
          </p:cNvPr>
          <p:cNvCxnSpPr>
            <a:stCxn id="20" idx="2"/>
            <a:endCxn id="17" idx="0"/>
          </p:cNvCxnSpPr>
          <p:nvPr/>
        </p:nvCxnSpPr>
        <p:spPr>
          <a:xfrm flipH="1">
            <a:off x="10368520" y="3076140"/>
            <a:ext cx="4665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350;p61">
            <a:extLst>
              <a:ext uri="{FF2B5EF4-FFF2-40B4-BE49-F238E27FC236}">
                <a16:creationId xmlns:a16="http://schemas.microsoft.com/office/drawing/2014/main" id="{802B678C-98EE-CB9F-97C8-CA15CC918EDF}"/>
              </a:ext>
            </a:extLst>
          </p:cNvPr>
          <p:cNvCxnSpPr>
            <a:stCxn id="20" idx="2"/>
            <a:endCxn id="18" idx="0"/>
          </p:cNvCxnSpPr>
          <p:nvPr/>
        </p:nvCxnSpPr>
        <p:spPr>
          <a:xfrm>
            <a:off x="10835020" y="3076140"/>
            <a:ext cx="5226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351;p61">
            <a:extLst>
              <a:ext uri="{FF2B5EF4-FFF2-40B4-BE49-F238E27FC236}">
                <a16:creationId xmlns:a16="http://schemas.microsoft.com/office/drawing/2014/main" id="{BC0FAEC1-65DE-59C5-0F74-F987FD4169F4}"/>
              </a:ext>
            </a:extLst>
          </p:cNvPr>
          <p:cNvCxnSpPr>
            <a:stCxn id="21" idx="2"/>
            <a:endCxn id="19" idx="0"/>
          </p:cNvCxnSpPr>
          <p:nvPr/>
        </p:nvCxnSpPr>
        <p:spPr>
          <a:xfrm flipH="1">
            <a:off x="8918045" y="2411069"/>
            <a:ext cx="957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352;p61">
            <a:extLst>
              <a:ext uri="{FF2B5EF4-FFF2-40B4-BE49-F238E27FC236}">
                <a16:creationId xmlns:a16="http://schemas.microsoft.com/office/drawing/2014/main" id="{401E4535-F0B7-5977-EF3C-CBB36F67A256}"/>
              </a:ext>
            </a:extLst>
          </p:cNvPr>
          <p:cNvCxnSpPr>
            <a:stCxn id="21" idx="2"/>
            <a:endCxn id="20" idx="0"/>
          </p:cNvCxnSpPr>
          <p:nvPr/>
        </p:nvCxnSpPr>
        <p:spPr>
          <a:xfrm>
            <a:off x="9875045" y="2411069"/>
            <a:ext cx="960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Google Shape;1354;p61">
                <a:extLst>
                  <a:ext uri="{FF2B5EF4-FFF2-40B4-BE49-F238E27FC236}">
                    <a16:creationId xmlns:a16="http://schemas.microsoft.com/office/drawing/2014/main" id="{08577A95-9F59-A58C-734B-98ACF579D361}"/>
                  </a:ext>
                </a:extLst>
              </p:cNvPr>
              <p:cNvSpPr txBox="1"/>
              <p:nvPr/>
            </p:nvSpPr>
            <p:spPr>
              <a:xfrm>
                <a:off x="7721881" y="1370464"/>
                <a:ext cx="1894495" cy="5331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Output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𝑨</m:t>
                    </m:r>
                    <m:r>
                      <a:rPr lang="en" sz="20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(</m:t>
                    </m:r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sSubPr>
                      <m:e>
                        <m:r>
                          <a:rPr lang="en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𝒙</m:t>
                        </m:r>
                      </m:e>
                      <m:sub>
                        <m:r>
                          <a:rPr lang="en-US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𝒊</m:t>
                        </m:r>
                      </m:sub>
                    </m:sSub>
                    <m:r>
                      <a:rPr lang="en" sz="2000" b="1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)</m:t>
                    </m:r>
                  </m:oMath>
                </a14:m>
                <a:endParaRPr sz="2000" b="1" dirty="0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>
          <p:sp>
            <p:nvSpPr>
              <p:cNvPr id="36" name="Google Shape;1354;p61">
                <a:extLst>
                  <a:ext uri="{FF2B5EF4-FFF2-40B4-BE49-F238E27FC236}">
                    <a16:creationId xmlns:a16="http://schemas.microsoft.com/office/drawing/2014/main" id="{08577A95-9F59-A58C-734B-98ACF579D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81" y="1370464"/>
                <a:ext cx="1894495" cy="533100"/>
              </a:xfrm>
              <a:prstGeom prst="rect">
                <a:avLst/>
              </a:prstGeom>
              <a:blipFill>
                <a:blip r:embed="rId7"/>
                <a:stretch>
                  <a:fillRect l="-3548" b="-8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015422-1B81-2C7B-B331-ADE20E9B5C77}"/>
                  </a:ext>
                </a:extLst>
              </p:cNvPr>
              <p:cNvSpPr txBox="1"/>
              <p:nvPr/>
            </p:nvSpPr>
            <p:spPr>
              <a:xfrm>
                <a:off x="850900" y="6017296"/>
                <a:ext cx="5021179" cy="47557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𝐏𝐫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func>
                            <m:func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𝐞𝐱𝐩</m:t>
                              </m:r>
                            </m:fName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sup>
                              </m:sSup>
                            </m:e>
                          </m:func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015422-1B81-2C7B-B331-ADE20E9B5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00" y="6017296"/>
                <a:ext cx="5021179" cy="475579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ECE2EE5-E013-32DC-D8B9-625A8938B350}"/>
              </a:ext>
            </a:extLst>
          </p:cNvPr>
          <p:cNvSpPr/>
          <p:nvPr/>
        </p:nvSpPr>
        <p:spPr>
          <a:xfrm>
            <a:off x="830834" y="4090758"/>
            <a:ext cx="6557212" cy="42204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7ADB786D-F5FD-88A3-A493-B8EAB91240C9}"/>
              </a:ext>
            </a:extLst>
          </p:cNvPr>
          <p:cNvCxnSpPr>
            <a:cxnSpLocks/>
            <a:stCxn id="38" idx="1"/>
            <a:endCxn id="37" idx="1"/>
          </p:cNvCxnSpPr>
          <p:nvPr/>
        </p:nvCxnSpPr>
        <p:spPr>
          <a:xfrm rot="10800000" flipH="1" flipV="1">
            <a:off x="830834" y="4301780"/>
            <a:ext cx="20066" cy="1953305"/>
          </a:xfrm>
          <a:prstGeom prst="bentConnector3">
            <a:avLst>
              <a:gd name="adj1" fmla="val -2258497"/>
            </a:avLst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4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Decoding Algorithm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6671776" cy="2606968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en-US" dirty="0"/>
                  <a:t>Start at the root and walk down to a leaf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Consider current node’s children</a:t>
                </a:r>
              </a:p>
              <a:p>
                <a:pPr lvl="1"/>
                <a:r>
                  <a:rPr lang="en-US" dirty="0"/>
                  <a:t>If only one of them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~0.1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Move to that child </a:t>
                </a:r>
                <a:r>
                  <a:rPr lang="en-US" dirty="0" err="1"/>
                  <a:t>w.p.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0.9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Move to the other one </a:t>
                </a:r>
                <a:r>
                  <a:rPr lang="en-US" dirty="0" err="1"/>
                  <a:t>w.p.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Otherwise, move to each child </a:t>
                </a:r>
                <a:r>
                  <a:rPr lang="en-US" dirty="0" err="1"/>
                  <a:t>w.p.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7F5894-E3C2-2170-9B27-6584B9E6B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6"/>
                <a:ext cx="6671776" cy="2606968"/>
              </a:xfrm>
              <a:blipFill>
                <a:blip r:embed="rId2"/>
                <a:stretch>
                  <a:fillRect l="-1645" t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table">
            <a:extLst>
              <a:ext uri="{FF2B5EF4-FFF2-40B4-BE49-F238E27FC236}">
                <a16:creationId xmlns:a16="http://schemas.microsoft.com/office/drawing/2014/main" id="{20FA6A33-79AF-FE35-0A6E-403ED104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051" y="4005894"/>
            <a:ext cx="3860000" cy="426700"/>
          </a:xfrm>
          <a:prstGeom prst="rect">
            <a:avLst/>
          </a:prstGeom>
        </p:spPr>
      </p:pic>
      <p:sp>
        <p:nvSpPr>
          <p:cNvPr id="15" name="Google Shape;1332;p61">
            <a:extLst>
              <a:ext uri="{FF2B5EF4-FFF2-40B4-BE49-F238E27FC236}">
                <a16:creationId xmlns:a16="http://schemas.microsoft.com/office/drawing/2014/main" id="{E974B56C-27A9-3B4A-59EA-F435DEE51AE3}"/>
              </a:ext>
            </a:extLst>
          </p:cNvPr>
          <p:cNvSpPr/>
          <p:nvPr/>
        </p:nvSpPr>
        <p:spPr>
          <a:xfrm>
            <a:off x="8222001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0.1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" name="Google Shape;1333;p61">
            <a:extLst>
              <a:ext uri="{FF2B5EF4-FFF2-40B4-BE49-F238E27FC236}">
                <a16:creationId xmlns:a16="http://schemas.microsoft.com/office/drawing/2014/main" id="{92CDCCCF-A61E-40C9-9B95-1BB24F951177}"/>
              </a:ext>
            </a:extLst>
          </p:cNvPr>
          <p:cNvSpPr/>
          <p:nvPr/>
        </p:nvSpPr>
        <p:spPr>
          <a:xfrm>
            <a:off x="9142076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0.6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" name="Google Shape;1334;p61">
            <a:extLst>
              <a:ext uri="{FF2B5EF4-FFF2-40B4-BE49-F238E27FC236}">
                <a16:creationId xmlns:a16="http://schemas.microsoft.com/office/drawing/2014/main" id="{1E1A6083-E639-2764-CAD6-CE5D315AFBBB}"/>
              </a:ext>
            </a:extLst>
          </p:cNvPr>
          <p:cNvSpPr/>
          <p:nvPr/>
        </p:nvSpPr>
        <p:spPr>
          <a:xfrm>
            <a:off x="10131251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335;p61">
            <a:extLst>
              <a:ext uri="{FF2B5EF4-FFF2-40B4-BE49-F238E27FC236}">
                <a16:creationId xmlns:a16="http://schemas.microsoft.com/office/drawing/2014/main" id="{6A618EA6-AE2E-A365-FF0D-30294E47D4AC}"/>
              </a:ext>
            </a:extLst>
          </p:cNvPr>
          <p:cNvSpPr/>
          <p:nvPr/>
        </p:nvSpPr>
        <p:spPr>
          <a:xfrm>
            <a:off x="11120426" y="329444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-0.1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" name="Google Shape;1336;p61">
            <a:extLst>
              <a:ext uri="{FF2B5EF4-FFF2-40B4-BE49-F238E27FC236}">
                <a16:creationId xmlns:a16="http://schemas.microsoft.com/office/drawing/2014/main" id="{19BAFBEE-D616-F504-D441-F1A6BB119E02}"/>
              </a:ext>
            </a:extLst>
          </p:cNvPr>
          <p:cNvSpPr/>
          <p:nvPr/>
        </p:nvSpPr>
        <p:spPr>
          <a:xfrm>
            <a:off x="8680947" y="264954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" name="Google Shape;1337;p61">
            <a:extLst>
              <a:ext uri="{FF2B5EF4-FFF2-40B4-BE49-F238E27FC236}">
                <a16:creationId xmlns:a16="http://schemas.microsoft.com/office/drawing/2014/main" id="{996365A0-DC51-C692-BE28-BF7CD35FA0C3}"/>
              </a:ext>
            </a:extLst>
          </p:cNvPr>
          <p:cNvSpPr/>
          <p:nvPr/>
        </p:nvSpPr>
        <p:spPr>
          <a:xfrm>
            <a:off x="10597870" y="264954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0.3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1338;p61">
            <a:extLst>
              <a:ext uri="{FF2B5EF4-FFF2-40B4-BE49-F238E27FC236}">
                <a16:creationId xmlns:a16="http://schemas.microsoft.com/office/drawing/2014/main" id="{2A66BF75-0689-778F-4BB2-D2B743C8DA31}"/>
              </a:ext>
            </a:extLst>
          </p:cNvPr>
          <p:cNvSpPr/>
          <p:nvPr/>
        </p:nvSpPr>
        <p:spPr>
          <a:xfrm>
            <a:off x="9637895" y="1984469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0.7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2" name="Google Shape;1339;p61">
            <a:extLst>
              <a:ext uri="{FF2B5EF4-FFF2-40B4-BE49-F238E27FC236}">
                <a16:creationId xmlns:a16="http://schemas.microsoft.com/office/drawing/2014/main" id="{C4601020-F190-1961-5455-13A6520448D7}"/>
              </a:ext>
            </a:extLst>
          </p:cNvPr>
          <p:cNvCxnSpPr>
            <a:stCxn id="15" idx="2"/>
          </p:cNvCxnSpPr>
          <p:nvPr/>
        </p:nvCxnSpPr>
        <p:spPr>
          <a:xfrm flipH="1">
            <a:off x="8206551" y="3721048"/>
            <a:ext cx="252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340;p61">
            <a:extLst>
              <a:ext uri="{FF2B5EF4-FFF2-40B4-BE49-F238E27FC236}">
                <a16:creationId xmlns:a16="http://schemas.microsoft.com/office/drawing/2014/main" id="{46B5A424-D9CF-A248-C80C-83B0362D2E82}"/>
              </a:ext>
            </a:extLst>
          </p:cNvPr>
          <p:cNvCxnSpPr>
            <a:stCxn id="15" idx="2"/>
          </p:cNvCxnSpPr>
          <p:nvPr/>
        </p:nvCxnSpPr>
        <p:spPr>
          <a:xfrm>
            <a:off x="8459151" y="3721048"/>
            <a:ext cx="2235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341;p61">
            <a:extLst>
              <a:ext uri="{FF2B5EF4-FFF2-40B4-BE49-F238E27FC236}">
                <a16:creationId xmlns:a16="http://schemas.microsoft.com/office/drawing/2014/main" id="{85F6262F-4CB2-C337-F877-831B63FCECAF}"/>
              </a:ext>
            </a:extLst>
          </p:cNvPr>
          <p:cNvCxnSpPr>
            <a:stCxn id="16" idx="2"/>
          </p:cNvCxnSpPr>
          <p:nvPr/>
        </p:nvCxnSpPr>
        <p:spPr>
          <a:xfrm flipH="1">
            <a:off x="9158426" y="3721048"/>
            <a:ext cx="2208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342;p61">
            <a:extLst>
              <a:ext uri="{FF2B5EF4-FFF2-40B4-BE49-F238E27FC236}">
                <a16:creationId xmlns:a16="http://schemas.microsoft.com/office/drawing/2014/main" id="{1786E026-D7C9-2679-88FF-56052E6B3A58}"/>
              </a:ext>
            </a:extLst>
          </p:cNvPr>
          <p:cNvCxnSpPr>
            <a:stCxn id="16" idx="2"/>
          </p:cNvCxnSpPr>
          <p:nvPr/>
        </p:nvCxnSpPr>
        <p:spPr>
          <a:xfrm>
            <a:off x="9379226" y="3721048"/>
            <a:ext cx="255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343;p61">
            <a:extLst>
              <a:ext uri="{FF2B5EF4-FFF2-40B4-BE49-F238E27FC236}">
                <a16:creationId xmlns:a16="http://schemas.microsoft.com/office/drawing/2014/main" id="{93C81DB2-2C27-4D23-A902-72274CE0A597}"/>
              </a:ext>
            </a:extLst>
          </p:cNvPr>
          <p:cNvCxnSpPr>
            <a:stCxn id="17" idx="2"/>
          </p:cNvCxnSpPr>
          <p:nvPr/>
        </p:nvCxnSpPr>
        <p:spPr>
          <a:xfrm flipH="1">
            <a:off x="10118201" y="3721048"/>
            <a:ext cx="2502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344;p61">
            <a:extLst>
              <a:ext uri="{FF2B5EF4-FFF2-40B4-BE49-F238E27FC236}">
                <a16:creationId xmlns:a16="http://schemas.microsoft.com/office/drawing/2014/main" id="{03AF9AB6-0408-7E10-6B55-6A373F26A1C5}"/>
              </a:ext>
            </a:extLst>
          </p:cNvPr>
          <p:cNvCxnSpPr>
            <a:stCxn id="17" idx="2"/>
          </p:cNvCxnSpPr>
          <p:nvPr/>
        </p:nvCxnSpPr>
        <p:spPr>
          <a:xfrm>
            <a:off x="10368401" y="3721048"/>
            <a:ext cx="2412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1345;p61">
            <a:extLst>
              <a:ext uri="{FF2B5EF4-FFF2-40B4-BE49-F238E27FC236}">
                <a16:creationId xmlns:a16="http://schemas.microsoft.com/office/drawing/2014/main" id="{20E66F85-30E9-A442-FCA0-B891245C341E}"/>
              </a:ext>
            </a:extLst>
          </p:cNvPr>
          <p:cNvCxnSpPr>
            <a:stCxn id="18" idx="2"/>
          </p:cNvCxnSpPr>
          <p:nvPr/>
        </p:nvCxnSpPr>
        <p:spPr>
          <a:xfrm flipH="1">
            <a:off x="11092976" y="3721048"/>
            <a:ext cx="264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346;p61">
            <a:extLst>
              <a:ext uri="{FF2B5EF4-FFF2-40B4-BE49-F238E27FC236}">
                <a16:creationId xmlns:a16="http://schemas.microsoft.com/office/drawing/2014/main" id="{57E8EAD1-8827-D139-75E7-647BF132FB94}"/>
              </a:ext>
            </a:extLst>
          </p:cNvPr>
          <p:cNvCxnSpPr>
            <a:stCxn id="18" idx="2"/>
          </p:cNvCxnSpPr>
          <p:nvPr/>
        </p:nvCxnSpPr>
        <p:spPr>
          <a:xfrm>
            <a:off x="11357576" y="3721048"/>
            <a:ext cx="219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347;p61">
            <a:extLst>
              <a:ext uri="{FF2B5EF4-FFF2-40B4-BE49-F238E27FC236}">
                <a16:creationId xmlns:a16="http://schemas.microsoft.com/office/drawing/2014/main" id="{E87387F5-601C-C32B-2D14-C95BFEB2BCCF}"/>
              </a:ext>
            </a:extLst>
          </p:cNvPr>
          <p:cNvCxnSpPr>
            <a:stCxn id="19" idx="2"/>
            <a:endCxn id="15" idx="0"/>
          </p:cNvCxnSpPr>
          <p:nvPr/>
        </p:nvCxnSpPr>
        <p:spPr>
          <a:xfrm flipH="1">
            <a:off x="8459097" y="3076140"/>
            <a:ext cx="4590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348;p61">
            <a:extLst>
              <a:ext uri="{FF2B5EF4-FFF2-40B4-BE49-F238E27FC236}">
                <a16:creationId xmlns:a16="http://schemas.microsoft.com/office/drawing/2014/main" id="{7B1BFDF8-D848-92CF-18BC-A2A498129EF5}"/>
              </a:ext>
            </a:extLst>
          </p:cNvPr>
          <p:cNvCxnSpPr>
            <a:stCxn id="19" idx="2"/>
            <a:endCxn id="16" idx="0"/>
          </p:cNvCxnSpPr>
          <p:nvPr/>
        </p:nvCxnSpPr>
        <p:spPr>
          <a:xfrm>
            <a:off x="8918097" y="3076140"/>
            <a:ext cx="4611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349;p61">
            <a:extLst>
              <a:ext uri="{FF2B5EF4-FFF2-40B4-BE49-F238E27FC236}">
                <a16:creationId xmlns:a16="http://schemas.microsoft.com/office/drawing/2014/main" id="{C94503C6-4AC3-E413-F754-BA298B88EA48}"/>
              </a:ext>
            </a:extLst>
          </p:cNvPr>
          <p:cNvCxnSpPr>
            <a:stCxn id="20" idx="2"/>
            <a:endCxn id="17" idx="0"/>
          </p:cNvCxnSpPr>
          <p:nvPr/>
        </p:nvCxnSpPr>
        <p:spPr>
          <a:xfrm flipH="1">
            <a:off x="10368520" y="3076140"/>
            <a:ext cx="4665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350;p61">
            <a:extLst>
              <a:ext uri="{FF2B5EF4-FFF2-40B4-BE49-F238E27FC236}">
                <a16:creationId xmlns:a16="http://schemas.microsoft.com/office/drawing/2014/main" id="{802B678C-98EE-CB9F-97C8-CA15CC918EDF}"/>
              </a:ext>
            </a:extLst>
          </p:cNvPr>
          <p:cNvCxnSpPr>
            <a:stCxn id="20" idx="2"/>
            <a:endCxn id="18" idx="0"/>
          </p:cNvCxnSpPr>
          <p:nvPr/>
        </p:nvCxnSpPr>
        <p:spPr>
          <a:xfrm>
            <a:off x="10835020" y="3076140"/>
            <a:ext cx="5226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351;p61">
            <a:extLst>
              <a:ext uri="{FF2B5EF4-FFF2-40B4-BE49-F238E27FC236}">
                <a16:creationId xmlns:a16="http://schemas.microsoft.com/office/drawing/2014/main" id="{BC0FAEC1-65DE-59C5-0F74-F987FD4169F4}"/>
              </a:ext>
            </a:extLst>
          </p:cNvPr>
          <p:cNvCxnSpPr>
            <a:stCxn id="21" idx="2"/>
            <a:endCxn id="19" idx="0"/>
          </p:cNvCxnSpPr>
          <p:nvPr/>
        </p:nvCxnSpPr>
        <p:spPr>
          <a:xfrm flipH="1">
            <a:off x="8918045" y="2411069"/>
            <a:ext cx="957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352;p61">
            <a:extLst>
              <a:ext uri="{FF2B5EF4-FFF2-40B4-BE49-F238E27FC236}">
                <a16:creationId xmlns:a16="http://schemas.microsoft.com/office/drawing/2014/main" id="{401E4535-F0B7-5977-EF3C-CBB36F67A256}"/>
              </a:ext>
            </a:extLst>
          </p:cNvPr>
          <p:cNvCxnSpPr>
            <a:stCxn id="21" idx="2"/>
            <a:endCxn id="20" idx="0"/>
          </p:cNvCxnSpPr>
          <p:nvPr/>
        </p:nvCxnSpPr>
        <p:spPr>
          <a:xfrm>
            <a:off x="9875045" y="2411069"/>
            <a:ext cx="960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Google Shape;1354;p61">
                <a:extLst>
                  <a:ext uri="{FF2B5EF4-FFF2-40B4-BE49-F238E27FC236}">
                    <a16:creationId xmlns:a16="http://schemas.microsoft.com/office/drawing/2014/main" id="{08577A95-9F59-A58C-734B-98ACF579D361}"/>
                  </a:ext>
                </a:extLst>
              </p:cNvPr>
              <p:cNvSpPr txBox="1"/>
              <p:nvPr/>
            </p:nvSpPr>
            <p:spPr>
              <a:xfrm>
                <a:off x="7721881" y="1370464"/>
                <a:ext cx="1894495" cy="5331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dk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Output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𝑨</m:t>
                    </m:r>
                    <m:r>
                      <a:rPr lang="en" sz="2000" b="1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(</m:t>
                    </m:r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sSubPr>
                      <m:e>
                        <m:r>
                          <a:rPr lang="en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𝒙</m:t>
                        </m:r>
                      </m:e>
                      <m:sub>
                        <m:r>
                          <a:rPr lang="en" sz="2000" b="1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𝒊</m:t>
                        </m:r>
                      </m:sub>
                    </m:sSub>
                    <m:r>
                      <a:rPr lang="en" sz="2000" b="1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)</m:t>
                    </m:r>
                  </m:oMath>
                </a14:m>
                <a:endParaRPr sz="2000" b="1" dirty="0">
                  <a:solidFill>
                    <a:schemeClr val="dk1"/>
                  </a:solidFill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>
          <p:sp>
            <p:nvSpPr>
              <p:cNvPr id="36" name="Google Shape;1354;p61">
                <a:extLst>
                  <a:ext uri="{FF2B5EF4-FFF2-40B4-BE49-F238E27FC236}">
                    <a16:creationId xmlns:a16="http://schemas.microsoft.com/office/drawing/2014/main" id="{08577A95-9F59-A58C-734B-98ACF579D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81" y="1370464"/>
                <a:ext cx="1894495" cy="533100"/>
              </a:xfrm>
              <a:prstGeom prst="rect">
                <a:avLst/>
              </a:prstGeom>
              <a:blipFill>
                <a:blip r:embed="rId4"/>
                <a:stretch>
                  <a:fillRect l="-3548" b="-8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322;p60">
                <a:extLst>
                  <a:ext uri="{FF2B5EF4-FFF2-40B4-BE49-F238E27FC236}">
                    <a16:creationId xmlns:a16="http://schemas.microsoft.com/office/drawing/2014/main" id="{28645321-1411-3AAF-4A7F-3E66EF06A05E}"/>
                  </a:ext>
                </a:extLst>
              </p:cNvPr>
              <p:cNvSpPr txBox="1"/>
              <p:nvPr/>
            </p:nvSpPr>
            <p:spPr>
              <a:xfrm>
                <a:off x="8308810" y="4692428"/>
                <a:ext cx="3288631" cy="795107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latin typeface="Google Sans"/>
                    <a:ea typeface="Google Sans"/>
                    <a:cs typeface="Google Sans"/>
                    <a:sym typeface="Google Sans"/>
                  </a:rPr>
                  <a:t>Example</a:t>
                </a:r>
                <a:r>
                  <a:rPr lang="en" sz="1800" dirty="0">
                    <a:latin typeface="Google Sans"/>
                    <a:ea typeface="Google Sans"/>
                    <a:cs typeface="Google Sans"/>
                    <a:sym typeface="Google Sans"/>
                  </a:rPr>
                  <a:t>:</a:t>
                </a:r>
                <a:r>
                  <a:rPr lang="en" sz="1800" b="1" dirty="0"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14:m>
                  <m:oMath xmlns:m="http://schemas.openxmlformats.org/officeDocument/2006/math"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𝒊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= 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𝟓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 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𝒅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=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𝟑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 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𝝐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 =</m:t>
                    </m:r>
                    <m:r>
                      <a:rPr lang="en" sz="18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𝟏</m:t>
                    </m:r>
                  </m:oMath>
                </a14:m>
                <a:endParaRPr lang="en-US" sz="18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𝟎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.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𝟏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𝒅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/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𝝐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𝟎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.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𝟑</m:t>
                      </m:r>
                    </m:oMath>
                  </m:oMathPara>
                </a14:m>
                <a:endParaRPr sz="18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6" name="Google Shape;1322;p60">
                <a:extLst>
                  <a:ext uri="{FF2B5EF4-FFF2-40B4-BE49-F238E27FC236}">
                    <a16:creationId xmlns:a16="http://schemas.microsoft.com/office/drawing/2014/main" id="{28645321-1411-3AAF-4A7F-3E66EF06A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810" y="4692428"/>
                <a:ext cx="3288631" cy="795107"/>
              </a:xfrm>
              <a:prstGeom prst="rect">
                <a:avLst/>
              </a:prstGeom>
              <a:blipFill>
                <a:blip r:embed="rId5"/>
                <a:stretch>
                  <a:fillRect l="-16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1136A762-6259-2059-C285-355E69A86455}"/>
              </a:ext>
            </a:extLst>
          </p:cNvPr>
          <p:cNvSpPr/>
          <p:nvPr/>
        </p:nvSpPr>
        <p:spPr>
          <a:xfrm>
            <a:off x="9572411" y="1919408"/>
            <a:ext cx="605267" cy="60229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2305B02-FFF0-B678-058E-ED6586FD7004}"/>
              </a:ext>
            </a:extLst>
          </p:cNvPr>
          <p:cNvSpPr/>
          <p:nvPr/>
        </p:nvSpPr>
        <p:spPr>
          <a:xfrm>
            <a:off x="100263" y="1842331"/>
            <a:ext cx="737937" cy="4170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E314C4A-1093-319D-BBE2-7BDFF83A34D6}"/>
              </a:ext>
            </a:extLst>
          </p:cNvPr>
          <p:cNvSpPr/>
          <p:nvPr/>
        </p:nvSpPr>
        <p:spPr>
          <a:xfrm>
            <a:off x="85375" y="2339895"/>
            <a:ext cx="737937" cy="4170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AB73CD8-3FD4-595F-28AD-3078765EC727}"/>
              </a:ext>
            </a:extLst>
          </p:cNvPr>
          <p:cNvSpPr/>
          <p:nvPr/>
        </p:nvSpPr>
        <p:spPr>
          <a:xfrm>
            <a:off x="551083" y="3862048"/>
            <a:ext cx="737937" cy="4170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25C905-AE12-BF7B-3FED-08F128A616BA}"/>
              </a:ext>
            </a:extLst>
          </p:cNvPr>
          <p:cNvSpPr/>
          <p:nvPr/>
        </p:nvSpPr>
        <p:spPr>
          <a:xfrm>
            <a:off x="10513476" y="2583278"/>
            <a:ext cx="650716" cy="5853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474E94DB-89C7-B227-E752-2BD6A08397DB}"/>
                  </a:ext>
                </a:extLst>
              </p:cNvPr>
              <p:cNvSpPr/>
              <p:nvPr/>
            </p:nvSpPr>
            <p:spPr>
              <a:xfrm rot="1963187">
                <a:off x="10238931" y="2049414"/>
                <a:ext cx="698713" cy="462001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474E94DB-89C7-B227-E752-2BD6A0839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187">
                <a:off x="10238931" y="2049414"/>
                <a:ext cx="698713" cy="462001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E4CBF7-B1E0-170D-329A-375FB7B95FDF}"/>
                  </a:ext>
                </a:extLst>
              </p:cNvPr>
              <p:cNvSpPr txBox="1"/>
              <p:nvPr/>
            </p:nvSpPr>
            <p:spPr>
              <a:xfrm>
                <a:off x="1519119" y="4692428"/>
                <a:ext cx="4576881" cy="47557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Goal</a:t>
                </a:r>
                <a:r>
                  <a:rPr lang="en-US" sz="2400" dirty="0"/>
                  <a:t>: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𝐏𝐫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e>
                              <m:sup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𝟐𝟏𝟔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E4CBF7-B1E0-170D-329A-375FB7B95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19" y="4692428"/>
                <a:ext cx="4576881" cy="475579"/>
              </a:xfrm>
              <a:prstGeom prst="rect">
                <a:avLst/>
              </a:prstGeom>
              <a:blipFill>
                <a:blip r:embed="rId7"/>
                <a:stretch>
                  <a:fillRect l="-1997" t="-7692" b="-28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1A421456-9FB9-2EAB-9A83-77BB77E273DF}"/>
              </a:ext>
            </a:extLst>
          </p:cNvPr>
          <p:cNvSpPr/>
          <p:nvPr/>
        </p:nvSpPr>
        <p:spPr>
          <a:xfrm>
            <a:off x="10039348" y="3197606"/>
            <a:ext cx="649204" cy="6100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0D347E96-6F8B-A963-752E-28781669E56E}"/>
              </a:ext>
            </a:extLst>
          </p:cNvPr>
          <p:cNvSpPr/>
          <p:nvPr/>
        </p:nvSpPr>
        <p:spPr>
          <a:xfrm rot="19105270">
            <a:off x="9929985" y="2693524"/>
            <a:ext cx="667779" cy="4501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0.9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CE215995-260E-46C7-AC6F-E468FDE225E3}"/>
              </a:ext>
            </a:extLst>
          </p:cNvPr>
          <p:cNvSpPr/>
          <p:nvPr/>
        </p:nvSpPr>
        <p:spPr>
          <a:xfrm>
            <a:off x="546930" y="2778399"/>
            <a:ext cx="737937" cy="417095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1AB0E80-C350-7FBF-D1D4-2A3D6676EA3C}"/>
              </a:ext>
            </a:extLst>
          </p:cNvPr>
          <p:cNvSpPr/>
          <p:nvPr/>
        </p:nvSpPr>
        <p:spPr>
          <a:xfrm>
            <a:off x="9806649" y="3903390"/>
            <a:ext cx="649204" cy="6100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 47">
            <a:extLst>
              <a:ext uri="{FF2B5EF4-FFF2-40B4-BE49-F238E27FC236}">
                <a16:creationId xmlns:a16="http://schemas.microsoft.com/office/drawing/2014/main" id="{B0E26103-5B4A-6B8C-3B0D-102E949E9382}"/>
              </a:ext>
            </a:extLst>
          </p:cNvPr>
          <p:cNvSpPr/>
          <p:nvPr/>
        </p:nvSpPr>
        <p:spPr>
          <a:xfrm rot="17985920">
            <a:off x="9490500" y="3550475"/>
            <a:ext cx="667779" cy="4501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C18EBC0-FA92-FFF4-3006-423BF81D0ECE}"/>
                  </a:ext>
                </a:extLst>
              </p:cNvPr>
              <p:cNvSpPr txBox="1"/>
              <p:nvPr/>
            </p:nvSpPr>
            <p:spPr>
              <a:xfrm>
                <a:off x="915898" y="5427841"/>
                <a:ext cx="5624213" cy="83099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this example,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𝐏𝐫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𝟐𝟐𝟓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C18EBC0-FA92-FFF4-3006-423BF81D0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98" y="5427841"/>
                <a:ext cx="5624213" cy="830997"/>
              </a:xfrm>
              <a:prstGeom prst="rect">
                <a:avLst/>
              </a:prstGeom>
              <a:blipFill>
                <a:blip r:embed="rId8"/>
                <a:stretch>
                  <a:fillRect l="-1625" t="-5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6F200AC-2EBA-EA9C-33C8-74ED5A3FE267}"/>
                  </a:ext>
                </a:extLst>
              </p:cNvPr>
              <p:cNvSpPr txBox="1"/>
              <p:nvPr/>
            </p:nvSpPr>
            <p:spPr>
              <a:xfrm>
                <a:off x="6540111" y="4679900"/>
                <a:ext cx="5624213" cy="138499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In general, if the </a:t>
                </a:r>
                <a:r>
                  <a:rPr lang="en-US" sz="2800" b="1" dirty="0"/>
                  <a:t>error is small</a:t>
                </a:r>
                <a:r>
                  <a:rPr lang="en-US" sz="2800" dirty="0"/>
                  <a:t>,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/>
                  <a:t> in this case for </a:t>
                </a:r>
                <a:r>
                  <a:rPr lang="en-US" sz="2800" b="1" dirty="0"/>
                  <a:t>most steps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800" dirty="0"/>
                  <a:t> biased towards the correct leaf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6F200AC-2EBA-EA9C-33C8-74ED5A3FE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11" y="4679900"/>
                <a:ext cx="5624213" cy="1384995"/>
              </a:xfrm>
              <a:prstGeom prst="rect">
                <a:avLst/>
              </a:prstGeom>
              <a:blipFill>
                <a:blip r:embed="rId9"/>
                <a:stretch>
                  <a:fillRect l="-2278" t="-4405" r="-217" b="-118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858C137-A327-FFC6-F878-A1B338946541}"/>
              </a:ext>
            </a:extLst>
          </p:cNvPr>
          <p:cNvSpPr/>
          <p:nvPr/>
        </p:nvSpPr>
        <p:spPr>
          <a:xfrm>
            <a:off x="1297916" y="2773032"/>
            <a:ext cx="4364947" cy="1105058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C18AF4B-89CA-FA74-613F-D6BE6BC2358D}"/>
              </a:ext>
            </a:extLst>
          </p:cNvPr>
          <p:cNvCxnSpPr>
            <a:cxnSpLocks/>
            <a:stCxn id="51" idx="3"/>
            <a:endCxn id="50" idx="1"/>
          </p:cNvCxnSpPr>
          <p:nvPr/>
        </p:nvCxnSpPr>
        <p:spPr>
          <a:xfrm>
            <a:off x="5662863" y="3325561"/>
            <a:ext cx="877248" cy="2046837"/>
          </a:xfrm>
          <a:prstGeom prst="bentConnector3">
            <a:avLst/>
          </a:prstGeom>
          <a:ln w="57150">
            <a:solidFill>
              <a:schemeClr val="accent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1" grpId="0" animBg="1"/>
      <p:bldP spid="11" grpId="1" animBg="1"/>
      <p:bldP spid="11" grpId="2" animBg="1"/>
      <p:bldP spid="11" grpId="3" animBg="1"/>
      <p:bldP spid="37" grpId="0" animBg="1"/>
      <p:bldP spid="37" grpId="1" animBg="1"/>
      <p:bldP spid="38" grpId="0" animBg="1"/>
      <p:bldP spid="41" grpId="0" animBg="1"/>
      <p:bldP spid="41" grpId="1" animBg="1"/>
      <p:bldP spid="44" grpId="0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4BEF-785C-B38F-074F-AF6773F4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37CC65-79DB-3ABC-2F0E-41B7B4417C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556866"/>
              </a:xfr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>
                <a:normAutofit/>
              </a:bodyPr>
              <a:lstStyle/>
              <a:p>
                <a:r>
                  <a:rPr lang="en-US" dirty="0"/>
                  <a:t>Counting tasks on trees captures real-life </a:t>
                </a:r>
                <a:r>
                  <a:rPr lang="en-US" altLang="zh-CN" dirty="0"/>
                  <a:t>hierarchical</a:t>
                </a:r>
                <a:r>
                  <a:rPr lang="en-US" dirty="0"/>
                  <a:t> problems</a:t>
                </a:r>
              </a:p>
              <a:p>
                <a:pPr lvl="1"/>
                <a:r>
                  <a:rPr lang="en-US" sz="2800" dirty="0"/>
                  <a:t>Census, Web Ads, ......</a:t>
                </a:r>
              </a:p>
              <a:p>
                <a:r>
                  <a:rPr lang="en-US" b="1" dirty="0"/>
                  <a:t>Error metric</a:t>
                </a:r>
                <a:r>
                  <a:rPr lang="en-US" dirty="0"/>
                  <a:t>: additive-only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multiplicative-additive</a:t>
                </a:r>
              </a:p>
              <a:p>
                <a:pPr lvl="1"/>
                <a:r>
                  <a:rPr lang="en-US" sz="2800" dirty="0"/>
                  <a:t>H</a:t>
                </a:r>
                <a:r>
                  <a:rPr lang="en-US" sz="2800"/>
                  <a:t>euristically </a:t>
                </a:r>
                <a:r>
                  <a:rPr lang="en-US" sz="2800" dirty="0"/>
                  <a:t>and rigorously justified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Pure-DP</a:t>
                </a:r>
                <a:r>
                  <a:rPr lang="en-US" dirty="0"/>
                  <a:t> protocol and a matching lower bound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Approximate-DP</a:t>
                </a:r>
                <a:r>
                  <a:rPr lang="en-US" dirty="0"/>
                  <a:t> protocol</a:t>
                </a:r>
              </a:p>
              <a:p>
                <a:pPr lvl="1"/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Open directions</a:t>
                </a:r>
                <a:r>
                  <a:rPr lang="en-US" sz="2800" dirty="0"/>
                  <a:t>: A matching lower bound? Or a better algorithm?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37CC65-79DB-3ABC-2F0E-41B7B4417C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556866"/>
              </a:xfrm>
              <a:blipFill>
                <a:blip r:embed="rId2"/>
                <a:stretch>
                  <a:fillRect l="-1043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EFF56222-B3BD-C7ED-D2C5-147D44BB4E06}"/>
              </a:ext>
            </a:extLst>
          </p:cNvPr>
          <p:cNvSpPr txBox="1">
            <a:spLocks/>
          </p:cNvSpPr>
          <p:nvPr/>
        </p:nvSpPr>
        <p:spPr>
          <a:xfrm>
            <a:off x="838200" y="5383033"/>
            <a:ext cx="10515600" cy="1109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/>
              <a:t>Thank you!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90B61B0-B72E-EAE9-6847-0518D1FA2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4176473"/>
                  </p:ext>
                </p:extLst>
              </p:nvPr>
            </p:nvGraphicFramePr>
            <p:xfrm>
              <a:off x="4017585" y="418966"/>
              <a:ext cx="7715445" cy="3222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181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257181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257181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7669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Error / </a:t>
                          </a:r>
                          <a:r>
                            <a:rPr lang="en-US" altLang="zh-CN" sz="2000" dirty="0"/>
                            <a:t>Privacy</a:t>
                          </a:r>
                          <a:endParaRPr lang="en-US" sz="20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Pure-DP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Approximate-DP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∈(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848058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Additive only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b="1" dirty="0"/>
                            <a:t> </a:t>
                          </a:r>
                        </a:p>
                        <a:p>
                          <a:pPr algn="ctr"/>
                          <a:r>
                            <a:rPr lang="en-US" sz="1400" dirty="0"/>
                            <a:t>[Laplace Mechanism]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sz="1400" b="1" i="0" smtClean="0">
                                                <a:latin typeface="Cambria Math" panose="02040503050406030204" pitchFamily="18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𝜹</m:t>
                                            </m:r>
                                            <m:r>
                                              <a:rPr lang="en-US" sz="1400" b="1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rad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1" dirty="0"/>
                        </a:p>
                        <a:p>
                          <a:pPr algn="ctr"/>
                          <a:r>
                            <a:rPr lang="en-US" sz="1400" dirty="0"/>
                            <a:t>[Gaussian Mechanism]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4037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1400" b="1" dirty="0"/>
                        </a:p>
                        <a:p>
                          <a:pPr algn="ctr"/>
                          <a:r>
                            <a:rPr lang="en-US" sz="1400" dirty="0"/>
                            <a:t>[Edmonds-Nikolov-Ullman’20]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7669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Multiplicative &amp; additive 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b="1" dirty="0"/>
                            <a:t> </a:t>
                          </a:r>
                          <a:r>
                            <a:rPr lang="en-US" sz="1400" dirty="0"/>
                            <a:t>is a constant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  <a:endParaRPr lang="en-US" sz="14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1400" b="1" i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  <m:r>
                                          <a:rPr lang="en-US" sz="14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90B61B0-B72E-EAE9-6847-0518D1FA2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4176473"/>
                  </p:ext>
                </p:extLst>
              </p:nvPr>
            </p:nvGraphicFramePr>
            <p:xfrm>
              <a:off x="4017585" y="418966"/>
              <a:ext cx="7715445" cy="3222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181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257181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257181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7669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Error / </a:t>
                          </a:r>
                          <a:r>
                            <a:rPr lang="en-US" altLang="zh-CN" sz="2000" dirty="0"/>
                            <a:t>Privacy</a:t>
                          </a:r>
                          <a:endParaRPr lang="en-US" sz="20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100237" t="-794" r="-100948" b="-3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00237" t="-794" r="-948" b="-3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848058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37" t="-45683" r="-200948" b="-46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100237" t="-90714" r="-100948" b="-1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00237" t="-90714" r="-948" b="-1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4037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100237" t="-193478" r="-100948" b="-92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00237" t="-193478" r="-948" b="-92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7669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37" t="-321429" r="-200948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100237" t="-321429" r="-100948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3"/>
                          <a:stretch>
                            <a:fillRect l="-200237" t="-321429" r="-948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83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CEF85B-EE95-691B-FF2A-6BA24C1F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90413" cy="3647414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1C58CE8-D3F3-427D-A342-08004A269B9E}"/>
              </a:ext>
            </a:extLst>
          </p:cNvPr>
          <p:cNvSpPr/>
          <p:nvPr/>
        </p:nvSpPr>
        <p:spPr>
          <a:xfrm>
            <a:off x="5308847" y="1410188"/>
            <a:ext cx="878889" cy="570957"/>
          </a:xfrm>
          <a:custGeom>
            <a:avLst/>
            <a:gdLst>
              <a:gd name="connsiteX0" fmla="*/ 488271 w 878889"/>
              <a:gd name="connsiteY0" fmla="*/ 81261 h 570957"/>
              <a:gd name="connsiteX1" fmla="*/ 443883 w 878889"/>
              <a:gd name="connsiteY1" fmla="*/ 27995 h 570957"/>
              <a:gd name="connsiteX2" fmla="*/ 142042 w 878889"/>
              <a:gd name="connsiteY2" fmla="*/ 19117 h 570957"/>
              <a:gd name="connsiteX3" fmla="*/ 26633 w 878889"/>
              <a:gd name="connsiteY3" fmla="*/ 107894 h 570957"/>
              <a:gd name="connsiteX4" fmla="*/ 0 w 878889"/>
              <a:gd name="connsiteY4" fmla="*/ 223303 h 570957"/>
              <a:gd name="connsiteX5" fmla="*/ 35510 w 878889"/>
              <a:gd name="connsiteY5" fmla="*/ 338713 h 570957"/>
              <a:gd name="connsiteX6" fmla="*/ 177553 w 878889"/>
              <a:gd name="connsiteY6" fmla="*/ 436367 h 570957"/>
              <a:gd name="connsiteX7" fmla="*/ 497149 w 878889"/>
              <a:gd name="connsiteY7" fmla="*/ 560655 h 570957"/>
              <a:gd name="connsiteX8" fmla="*/ 603681 w 878889"/>
              <a:gd name="connsiteY8" fmla="*/ 569532 h 570957"/>
              <a:gd name="connsiteX9" fmla="*/ 870011 w 878889"/>
              <a:gd name="connsiteY9" fmla="*/ 498511 h 570957"/>
              <a:gd name="connsiteX10" fmla="*/ 878889 w 878889"/>
              <a:gd name="connsiteY10" fmla="*/ 427490 h 570957"/>
              <a:gd name="connsiteX11" fmla="*/ 870011 w 878889"/>
              <a:gd name="connsiteY11" fmla="*/ 294325 h 570957"/>
              <a:gd name="connsiteX12" fmla="*/ 825623 w 878889"/>
              <a:gd name="connsiteY12" fmla="*/ 223303 h 570957"/>
              <a:gd name="connsiteX13" fmla="*/ 772357 w 878889"/>
              <a:gd name="connsiteY13" fmla="*/ 152282 h 570957"/>
              <a:gd name="connsiteX14" fmla="*/ 656947 w 878889"/>
              <a:gd name="connsiteY14" fmla="*/ 99016 h 570957"/>
              <a:gd name="connsiteX15" fmla="*/ 523782 w 878889"/>
              <a:gd name="connsiteY15" fmla="*/ 54628 h 570957"/>
              <a:gd name="connsiteX16" fmla="*/ 479394 w 878889"/>
              <a:gd name="connsiteY16" fmla="*/ 36872 h 570957"/>
              <a:gd name="connsiteX17" fmla="*/ 408372 w 878889"/>
              <a:gd name="connsiteY17" fmla="*/ 36872 h 57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8889" h="570957">
                <a:moveTo>
                  <a:pt x="488271" y="81261"/>
                </a:moveTo>
                <a:cubicBezTo>
                  <a:pt x="473475" y="63506"/>
                  <a:pt x="463702" y="39886"/>
                  <a:pt x="443883" y="27995"/>
                </a:cubicBezTo>
                <a:cubicBezTo>
                  <a:pt x="355788" y="-24862"/>
                  <a:pt x="226858" y="12049"/>
                  <a:pt x="142042" y="19117"/>
                </a:cubicBezTo>
                <a:cubicBezTo>
                  <a:pt x="112347" y="38914"/>
                  <a:pt x="45820" y="80179"/>
                  <a:pt x="26633" y="107894"/>
                </a:cubicBezTo>
                <a:cubicBezTo>
                  <a:pt x="14173" y="125891"/>
                  <a:pt x="3861" y="200133"/>
                  <a:pt x="0" y="223303"/>
                </a:cubicBezTo>
                <a:cubicBezTo>
                  <a:pt x="11837" y="261773"/>
                  <a:pt x="15343" y="303880"/>
                  <a:pt x="35510" y="338713"/>
                </a:cubicBezTo>
                <a:cubicBezTo>
                  <a:pt x="55419" y="373101"/>
                  <a:pt x="146801" y="421952"/>
                  <a:pt x="177553" y="436367"/>
                </a:cubicBezTo>
                <a:cubicBezTo>
                  <a:pt x="250490" y="470556"/>
                  <a:pt x="402002" y="541626"/>
                  <a:pt x="497149" y="560655"/>
                </a:cubicBezTo>
                <a:cubicBezTo>
                  <a:pt x="532091" y="567643"/>
                  <a:pt x="568170" y="566573"/>
                  <a:pt x="603681" y="569532"/>
                </a:cubicBezTo>
                <a:cubicBezTo>
                  <a:pt x="618444" y="567345"/>
                  <a:pt x="838802" y="592137"/>
                  <a:pt x="870011" y="498511"/>
                </a:cubicBezTo>
                <a:cubicBezTo>
                  <a:pt x="877556" y="475877"/>
                  <a:pt x="875930" y="451164"/>
                  <a:pt x="878889" y="427490"/>
                </a:cubicBezTo>
                <a:cubicBezTo>
                  <a:pt x="875930" y="383102"/>
                  <a:pt x="881240" y="337371"/>
                  <a:pt x="870011" y="294325"/>
                </a:cubicBezTo>
                <a:cubicBezTo>
                  <a:pt x="862964" y="267312"/>
                  <a:pt x="841439" y="246308"/>
                  <a:pt x="825623" y="223303"/>
                </a:cubicBezTo>
                <a:cubicBezTo>
                  <a:pt x="808858" y="198918"/>
                  <a:pt x="793282" y="173207"/>
                  <a:pt x="772357" y="152282"/>
                </a:cubicBezTo>
                <a:cubicBezTo>
                  <a:pt x="732070" y="111995"/>
                  <a:pt x="708409" y="115390"/>
                  <a:pt x="656947" y="99016"/>
                </a:cubicBezTo>
                <a:cubicBezTo>
                  <a:pt x="612360" y="84829"/>
                  <a:pt x="567225" y="72006"/>
                  <a:pt x="523782" y="54628"/>
                </a:cubicBezTo>
                <a:cubicBezTo>
                  <a:pt x="508986" y="48709"/>
                  <a:pt x="495145" y="39295"/>
                  <a:pt x="479394" y="36872"/>
                </a:cubicBezTo>
                <a:cubicBezTo>
                  <a:pt x="455995" y="33272"/>
                  <a:pt x="432046" y="36872"/>
                  <a:pt x="408372" y="36872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FC8539-4A9A-458B-4AA8-8D4229E62CBF}"/>
              </a:ext>
            </a:extLst>
          </p:cNvPr>
          <p:cNvSpPr txBox="1"/>
          <p:nvPr/>
        </p:nvSpPr>
        <p:spPr>
          <a:xfrm>
            <a:off x="2077375" y="1094122"/>
            <a:ext cx="169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Country: US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A8EE4E1-F1C8-ECB6-5810-9E776D82AE88}"/>
              </a:ext>
            </a:extLst>
          </p:cNvPr>
          <p:cNvCxnSpPr/>
          <p:nvPr/>
        </p:nvCxnSpPr>
        <p:spPr>
          <a:xfrm>
            <a:off x="3169328" y="1555787"/>
            <a:ext cx="2024109" cy="1132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993E035C-6B15-F73D-EE6A-9C0226A84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248" y="577516"/>
            <a:ext cx="6569341" cy="528875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0DA264E-4BCD-E02F-346E-F3E6B7FD665E}"/>
              </a:ext>
            </a:extLst>
          </p:cNvPr>
          <p:cNvSpPr txBox="1"/>
          <p:nvPr/>
        </p:nvSpPr>
        <p:spPr>
          <a:xfrm>
            <a:off x="3169328" y="2547918"/>
            <a:ext cx="227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State: New York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33BFD71-2189-C8D4-AD44-222737E8DA89}"/>
              </a:ext>
            </a:extLst>
          </p:cNvPr>
          <p:cNvSpPr/>
          <p:nvPr/>
        </p:nvSpPr>
        <p:spPr>
          <a:xfrm>
            <a:off x="5397623" y="4725198"/>
            <a:ext cx="1748901" cy="992021"/>
          </a:xfrm>
          <a:custGeom>
            <a:avLst/>
            <a:gdLst>
              <a:gd name="connsiteX0" fmla="*/ 532660 w 1748901"/>
              <a:gd name="connsiteY0" fmla="*/ 6600 h 992021"/>
              <a:gd name="connsiteX1" fmla="*/ 97655 w 1748901"/>
              <a:gd name="connsiteY1" fmla="*/ 95377 h 992021"/>
              <a:gd name="connsiteX2" fmla="*/ 0 w 1748901"/>
              <a:gd name="connsiteY2" fmla="*/ 272930 h 992021"/>
              <a:gd name="connsiteX3" fmla="*/ 35511 w 1748901"/>
              <a:gd name="connsiteY3" fmla="*/ 548138 h 992021"/>
              <a:gd name="connsiteX4" fmla="*/ 221942 w 1748901"/>
              <a:gd name="connsiteY4" fmla="*/ 770080 h 992021"/>
              <a:gd name="connsiteX5" fmla="*/ 701336 w 1748901"/>
              <a:gd name="connsiteY5" fmla="*/ 965388 h 992021"/>
              <a:gd name="connsiteX6" fmla="*/ 1109709 w 1748901"/>
              <a:gd name="connsiteY6" fmla="*/ 992021 h 992021"/>
              <a:gd name="connsiteX7" fmla="*/ 1731146 w 1748901"/>
              <a:gd name="connsiteY7" fmla="*/ 841101 h 992021"/>
              <a:gd name="connsiteX8" fmla="*/ 1748901 w 1748901"/>
              <a:gd name="connsiteY8" fmla="*/ 707936 h 992021"/>
              <a:gd name="connsiteX9" fmla="*/ 1695635 w 1748901"/>
              <a:gd name="connsiteY9" fmla="*/ 539260 h 992021"/>
              <a:gd name="connsiteX10" fmla="*/ 1393794 w 1748901"/>
              <a:gd name="connsiteY10" fmla="*/ 335074 h 992021"/>
              <a:gd name="connsiteX11" fmla="*/ 861134 w 1748901"/>
              <a:gd name="connsiteY11" fmla="*/ 86499 h 992021"/>
              <a:gd name="connsiteX12" fmla="*/ 727969 w 1748901"/>
              <a:gd name="connsiteY12" fmla="*/ 42111 h 992021"/>
              <a:gd name="connsiteX13" fmla="*/ 532660 w 1748901"/>
              <a:gd name="connsiteY13" fmla="*/ 6600 h 99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48901" h="992021">
                <a:moveTo>
                  <a:pt x="532660" y="6600"/>
                </a:moveTo>
                <a:cubicBezTo>
                  <a:pt x="427608" y="15478"/>
                  <a:pt x="272660" y="-48216"/>
                  <a:pt x="97655" y="95377"/>
                </a:cubicBezTo>
                <a:cubicBezTo>
                  <a:pt x="45437" y="138222"/>
                  <a:pt x="32552" y="213746"/>
                  <a:pt x="0" y="272930"/>
                </a:cubicBezTo>
                <a:cubicBezTo>
                  <a:pt x="11837" y="364666"/>
                  <a:pt x="-2195" y="463676"/>
                  <a:pt x="35511" y="548138"/>
                </a:cubicBezTo>
                <a:cubicBezTo>
                  <a:pt x="74897" y="636363"/>
                  <a:pt x="146641" y="709544"/>
                  <a:pt x="221942" y="770080"/>
                </a:cubicBezTo>
                <a:cubicBezTo>
                  <a:pt x="363748" y="884081"/>
                  <a:pt x="528267" y="933189"/>
                  <a:pt x="701336" y="965388"/>
                </a:cubicBezTo>
                <a:cubicBezTo>
                  <a:pt x="814981" y="986531"/>
                  <a:pt x="1003790" y="988098"/>
                  <a:pt x="1109709" y="992021"/>
                </a:cubicBezTo>
                <a:cubicBezTo>
                  <a:pt x="1212628" y="980994"/>
                  <a:pt x="1616995" y="1026597"/>
                  <a:pt x="1731146" y="841101"/>
                </a:cubicBezTo>
                <a:cubicBezTo>
                  <a:pt x="1754616" y="802963"/>
                  <a:pt x="1742983" y="752324"/>
                  <a:pt x="1748901" y="707936"/>
                </a:cubicBezTo>
                <a:cubicBezTo>
                  <a:pt x="1731146" y="651711"/>
                  <a:pt x="1736299" y="581957"/>
                  <a:pt x="1695635" y="539260"/>
                </a:cubicBezTo>
                <a:cubicBezTo>
                  <a:pt x="1611861" y="451297"/>
                  <a:pt x="1498611" y="396466"/>
                  <a:pt x="1393794" y="335074"/>
                </a:cubicBezTo>
                <a:cubicBezTo>
                  <a:pt x="1250633" y="251223"/>
                  <a:pt x="1025716" y="149800"/>
                  <a:pt x="861134" y="86499"/>
                </a:cubicBezTo>
                <a:cubicBezTo>
                  <a:pt x="817463" y="69703"/>
                  <a:pt x="773179" y="54167"/>
                  <a:pt x="727969" y="42111"/>
                </a:cubicBezTo>
                <a:cubicBezTo>
                  <a:pt x="623742" y="14317"/>
                  <a:pt x="637712" y="-2278"/>
                  <a:pt x="532660" y="6600"/>
                </a:cubicBezTo>
                <a:close/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323210A-40AD-1115-69D0-EEF7520202C8}"/>
              </a:ext>
            </a:extLst>
          </p:cNvPr>
          <p:cNvCxnSpPr/>
          <p:nvPr/>
        </p:nvCxnSpPr>
        <p:spPr>
          <a:xfrm>
            <a:off x="4559918" y="3009583"/>
            <a:ext cx="1024136" cy="15979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04772082-7348-7300-89C7-FA989681C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038" y="355107"/>
            <a:ext cx="6439799" cy="592537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E4FB7CF-E1A2-1485-A03E-EE8A0EADC8A5}"/>
              </a:ext>
            </a:extLst>
          </p:cNvPr>
          <p:cNvSpPr txBox="1"/>
          <p:nvPr/>
        </p:nvSpPr>
        <p:spPr>
          <a:xfrm>
            <a:off x="6272073" y="5496212"/>
            <a:ext cx="2932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City: New York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6A09231-4257-637C-EE0C-EE9608A554B7}"/>
              </a:ext>
            </a:extLst>
          </p:cNvPr>
          <p:cNvCxnSpPr/>
          <p:nvPr/>
        </p:nvCxnSpPr>
        <p:spPr>
          <a:xfrm flipH="1" flipV="1">
            <a:off x="6272073" y="2885243"/>
            <a:ext cx="750164" cy="26109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59A43D4-5C9A-96DB-3C1F-9614416F05CE}"/>
              </a:ext>
            </a:extLst>
          </p:cNvPr>
          <p:cNvSpPr/>
          <p:nvPr/>
        </p:nvSpPr>
        <p:spPr>
          <a:xfrm>
            <a:off x="5414210" y="1953758"/>
            <a:ext cx="1121331" cy="1083213"/>
          </a:xfrm>
          <a:custGeom>
            <a:avLst/>
            <a:gdLst>
              <a:gd name="connsiteX0" fmla="*/ 544283 w 1121331"/>
              <a:gd name="connsiteY0" fmla="*/ 0 h 1083213"/>
              <a:gd name="connsiteX1" fmla="*/ 109277 w 1121331"/>
              <a:gd name="connsiteY1" fmla="*/ 221942 h 1083213"/>
              <a:gd name="connsiteX2" fmla="*/ 162543 w 1121331"/>
              <a:gd name="connsiteY2" fmla="*/ 1056443 h 1083213"/>
              <a:gd name="connsiteX3" fmla="*/ 357851 w 1121331"/>
              <a:gd name="connsiteY3" fmla="*/ 1074198 h 1083213"/>
              <a:gd name="connsiteX4" fmla="*/ 1059187 w 1121331"/>
              <a:gd name="connsiteY4" fmla="*/ 701336 h 1083213"/>
              <a:gd name="connsiteX5" fmla="*/ 1121331 w 1121331"/>
              <a:gd name="connsiteY5" fmla="*/ 461639 h 1083213"/>
              <a:gd name="connsiteX6" fmla="*/ 1041432 w 1121331"/>
              <a:gd name="connsiteY6" fmla="*/ 204187 h 1083213"/>
              <a:gd name="connsiteX7" fmla="*/ 473261 w 1121331"/>
              <a:gd name="connsiteY7" fmla="*/ 17756 h 1083213"/>
              <a:gd name="connsiteX8" fmla="*/ 419995 w 1121331"/>
              <a:gd name="connsiteY8" fmla="*/ 17756 h 108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331" h="1083213">
                <a:moveTo>
                  <a:pt x="544283" y="0"/>
                </a:moveTo>
                <a:cubicBezTo>
                  <a:pt x="399281" y="73981"/>
                  <a:pt x="216223" y="99217"/>
                  <a:pt x="109277" y="221942"/>
                </a:cubicBezTo>
                <a:cubicBezTo>
                  <a:pt x="-83763" y="443463"/>
                  <a:pt x="7573" y="858856"/>
                  <a:pt x="162543" y="1056443"/>
                </a:cubicBezTo>
                <a:cubicBezTo>
                  <a:pt x="202886" y="1107881"/>
                  <a:pt x="292748" y="1068280"/>
                  <a:pt x="357851" y="1074198"/>
                </a:cubicBezTo>
                <a:cubicBezTo>
                  <a:pt x="673608" y="980907"/>
                  <a:pt x="845881" y="985744"/>
                  <a:pt x="1059187" y="701336"/>
                </a:cubicBezTo>
                <a:cubicBezTo>
                  <a:pt x="1108711" y="635304"/>
                  <a:pt x="1100616" y="541538"/>
                  <a:pt x="1121331" y="461639"/>
                </a:cubicBezTo>
                <a:cubicBezTo>
                  <a:pt x="1094698" y="375822"/>
                  <a:pt x="1101632" y="270895"/>
                  <a:pt x="1041432" y="204187"/>
                </a:cubicBezTo>
                <a:cubicBezTo>
                  <a:pt x="970993" y="126133"/>
                  <a:pt x="540372" y="32137"/>
                  <a:pt x="473261" y="17756"/>
                </a:cubicBezTo>
                <a:cubicBezTo>
                  <a:pt x="455900" y="14036"/>
                  <a:pt x="437750" y="17756"/>
                  <a:pt x="419995" y="17756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337B1AF-04A1-05AC-71C1-C0344EC9F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848" y="0"/>
            <a:ext cx="7207152" cy="498909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AFD9E00-2869-C841-A8F3-B477C64EC8C3}"/>
              </a:ext>
            </a:extLst>
          </p:cNvPr>
          <p:cNvSpPr txBox="1"/>
          <p:nvPr/>
        </p:nvSpPr>
        <p:spPr>
          <a:xfrm>
            <a:off x="8548265" y="1981198"/>
            <a:ext cx="268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Street: East 64th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95EA70F-54D6-23D6-3F9A-2EB626F89C8D}"/>
              </a:ext>
            </a:extLst>
          </p:cNvPr>
          <p:cNvCxnSpPr/>
          <p:nvPr/>
        </p:nvCxnSpPr>
        <p:spPr>
          <a:xfrm flipH="1" flipV="1">
            <a:off x="6647155" y="1216241"/>
            <a:ext cx="2248270" cy="7375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D2B2125-E724-3559-E201-AAE82BA78028}"/>
              </a:ext>
            </a:extLst>
          </p:cNvPr>
          <p:cNvSpPr/>
          <p:nvPr/>
        </p:nvSpPr>
        <p:spPr>
          <a:xfrm>
            <a:off x="6018982" y="677333"/>
            <a:ext cx="932484" cy="1065321"/>
          </a:xfrm>
          <a:custGeom>
            <a:avLst/>
            <a:gdLst>
              <a:gd name="connsiteX0" fmla="*/ 197560 w 932484"/>
              <a:gd name="connsiteY0" fmla="*/ 949911 h 1065321"/>
              <a:gd name="connsiteX1" fmla="*/ 810119 w 932484"/>
              <a:gd name="connsiteY1" fmla="*/ 781235 h 1065321"/>
              <a:gd name="connsiteX2" fmla="*/ 561544 w 932484"/>
              <a:gd name="connsiteY2" fmla="*/ 17756 h 1065321"/>
              <a:gd name="connsiteX3" fmla="*/ 410624 w 932484"/>
              <a:gd name="connsiteY3" fmla="*/ 0 h 1065321"/>
              <a:gd name="connsiteX4" fmla="*/ 295214 w 932484"/>
              <a:gd name="connsiteY4" fmla="*/ 8878 h 1065321"/>
              <a:gd name="connsiteX5" fmla="*/ 215315 w 932484"/>
              <a:gd name="connsiteY5" fmla="*/ 53266 h 1065321"/>
              <a:gd name="connsiteX6" fmla="*/ 28884 w 932484"/>
              <a:gd name="connsiteY6" fmla="*/ 337352 h 1065321"/>
              <a:gd name="connsiteX7" fmla="*/ 37762 w 932484"/>
              <a:gd name="connsiteY7" fmla="*/ 745724 h 1065321"/>
              <a:gd name="connsiteX8" fmla="*/ 126538 w 932484"/>
              <a:gd name="connsiteY8" fmla="*/ 887767 h 1065321"/>
              <a:gd name="connsiteX9" fmla="*/ 259703 w 932484"/>
              <a:gd name="connsiteY9" fmla="*/ 1029810 h 1065321"/>
              <a:gd name="connsiteX10" fmla="*/ 312969 w 932484"/>
              <a:gd name="connsiteY10" fmla="*/ 1056443 h 1065321"/>
              <a:gd name="connsiteX11" fmla="*/ 330725 w 932484"/>
              <a:gd name="connsiteY11" fmla="*/ 1065321 h 106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2484" h="1065321">
                <a:moveTo>
                  <a:pt x="197560" y="949911"/>
                </a:moveTo>
                <a:cubicBezTo>
                  <a:pt x="401746" y="893686"/>
                  <a:pt x="696537" y="959987"/>
                  <a:pt x="810119" y="781235"/>
                </a:cubicBezTo>
                <a:cubicBezTo>
                  <a:pt x="1086282" y="346618"/>
                  <a:pt x="847748" y="102844"/>
                  <a:pt x="561544" y="17756"/>
                </a:cubicBezTo>
                <a:cubicBezTo>
                  <a:pt x="512991" y="3321"/>
                  <a:pt x="460931" y="5919"/>
                  <a:pt x="410624" y="0"/>
                </a:cubicBezTo>
                <a:cubicBezTo>
                  <a:pt x="372154" y="2959"/>
                  <a:pt x="332438" y="-1274"/>
                  <a:pt x="295214" y="8878"/>
                </a:cubicBezTo>
                <a:cubicBezTo>
                  <a:pt x="265821" y="16894"/>
                  <a:pt x="237377" y="32254"/>
                  <a:pt x="215315" y="53266"/>
                </a:cubicBezTo>
                <a:cubicBezTo>
                  <a:pt x="118380" y="145585"/>
                  <a:pt x="90163" y="221603"/>
                  <a:pt x="28884" y="337352"/>
                </a:cubicBezTo>
                <a:cubicBezTo>
                  <a:pt x="1741" y="509255"/>
                  <a:pt x="-23243" y="558351"/>
                  <a:pt x="37762" y="745724"/>
                </a:cubicBezTo>
                <a:cubicBezTo>
                  <a:pt x="55048" y="798815"/>
                  <a:pt x="93595" y="842687"/>
                  <a:pt x="126538" y="887767"/>
                </a:cubicBezTo>
                <a:cubicBezTo>
                  <a:pt x="130817" y="893622"/>
                  <a:pt x="236574" y="1012463"/>
                  <a:pt x="259703" y="1029810"/>
                </a:cubicBezTo>
                <a:cubicBezTo>
                  <a:pt x="275584" y="1041721"/>
                  <a:pt x="295214" y="1047565"/>
                  <a:pt x="312969" y="1056443"/>
                </a:cubicBezTo>
                <a:lnTo>
                  <a:pt x="330725" y="1065321"/>
                </a:ln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D3DE825-BD12-2D9F-3480-814F3936C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577" y="820328"/>
            <a:ext cx="7445671" cy="4523874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25224E7C-1D0B-ABD3-F542-3B6593B829AD}"/>
              </a:ext>
            </a:extLst>
          </p:cNvPr>
          <p:cNvSpPr txBox="1"/>
          <p:nvPr/>
        </p:nvSpPr>
        <p:spPr>
          <a:xfrm>
            <a:off x="7146524" y="3520647"/>
            <a:ext cx="351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Facility: Central Park Zoo</a:t>
            </a:r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39E4E8B2-06B3-3BB6-1823-32D8691A4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694" y="1587989"/>
            <a:ext cx="8115631" cy="5262005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3692D1D1-B1CE-731D-48B4-B5BFF28D0B4E}"/>
              </a:ext>
            </a:extLst>
          </p:cNvPr>
          <p:cNvSpPr txBox="1"/>
          <p:nvPr/>
        </p:nvSpPr>
        <p:spPr>
          <a:xfrm>
            <a:off x="1731146" y="689631"/>
            <a:ext cx="1038884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</a:t>
            </a:r>
            <a:r>
              <a:rPr lang="en-US" sz="3200" b="1" dirty="0"/>
              <a:t>: How many </a:t>
            </a:r>
            <a:r>
              <a:rPr lang="en-US" sz="3200" b="1" dirty="0">
                <a:solidFill>
                  <a:srgbClr val="0070C0"/>
                </a:solidFill>
              </a:rPr>
              <a:t>penguins</a:t>
            </a:r>
            <a:r>
              <a:rPr lang="en-US" sz="3200" b="1" dirty="0"/>
              <a:t> live in </a:t>
            </a:r>
            <a:r>
              <a:rPr lang="en-US" sz="3200" b="1" dirty="0">
                <a:solidFill>
                  <a:srgbClr val="C00000"/>
                </a:solidFill>
              </a:rPr>
              <a:t>Central Park Zoo of NY</a:t>
            </a:r>
            <a:r>
              <a:rPr lang="en-US" sz="3200" b="1" dirty="0"/>
              <a:t>?</a:t>
            </a:r>
          </a:p>
        </p:txBody>
      </p:sp>
      <p:pic>
        <p:nvPicPr>
          <p:cNvPr id="1028" name="Picture 2" descr="Madagascar (Widescreen Edition)">
            <a:extLst>
              <a:ext uri="{FF2B5EF4-FFF2-40B4-BE49-F238E27FC236}">
                <a16:creationId xmlns:a16="http://schemas.microsoft.com/office/drawing/2014/main" id="{8CE012AB-646E-1ECF-696D-6769417C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5" y="1657297"/>
            <a:ext cx="3480880" cy="49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961A9E76-6930-0BD1-C4A4-D2F0DC4CBCF7}"/>
              </a:ext>
            </a:extLst>
          </p:cNvPr>
          <p:cNvSpPr txBox="1"/>
          <p:nvPr/>
        </p:nvSpPr>
        <p:spPr>
          <a:xfrm>
            <a:off x="2545790" y="3735745"/>
            <a:ext cx="7603609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i="1" dirty="0"/>
              <a:t>Yes, the story of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Madagascar</a:t>
            </a:r>
            <a:r>
              <a:rPr lang="en-US" sz="2800" i="1" dirty="0"/>
              <a:t> happened in this zoo.</a:t>
            </a:r>
          </a:p>
          <a:p>
            <a:endParaRPr lang="en-US" sz="2800" i="1" dirty="0"/>
          </a:p>
          <a:p>
            <a:r>
              <a:rPr lang="en-US" sz="2800" i="1" dirty="0"/>
              <a:t>And there is no penguin in Madagascar.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B3A44365-E18C-1E0D-0A26-FDB3AA4C32DD}"/>
              </a:ext>
            </a:extLst>
          </p:cNvPr>
          <p:cNvSpPr txBox="1"/>
          <p:nvPr/>
        </p:nvSpPr>
        <p:spPr>
          <a:xfrm>
            <a:off x="8680615" y="2149536"/>
            <a:ext cx="280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Specie: Penguin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517A-DA36-69F9-66EE-63F8C35F95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3134"/>
          <a:stretch/>
        </p:blipFill>
        <p:spPr>
          <a:xfrm>
            <a:off x="2052590" y="1410280"/>
            <a:ext cx="6442415" cy="210293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FAAF42-BEEC-B01B-02AD-0DDDF20FA06F}"/>
              </a:ext>
            </a:extLst>
          </p:cNvPr>
          <p:cNvSpPr/>
          <p:nvPr/>
        </p:nvSpPr>
        <p:spPr>
          <a:xfrm>
            <a:off x="6845335" y="3092150"/>
            <a:ext cx="1087056" cy="3368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46" grpId="0" animBg="1"/>
      <p:bldP spid="53" grpId="0"/>
      <p:bldP spid="57" grpId="0" animBg="1"/>
      <p:bldP spid="59" grpId="0"/>
      <p:bldP spid="62" grpId="0" animBg="1"/>
      <p:bldP spid="1024" grpId="0"/>
      <p:bldP spid="1027" grpId="0" animBg="1"/>
      <p:bldP spid="1029" grpId="0" animBg="1"/>
      <p:bldP spid="1030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3FFEAE-FB34-0B84-D597-5DBE7C55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62" t="11964" r="18783"/>
          <a:stretch/>
        </p:blipFill>
        <p:spPr>
          <a:xfrm>
            <a:off x="0" y="0"/>
            <a:ext cx="6240379" cy="40100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0D36C3-03B9-3947-2B33-58992892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41" y="341437"/>
            <a:ext cx="7254624" cy="4551405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DB1418A-EA39-00A8-36C5-FD989113466B}"/>
              </a:ext>
            </a:extLst>
          </p:cNvPr>
          <p:cNvSpPr/>
          <p:nvPr/>
        </p:nvSpPr>
        <p:spPr>
          <a:xfrm>
            <a:off x="3852909" y="168676"/>
            <a:ext cx="534052" cy="639192"/>
          </a:xfrm>
          <a:custGeom>
            <a:avLst/>
            <a:gdLst>
              <a:gd name="connsiteX0" fmla="*/ 79899 w 534052"/>
              <a:gd name="connsiteY0" fmla="*/ 559293 h 639192"/>
              <a:gd name="connsiteX1" fmla="*/ 142042 w 534052"/>
              <a:gd name="connsiteY1" fmla="*/ 585926 h 639192"/>
              <a:gd name="connsiteX2" fmla="*/ 204186 w 534052"/>
              <a:gd name="connsiteY2" fmla="*/ 621437 h 639192"/>
              <a:gd name="connsiteX3" fmla="*/ 275208 w 534052"/>
              <a:gd name="connsiteY3" fmla="*/ 630314 h 639192"/>
              <a:gd name="connsiteX4" fmla="*/ 497149 w 534052"/>
              <a:gd name="connsiteY4" fmla="*/ 577048 h 639192"/>
              <a:gd name="connsiteX5" fmla="*/ 523782 w 534052"/>
              <a:gd name="connsiteY5" fmla="*/ 523782 h 639192"/>
              <a:gd name="connsiteX6" fmla="*/ 523782 w 534052"/>
              <a:gd name="connsiteY6" fmla="*/ 363984 h 639192"/>
              <a:gd name="connsiteX7" fmla="*/ 452761 w 534052"/>
              <a:gd name="connsiteY7" fmla="*/ 213064 h 639192"/>
              <a:gd name="connsiteX8" fmla="*/ 284085 w 534052"/>
              <a:gd name="connsiteY8" fmla="*/ 26633 h 639192"/>
              <a:gd name="connsiteX9" fmla="*/ 239697 w 534052"/>
              <a:gd name="connsiteY9" fmla="*/ 8877 h 639192"/>
              <a:gd name="connsiteX10" fmla="*/ 177553 w 534052"/>
              <a:gd name="connsiteY10" fmla="*/ 0 h 639192"/>
              <a:gd name="connsiteX11" fmla="*/ 8877 w 534052"/>
              <a:gd name="connsiteY11" fmla="*/ 71021 h 639192"/>
              <a:gd name="connsiteX12" fmla="*/ 0 w 534052"/>
              <a:gd name="connsiteY12" fmla="*/ 115409 h 639192"/>
              <a:gd name="connsiteX13" fmla="*/ 26633 w 534052"/>
              <a:gd name="connsiteY13" fmla="*/ 443883 h 639192"/>
              <a:gd name="connsiteX14" fmla="*/ 53266 w 534052"/>
              <a:gd name="connsiteY14" fmla="*/ 470516 h 639192"/>
              <a:gd name="connsiteX15" fmla="*/ 97654 w 534052"/>
              <a:gd name="connsiteY15" fmla="*/ 559293 h 639192"/>
              <a:gd name="connsiteX16" fmla="*/ 133165 w 534052"/>
              <a:gd name="connsiteY16" fmla="*/ 594804 h 639192"/>
              <a:gd name="connsiteX17" fmla="*/ 195308 w 534052"/>
              <a:gd name="connsiteY17" fmla="*/ 639192 h 63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4052" h="639192">
                <a:moveTo>
                  <a:pt x="79899" y="559293"/>
                </a:moveTo>
                <a:cubicBezTo>
                  <a:pt x="100613" y="568171"/>
                  <a:pt x="121885" y="575847"/>
                  <a:pt x="142042" y="585926"/>
                </a:cubicBezTo>
                <a:cubicBezTo>
                  <a:pt x="163381" y="596596"/>
                  <a:pt x="181552" y="613892"/>
                  <a:pt x="204186" y="621437"/>
                </a:cubicBezTo>
                <a:cubicBezTo>
                  <a:pt x="226820" y="628982"/>
                  <a:pt x="251534" y="627355"/>
                  <a:pt x="275208" y="630314"/>
                </a:cubicBezTo>
                <a:cubicBezTo>
                  <a:pt x="388786" y="624337"/>
                  <a:pt x="432722" y="655793"/>
                  <a:pt x="497149" y="577048"/>
                </a:cubicBezTo>
                <a:cubicBezTo>
                  <a:pt x="509719" y="561684"/>
                  <a:pt x="514904" y="541537"/>
                  <a:pt x="523782" y="523782"/>
                </a:cubicBezTo>
                <a:cubicBezTo>
                  <a:pt x="532894" y="459999"/>
                  <a:pt x="541410" y="434495"/>
                  <a:pt x="523782" y="363984"/>
                </a:cubicBezTo>
                <a:cubicBezTo>
                  <a:pt x="520594" y="351231"/>
                  <a:pt x="462191" y="227209"/>
                  <a:pt x="452761" y="213064"/>
                </a:cubicBezTo>
                <a:cubicBezTo>
                  <a:pt x="389734" y="118524"/>
                  <a:pt x="369108" y="76230"/>
                  <a:pt x="284085" y="26633"/>
                </a:cubicBezTo>
                <a:cubicBezTo>
                  <a:pt x="270320" y="18603"/>
                  <a:pt x="255157" y="12742"/>
                  <a:pt x="239697" y="8877"/>
                </a:cubicBezTo>
                <a:cubicBezTo>
                  <a:pt x="219397" y="3802"/>
                  <a:pt x="198268" y="2959"/>
                  <a:pt x="177553" y="0"/>
                </a:cubicBezTo>
                <a:cubicBezTo>
                  <a:pt x="79324" y="8185"/>
                  <a:pt x="65392" y="-13751"/>
                  <a:pt x="8877" y="71021"/>
                </a:cubicBezTo>
                <a:cubicBezTo>
                  <a:pt x="507" y="83576"/>
                  <a:pt x="2959" y="100613"/>
                  <a:pt x="0" y="115409"/>
                </a:cubicBezTo>
                <a:cubicBezTo>
                  <a:pt x="8878" y="224900"/>
                  <a:pt x="10338" y="335248"/>
                  <a:pt x="26633" y="443883"/>
                </a:cubicBezTo>
                <a:cubicBezTo>
                  <a:pt x="28495" y="456299"/>
                  <a:pt x="45733" y="460472"/>
                  <a:pt x="53266" y="470516"/>
                </a:cubicBezTo>
                <a:cubicBezTo>
                  <a:pt x="175428" y="633400"/>
                  <a:pt x="-7161" y="402070"/>
                  <a:pt x="97654" y="559293"/>
                </a:cubicBezTo>
                <a:cubicBezTo>
                  <a:pt x="106940" y="573222"/>
                  <a:pt x="120653" y="583683"/>
                  <a:pt x="133165" y="594804"/>
                </a:cubicBezTo>
                <a:cubicBezTo>
                  <a:pt x="171392" y="628783"/>
                  <a:pt x="164562" y="623818"/>
                  <a:pt x="195308" y="639192"/>
                </a:cubicBezTo>
              </a:path>
            </a:pathLst>
          </a:cu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81342A-4824-BAAA-DF45-EFC2A1E0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134" y="932168"/>
            <a:ext cx="6883885" cy="546538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548107-F80C-D755-F614-6522771DC8EB}"/>
              </a:ext>
            </a:extLst>
          </p:cNvPr>
          <p:cNvSpPr/>
          <p:nvPr/>
        </p:nvSpPr>
        <p:spPr>
          <a:xfrm>
            <a:off x="4074014" y="5477522"/>
            <a:ext cx="3098287" cy="1076260"/>
          </a:xfrm>
          <a:custGeom>
            <a:avLst/>
            <a:gdLst>
              <a:gd name="connsiteX0" fmla="*/ 1474530 w 3098287"/>
              <a:gd name="connsiteY0" fmla="*/ 115410 h 1076260"/>
              <a:gd name="connsiteX1" fmla="*/ 1128301 w 3098287"/>
              <a:gd name="connsiteY1" fmla="*/ 17756 h 1076260"/>
              <a:gd name="connsiteX2" fmla="*/ 719928 w 3098287"/>
              <a:gd name="connsiteY2" fmla="*/ 0 h 1076260"/>
              <a:gd name="connsiteX3" fmla="*/ 151757 w 3098287"/>
              <a:gd name="connsiteY3" fmla="*/ 115410 h 1076260"/>
              <a:gd name="connsiteX4" fmla="*/ 62980 w 3098287"/>
              <a:gd name="connsiteY4" fmla="*/ 186431 h 1076260"/>
              <a:gd name="connsiteX5" fmla="*/ 836 w 3098287"/>
              <a:gd name="connsiteY5" fmla="*/ 381740 h 1076260"/>
              <a:gd name="connsiteX6" fmla="*/ 36347 w 3098287"/>
              <a:gd name="connsiteY6" fmla="*/ 630315 h 1076260"/>
              <a:gd name="connsiteX7" fmla="*/ 258289 w 3098287"/>
              <a:gd name="connsiteY7" fmla="*/ 834501 h 1076260"/>
              <a:gd name="connsiteX8" fmla="*/ 870848 w 3098287"/>
              <a:gd name="connsiteY8" fmla="*/ 1029810 h 1076260"/>
              <a:gd name="connsiteX9" fmla="*/ 1430141 w 3098287"/>
              <a:gd name="connsiteY9" fmla="*/ 1065321 h 1076260"/>
              <a:gd name="connsiteX10" fmla="*/ 2930468 w 3098287"/>
              <a:gd name="connsiteY10" fmla="*/ 958789 h 1076260"/>
              <a:gd name="connsiteX11" fmla="*/ 3072510 w 3098287"/>
              <a:gd name="connsiteY11" fmla="*/ 887767 h 1076260"/>
              <a:gd name="connsiteX12" fmla="*/ 2921590 w 3098287"/>
              <a:gd name="connsiteY12" fmla="*/ 523783 h 1076260"/>
              <a:gd name="connsiteX13" fmla="*/ 2566483 w 3098287"/>
              <a:gd name="connsiteY13" fmla="*/ 399495 h 1076260"/>
              <a:gd name="connsiteX14" fmla="*/ 2184743 w 3098287"/>
              <a:gd name="connsiteY14" fmla="*/ 346229 h 1076260"/>
              <a:gd name="connsiteX15" fmla="*/ 1634328 w 3098287"/>
              <a:gd name="connsiteY15" fmla="*/ 257453 h 1076260"/>
              <a:gd name="connsiteX16" fmla="*/ 1323609 w 3098287"/>
              <a:gd name="connsiteY16" fmla="*/ 195309 h 107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8287" h="1076260">
                <a:moveTo>
                  <a:pt x="1474530" y="115410"/>
                </a:moveTo>
                <a:cubicBezTo>
                  <a:pt x="1348925" y="65168"/>
                  <a:pt x="1291703" y="37364"/>
                  <a:pt x="1128301" y="17756"/>
                </a:cubicBezTo>
                <a:cubicBezTo>
                  <a:pt x="993019" y="1522"/>
                  <a:pt x="856052" y="5919"/>
                  <a:pt x="719928" y="0"/>
                </a:cubicBezTo>
                <a:cubicBezTo>
                  <a:pt x="649355" y="11070"/>
                  <a:pt x="295647" y="34081"/>
                  <a:pt x="151757" y="115410"/>
                </a:cubicBezTo>
                <a:cubicBezTo>
                  <a:pt x="118766" y="134057"/>
                  <a:pt x="92572" y="162757"/>
                  <a:pt x="62980" y="186431"/>
                </a:cubicBezTo>
                <a:cubicBezTo>
                  <a:pt x="14350" y="264240"/>
                  <a:pt x="-4350" y="272841"/>
                  <a:pt x="836" y="381740"/>
                </a:cubicBezTo>
                <a:cubicBezTo>
                  <a:pt x="4817" y="465345"/>
                  <a:pt x="14509" y="549515"/>
                  <a:pt x="36347" y="630315"/>
                </a:cubicBezTo>
                <a:cubicBezTo>
                  <a:pt x="58669" y="712906"/>
                  <a:pt x="215888" y="812144"/>
                  <a:pt x="258289" y="834501"/>
                </a:cubicBezTo>
                <a:cubicBezTo>
                  <a:pt x="448783" y="934943"/>
                  <a:pt x="656365" y="1005234"/>
                  <a:pt x="870848" y="1029810"/>
                </a:cubicBezTo>
                <a:cubicBezTo>
                  <a:pt x="1056440" y="1051076"/>
                  <a:pt x="1243710" y="1053484"/>
                  <a:pt x="1430141" y="1065321"/>
                </a:cubicBezTo>
                <a:cubicBezTo>
                  <a:pt x="2203195" y="1058932"/>
                  <a:pt x="2337166" y="1134926"/>
                  <a:pt x="2930468" y="958789"/>
                </a:cubicBezTo>
                <a:cubicBezTo>
                  <a:pt x="2981215" y="943723"/>
                  <a:pt x="3025163" y="911441"/>
                  <a:pt x="3072510" y="887767"/>
                </a:cubicBezTo>
                <a:cubicBezTo>
                  <a:pt x="3109920" y="738135"/>
                  <a:pt x="3137894" y="696093"/>
                  <a:pt x="2921590" y="523783"/>
                </a:cubicBezTo>
                <a:cubicBezTo>
                  <a:pt x="2823499" y="445643"/>
                  <a:pt x="2688403" y="428873"/>
                  <a:pt x="2566483" y="399495"/>
                </a:cubicBezTo>
                <a:cubicBezTo>
                  <a:pt x="2441579" y="369397"/>
                  <a:pt x="2311756" y="365583"/>
                  <a:pt x="2184743" y="346229"/>
                </a:cubicBezTo>
                <a:cubicBezTo>
                  <a:pt x="2001021" y="318233"/>
                  <a:pt x="1816871" y="292321"/>
                  <a:pt x="1634328" y="257453"/>
                </a:cubicBezTo>
                <a:cubicBezTo>
                  <a:pt x="1277881" y="189368"/>
                  <a:pt x="1504085" y="195309"/>
                  <a:pt x="1323609" y="195309"/>
                </a:cubicBezTo>
              </a:path>
            </a:pathLst>
          </a:cu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913700-0A39-FDA9-C130-14C2D3F72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669" y="932168"/>
            <a:ext cx="7652906" cy="489284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2BDCA90-1D80-F0CD-AE3D-2F9336EFC721}"/>
              </a:ext>
            </a:extLst>
          </p:cNvPr>
          <p:cNvSpPr/>
          <p:nvPr/>
        </p:nvSpPr>
        <p:spPr>
          <a:xfrm>
            <a:off x="10262586" y="4687410"/>
            <a:ext cx="541863" cy="711575"/>
          </a:xfrm>
          <a:custGeom>
            <a:avLst/>
            <a:gdLst>
              <a:gd name="connsiteX0" fmla="*/ 0 w 541863"/>
              <a:gd name="connsiteY0" fmla="*/ 603681 h 711575"/>
              <a:gd name="connsiteX1" fmla="*/ 248575 w 541863"/>
              <a:gd name="connsiteY1" fmla="*/ 710213 h 711575"/>
              <a:gd name="connsiteX2" fmla="*/ 372863 w 541863"/>
              <a:gd name="connsiteY2" fmla="*/ 692458 h 711575"/>
              <a:gd name="connsiteX3" fmla="*/ 443884 w 541863"/>
              <a:gd name="connsiteY3" fmla="*/ 639192 h 711575"/>
              <a:gd name="connsiteX4" fmla="*/ 523783 w 541863"/>
              <a:gd name="connsiteY4" fmla="*/ 497149 h 711575"/>
              <a:gd name="connsiteX5" fmla="*/ 541538 w 541863"/>
              <a:gd name="connsiteY5" fmla="*/ 399495 h 711575"/>
              <a:gd name="connsiteX6" fmla="*/ 497150 w 541863"/>
              <a:gd name="connsiteY6" fmla="*/ 168675 h 711575"/>
              <a:gd name="connsiteX7" fmla="*/ 417251 w 541863"/>
              <a:gd name="connsiteY7" fmla="*/ 71021 h 711575"/>
              <a:gd name="connsiteX8" fmla="*/ 319597 w 541863"/>
              <a:gd name="connsiteY8" fmla="*/ 0 h 711575"/>
              <a:gd name="connsiteX9" fmla="*/ 213064 w 541863"/>
              <a:gd name="connsiteY9" fmla="*/ 8877 h 711575"/>
              <a:gd name="connsiteX10" fmla="*/ 159798 w 541863"/>
              <a:gd name="connsiteY10" fmla="*/ 44388 h 711575"/>
              <a:gd name="connsiteX11" fmla="*/ 44389 w 541863"/>
              <a:gd name="connsiteY11" fmla="*/ 159798 h 711575"/>
              <a:gd name="connsiteX12" fmla="*/ 26633 w 541863"/>
              <a:gd name="connsiteY12" fmla="*/ 195308 h 711575"/>
              <a:gd name="connsiteX13" fmla="*/ 35511 w 541863"/>
              <a:gd name="connsiteY13" fmla="*/ 452761 h 711575"/>
              <a:gd name="connsiteX14" fmla="*/ 44389 w 541863"/>
              <a:gd name="connsiteY14" fmla="*/ 479394 h 71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1863" h="711575">
                <a:moveTo>
                  <a:pt x="0" y="603681"/>
                </a:moveTo>
                <a:cubicBezTo>
                  <a:pt x="65211" y="636287"/>
                  <a:pt x="186952" y="700584"/>
                  <a:pt x="248575" y="710213"/>
                </a:cubicBezTo>
                <a:cubicBezTo>
                  <a:pt x="289923" y="716674"/>
                  <a:pt x="331434" y="698376"/>
                  <a:pt x="372863" y="692458"/>
                </a:cubicBezTo>
                <a:cubicBezTo>
                  <a:pt x="396537" y="674703"/>
                  <a:pt x="424305" y="661381"/>
                  <a:pt x="443884" y="639192"/>
                </a:cubicBezTo>
                <a:cubicBezTo>
                  <a:pt x="491922" y="584749"/>
                  <a:pt x="501059" y="553962"/>
                  <a:pt x="523783" y="497149"/>
                </a:cubicBezTo>
                <a:cubicBezTo>
                  <a:pt x="529701" y="464598"/>
                  <a:pt x="544212" y="432472"/>
                  <a:pt x="541538" y="399495"/>
                </a:cubicBezTo>
                <a:cubicBezTo>
                  <a:pt x="535206" y="321402"/>
                  <a:pt x="524877" y="241954"/>
                  <a:pt x="497150" y="168675"/>
                </a:cubicBezTo>
                <a:cubicBezTo>
                  <a:pt x="482266" y="129338"/>
                  <a:pt x="446076" y="101648"/>
                  <a:pt x="417251" y="71021"/>
                </a:cubicBezTo>
                <a:cubicBezTo>
                  <a:pt x="371415" y="22321"/>
                  <a:pt x="366725" y="23564"/>
                  <a:pt x="319597" y="0"/>
                </a:cubicBezTo>
                <a:cubicBezTo>
                  <a:pt x="284086" y="2959"/>
                  <a:pt x="247398" y="-660"/>
                  <a:pt x="213064" y="8877"/>
                </a:cubicBezTo>
                <a:cubicBezTo>
                  <a:pt x="192503" y="14588"/>
                  <a:pt x="176712" y="31377"/>
                  <a:pt x="159798" y="44388"/>
                </a:cubicBezTo>
                <a:cubicBezTo>
                  <a:pt x="113389" y="80087"/>
                  <a:pt x="78961" y="112262"/>
                  <a:pt x="44389" y="159798"/>
                </a:cubicBezTo>
                <a:cubicBezTo>
                  <a:pt x="36605" y="170501"/>
                  <a:pt x="32552" y="183471"/>
                  <a:pt x="26633" y="195308"/>
                </a:cubicBezTo>
                <a:cubicBezTo>
                  <a:pt x="4643" y="305268"/>
                  <a:pt x="12430" y="245028"/>
                  <a:pt x="35511" y="452761"/>
                </a:cubicBezTo>
                <a:cubicBezTo>
                  <a:pt x="36544" y="462062"/>
                  <a:pt x="44389" y="479394"/>
                  <a:pt x="44389" y="479394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0E2EFA-050F-CD48-C9E4-85A264216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616" y="0"/>
            <a:ext cx="7404384" cy="48544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2E3074-62AA-873E-91CC-5FC8AB710BE1}"/>
              </a:ext>
            </a:extLst>
          </p:cNvPr>
          <p:cNvSpPr txBox="1"/>
          <p:nvPr/>
        </p:nvSpPr>
        <p:spPr>
          <a:xfrm>
            <a:off x="1004425" y="2154081"/>
            <a:ext cx="10183150" cy="21236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</a:t>
            </a:r>
            <a:r>
              <a:rPr lang="en-US" sz="3200" b="1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Do people care more about </a:t>
            </a:r>
            <a:r>
              <a:rPr lang="en-US" sz="3200" b="1" dirty="0">
                <a:solidFill>
                  <a:srgbClr val="FF0000"/>
                </a:solidFill>
              </a:rPr>
              <a:t>Vision Pro </a:t>
            </a:r>
            <a:r>
              <a:rPr lang="en-US" sz="3200" b="1" dirty="0"/>
              <a:t>or </a:t>
            </a:r>
            <a:r>
              <a:rPr lang="en-US" sz="3200" b="1" dirty="0">
                <a:solidFill>
                  <a:srgbClr val="FF0000"/>
                </a:solidFill>
              </a:rPr>
              <a:t>the new Mac</a:t>
            </a:r>
            <a:r>
              <a:rPr lang="en-US" sz="3200" b="1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Are people interested more in </a:t>
            </a:r>
            <a:r>
              <a:rPr lang="en-US" sz="3200" b="1" dirty="0">
                <a:solidFill>
                  <a:srgbClr val="0070C0"/>
                </a:solidFill>
              </a:rPr>
              <a:t>battery supports </a:t>
            </a:r>
            <a:r>
              <a:rPr lang="en-US" sz="3200" b="1" dirty="0"/>
              <a:t>than </a:t>
            </a:r>
            <a:r>
              <a:rPr lang="en-US" sz="3200" b="1" dirty="0">
                <a:solidFill>
                  <a:srgbClr val="0070C0"/>
                </a:solidFill>
              </a:rPr>
              <a:t>display resolution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75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001F-43E0-E88F-22CC-15851B0E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Counting on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68;p17">
                <a:extLst>
                  <a:ext uri="{FF2B5EF4-FFF2-40B4-BE49-F238E27FC236}">
                    <a16:creationId xmlns:a16="http://schemas.microsoft.com/office/drawing/2014/main" id="{A88789C5-EE37-9DE0-1481-BE58F30C7D98}"/>
                  </a:ext>
                </a:extLst>
              </p:cNvPr>
              <p:cNvSpPr txBox="1"/>
              <p:nvPr/>
            </p:nvSpPr>
            <p:spPr>
              <a:xfrm>
                <a:off x="8042528" y="1633951"/>
                <a:ext cx="1683300" cy="452100"/>
              </a:xfrm>
              <a:prstGeom prst="rect">
                <a:avLst/>
              </a:pr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" sz="20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𝑵</m:t>
                    </m:r>
                  </m:oMath>
                </a14:m>
                <a:r>
                  <a:rPr lang="en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 = # Leaves</a:t>
                </a:r>
                <a:endParaRPr sz="20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4" name="Google Shape;168;p17">
                <a:extLst>
                  <a:ext uri="{FF2B5EF4-FFF2-40B4-BE49-F238E27FC236}">
                    <a16:creationId xmlns:a16="http://schemas.microsoft.com/office/drawing/2014/main" id="{A88789C5-EE37-9DE0-1481-BE58F30C7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528" y="1633951"/>
                <a:ext cx="1683300" cy="452100"/>
              </a:xfrm>
              <a:prstGeom prst="rect">
                <a:avLst/>
              </a:prstGeom>
              <a:blipFill>
                <a:blip r:embed="rId2"/>
                <a:stretch>
                  <a:fillRect t="-1351" b="-189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able">
            <a:extLst>
              <a:ext uri="{FF2B5EF4-FFF2-40B4-BE49-F238E27FC236}">
                <a16:creationId xmlns:a16="http://schemas.microsoft.com/office/drawing/2014/main" id="{FB6C957F-49D8-6202-52A0-B07507918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849" y="3978874"/>
            <a:ext cx="3860000" cy="426700"/>
          </a:xfrm>
          <a:prstGeom prst="rect">
            <a:avLst/>
          </a:prstGeom>
        </p:spPr>
      </p:pic>
      <p:sp>
        <p:nvSpPr>
          <p:cNvPr id="6" name="Google Shape;170;p17">
            <a:extLst>
              <a:ext uri="{FF2B5EF4-FFF2-40B4-BE49-F238E27FC236}">
                <a16:creationId xmlns:a16="http://schemas.microsoft.com/office/drawing/2014/main" id="{68541375-7159-2F6F-3E42-5BA57799A3C7}"/>
              </a:ext>
            </a:extLst>
          </p:cNvPr>
          <p:cNvSpPr/>
          <p:nvPr/>
        </p:nvSpPr>
        <p:spPr>
          <a:xfrm>
            <a:off x="1882799" y="326742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4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" name="Google Shape;171;p17">
            <a:extLst>
              <a:ext uri="{FF2B5EF4-FFF2-40B4-BE49-F238E27FC236}">
                <a16:creationId xmlns:a16="http://schemas.microsoft.com/office/drawing/2014/main" id="{C4510442-68FA-C188-96AE-25AA25849155}"/>
              </a:ext>
            </a:extLst>
          </p:cNvPr>
          <p:cNvSpPr/>
          <p:nvPr/>
        </p:nvSpPr>
        <p:spPr>
          <a:xfrm>
            <a:off x="2802874" y="326742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5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8" name="Google Shape;172;p17">
            <a:extLst>
              <a:ext uri="{FF2B5EF4-FFF2-40B4-BE49-F238E27FC236}">
                <a16:creationId xmlns:a16="http://schemas.microsoft.com/office/drawing/2014/main" id="{7D663789-B198-1B4E-E80D-5DC1F3E8025A}"/>
              </a:ext>
            </a:extLst>
          </p:cNvPr>
          <p:cNvSpPr/>
          <p:nvPr/>
        </p:nvSpPr>
        <p:spPr>
          <a:xfrm>
            <a:off x="3792049" y="326742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16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" name="Google Shape;173;p17">
            <a:extLst>
              <a:ext uri="{FF2B5EF4-FFF2-40B4-BE49-F238E27FC236}">
                <a16:creationId xmlns:a16="http://schemas.microsoft.com/office/drawing/2014/main" id="{1FD507B8-CE44-F2DA-1B60-8611599DA221}"/>
              </a:ext>
            </a:extLst>
          </p:cNvPr>
          <p:cNvSpPr/>
          <p:nvPr/>
        </p:nvSpPr>
        <p:spPr>
          <a:xfrm>
            <a:off x="4781224" y="3267428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17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" name="Google Shape;174;p17">
            <a:extLst>
              <a:ext uri="{FF2B5EF4-FFF2-40B4-BE49-F238E27FC236}">
                <a16:creationId xmlns:a16="http://schemas.microsoft.com/office/drawing/2014/main" id="{276FAD4F-A0D8-F8D5-4F77-77BD17FF7A5D}"/>
              </a:ext>
            </a:extLst>
          </p:cNvPr>
          <p:cNvSpPr/>
          <p:nvPr/>
        </p:nvSpPr>
        <p:spPr>
          <a:xfrm>
            <a:off x="2341745" y="262252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9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" name="Google Shape;175;p17">
            <a:extLst>
              <a:ext uri="{FF2B5EF4-FFF2-40B4-BE49-F238E27FC236}">
                <a16:creationId xmlns:a16="http://schemas.microsoft.com/office/drawing/2014/main" id="{C8516CFF-4EFF-9875-58E7-C0D57C9B0871}"/>
              </a:ext>
            </a:extLst>
          </p:cNvPr>
          <p:cNvSpPr/>
          <p:nvPr/>
        </p:nvSpPr>
        <p:spPr>
          <a:xfrm>
            <a:off x="4258668" y="2622520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33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" name="Google Shape;176;p17">
            <a:extLst>
              <a:ext uri="{FF2B5EF4-FFF2-40B4-BE49-F238E27FC236}">
                <a16:creationId xmlns:a16="http://schemas.microsoft.com/office/drawing/2014/main" id="{95D1905C-4695-2921-C989-0D895340E843}"/>
              </a:ext>
            </a:extLst>
          </p:cNvPr>
          <p:cNvSpPr/>
          <p:nvPr/>
        </p:nvSpPr>
        <p:spPr>
          <a:xfrm>
            <a:off x="3298693" y="1957449"/>
            <a:ext cx="474300" cy="426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Google Sans"/>
                <a:ea typeface="Google Sans"/>
                <a:cs typeface="Google Sans"/>
                <a:sym typeface="Google Sans"/>
              </a:rPr>
              <a:t>42</a:t>
            </a:r>
            <a:endParaRPr sz="1600" dirty="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3" name="Google Shape;177;p17">
            <a:extLst>
              <a:ext uri="{FF2B5EF4-FFF2-40B4-BE49-F238E27FC236}">
                <a16:creationId xmlns:a16="http://schemas.microsoft.com/office/drawing/2014/main" id="{39AE1A96-87F6-51CA-6EA8-B757578D31CD}"/>
              </a:ext>
            </a:extLst>
          </p:cNvPr>
          <p:cNvCxnSpPr>
            <a:stCxn id="6" idx="2"/>
          </p:cNvCxnSpPr>
          <p:nvPr/>
        </p:nvCxnSpPr>
        <p:spPr>
          <a:xfrm flipH="1">
            <a:off x="1867349" y="3694028"/>
            <a:ext cx="252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78;p17">
            <a:extLst>
              <a:ext uri="{FF2B5EF4-FFF2-40B4-BE49-F238E27FC236}">
                <a16:creationId xmlns:a16="http://schemas.microsoft.com/office/drawing/2014/main" id="{1AACF135-2254-9EEA-1DD8-2EC1BB0747FA}"/>
              </a:ext>
            </a:extLst>
          </p:cNvPr>
          <p:cNvCxnSpPr>
            <a:stCxn id="6" idx="2"/>
          </p:cNvCxnSpPr>
          <p:nvPr/>
        </p:nvCxnSpPr>
        <p:spPr>
          <a:xfrm>
            <a:off x="2119949" y="3694028"/>
            <a:ext cx="2235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79;p17">
            <a:extLst>
              <a:ext uri="{FF2B5EF4-FFF2-40B4-BE49-F238E27FC236}">
                <a16:creationId xmlns:a16="http://schemas.microsoft.com/office/drawing/2014/main" id="{15C806D8-E5C1-E4FE-9C1B-8E8D87AA6BFB}"/>
              </a:ext>
            </a:extLst>
          </p:cNvPr>
          <p:cNvCxnSpPr>
            <a:stCxn id="7" idx="2"/>
          </p:cNvCxnSpPr>
          <p:nvPr/>
        </p:nvCxnSpPr>
        <p:spPr>
          <a:xfrm flipH="1">
            <a:off x="2819224" y="3694028"/>
            <a:ext cx="2208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80;p17">
            <a:extLst>
              <a:ext uri="{FF2B5EF4-FFF2-40B4-BE49-F238E27FC236}">
                <a16:creationId xmlns:a16="http://schemas.microsoft.com/office/drawing/2014/main" id="{3AE58511-4B9B-722C-D294-DAA3A419E833}"/>
              </a:ext>
            </a:extLst>
          </p:cNvPr>
          <p:cNvCxnSpPr>
            <a:stCxn id="7" idx="2"/>
          </p:cNvCxnSpPr>
          <p:nvPr/>
        </p:nvCxnSpPr>
        <p:spPr>
          <a:xfrm>
            <a:off x="3040024" y="3694028"/>
            <a:ext cx="255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81;p17">
            <a:extLst>
              <a:ext uri="{FF2B5EF4-FFF2-40B4-BE49-F238E27FC236}">
                <a16:creationId xmlns:a16="http://schemas.microsoft.com/office/drawing/2014/main" id="{A12D5A61-BC27-6891-D1DB-2486E4954080}"/>
              </a:ext>
            </a:extLst>
          </p:cNvPr>
          <p:cNvCxnSpPr>
            <a:stCxn id="8" idx="2"/>
          </p:cNvCxnSpPr>
          <p:nvPr/>
        </p:nvCxnSpPr>
        <p:spPr>
          <a:xfrm flipH="1">
            <a:off x="3778999" y="3694028"/>
            <a:ext cx="250200" cy="2820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2;p17">
            <a:extLst>
              <a:ext uri="{FF2B5EF4-FFF2-40B4-BE49-F238E27FC236}">
                <a16:creationId xmlns:a16="http://schemas.microsoft.com/office/drawing/2014/main" id="{5E9D0F73-E6D8-DD11-41DB-596C925CB72E}"/>
              </a:ext>
            </a:extLst>
          </p:cNvPr>
          <p:cNvCxnSpPr>
            <a:stCxn id="8" idx="2"/>
          </p:cNvCxnSpPr>
          <p:nvPr/>
        </p:nvCxnSpPr>
        <p:spPr>
          <a:xfrm>
            <a:off x="4029199" y="3694028"/>
            <a:ext cx="2412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83;p17">
            <a:extLst>
              <a:ext uri="{FF2B5EF4-FFF2-40B4-BE49-F238E27FC236}">
                <a16:creationId xmlns:a16="http://schemas.microsoft.com/office/drawing/2014/main" id="{FE8E785A-DD13-5D58-F3E7-CBA4CDC368C1}"/>
              </a:ext>
            </a:extLst>
          </p:cNvPr>
          <p:cNvCxnSpPr>
            <a:stCxn id="9" idx="2"/>
          </p:cNvCxnSpPr>
          <p:nvPr/>
        </p:nvCxnSpPr>
        <p:spPr>
          <a:xfrm flipH="1">
            <a:off x="4753774" y="3694028"/>
            <a:ext cx="2646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84;p17">
            <a:extLst>
              <a:ext uri="{FF2B5EF4-FFF2-40B4-BE49-F238E27FC236}">
                <a16:creationId xmlns:a16="http://schemas.microsoft.com/office/drawing/2014/main" id="{81451628-AC59-1560-29D4-C09229535D87}"/>
              </a:ext>
            </a:extLst>
          </p:cNvPr>
          <p:cNvCxnSpPr>
            <a:stCxn id="9" idx="2"/>
          </p:cNvCxnSpPr>
          <p:nvPr/>
        </p:nvCxnSpPr>
        <p:spPr>
          <a:xfrm>
            <a:off x="5018374" y="3694028"/>
            <a:ext cx="219300" cy="289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85;p17">
            <a:extLst>
              <a:ext uri="{FF2B5EF4-FFF2-40B4-BE49-F238E27FC236}">
                <a16:creationId xmlns:a16="http://schemas.microsoft.com/office/drawing/2014/main" id="{73FD5274-E3B9-F9DB-1634-401DF4C323F9}"/>
              </a:ext>
            </a:extLst>
          </p:cNvPr>
          <p:cNvCxnSpPr>
            <a:stCxn id="10" idx="2"/>
            <a:endCxn id="6" idx="0"/>
          </p:cNvCxnSpPr>
          <p:nvPr/>
        </p:nvCxnSpPr>
        <p:spPr>
          <a:xfrm flipH="1">
            <a:off x="2119895" y="3049120"/>
            <a:ext cx="4590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86;p17">
            <a:extLst>
              <a:ext uri="{FF2B5EF4-FFF2-40B4-BE49-F238E27FC236}">
                <a16:creationId xmlns:a16="http://schemas.microsoft.com/office/drawing/2014/main" id="{4B44E439-191D-9DD9-8ED8-0149BD4F9599}"/>
              </a:ext>
            </a:extLst>
          </p:cNvPr>
          <p:cNvCxnSpPr>
            <a:stCxn id="10" idx="2"/>
            <a:endCxn id="7" idx="0"/>
          </p:cNvCxnSpPr>
          <p:nvPr/>
        </p:nvCxnSpPr>
        <p:spPr>
          <a:xfrm>
            <a:off x="2578895" y="3049120"/>
            <a:ext cx="4611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187;p17">
            <a:extLst>
              <a:ext uri="{FF2B5EF4-FFF2-40B4-BE49-F238E27FC236}">
                <a16:creationId xmlns:a16="http://schemas.microsoft.com/office/drawing/2014/main" id="{F2A87A9C-11CB-5DDE-DFC3-AF2DDBA9DBB4}"/>
              </a:ext>
            </a:extLst>
          </p:cNvPr>
          <p:cNvCxnSpPr>
            <a:stCxn id="11" idx="2"/>
            <a:endCxn id="8" idx="0"/>
          </p:cNvCxnSpPr>
          <p:nvPr/>
        </p:nvCxnSpPr>
        <p:spPr>
          <a:xfrm flipH="1">
            <a:off x="4029318" y="3049120"/>
            <a:ext cx="4665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88;p17">
            <a:extLst>
              <a:ext uri="{FF2B5EF4-FFF2-40B4-BE49-F238E27FC236}">
                <a16:creationId xmlns:a16="http://schemas.microsoft.com/office/drawing/2014/main" id="{349B6BE3-7714-DB77-DF4C-E11928DF1D00}"/>
              </a:ext>
            </a:extLst>
          </p:cNvPr>
          <p:cNvCxnSpPr>
            <a:stCxn id="11" idx="2"/>
            <a:endCxn id="9" idx="0"/>
          </p:cNvCxnSpPr>
          <p:nvPr/>
        </p:nvCxnSpPr>
        <p:spPr>
          <a:xfrm>
            <a:off x="4495818" y="3049120"/>
            <a:ext cx="522600" cy="2184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89;p17">
            <a:extLst>
              <a:ext uri="{FF2B5EF4-FFF2-40B4-BE49-F238E27FC236}">
                <a16:creationId xmlns:a16="http://schemas.microsoft.com/office/drawing/2014/main" id="{8C9F1FFF-2990-EC24-BA40-17DEDC99D551}"/>
              </a:ext>
            </a:extLst>
          </p:cNvPr>
          <p:cNvCxnSpPr>
            <a:stCxn id="12" idx="2"/>
            <a:endCxn id="10" idx="0"/>
          </p:cNvCxnSpPr>
          <p:nvPr/>
        </p:nvCxnSpPr>
        <p:spPr>
          <a:xfrm flipH="1">
            <a:off x="2578843" y="2384049"/>
            <a:ext cx="957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90;p17">
            <a:extLst>
              <a:ext uri="{FF2B5EF4-FFF2-40B4-BE49-F238E27FC236}">
                <a16:creationId xmlns:a16="http://schemas.microsoft.com/office/drawing/2014/main" id="{6159CE28-0067-3EEA-760F-1C99F4AD5F34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>
            <a:off x="3535843" y="2384049"/>
            <a:ext cx="960000" cy="2385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91;p17">
            <a:extLst>
              <a:ext uri="{FF2B5EF4-FFF2-40B4-BE49-F238E27FC236}">
                <a16:creationId xmlns:a16="http://schemas.microsoft.com/office/drawing/2014/main" id="{A1CA7F44-4F17-B03F-4C24-AD3A03567C91}"/>
              </a:ext>
            </a:extLst>
          </p:cNvPr>
          <p:cNvSpPr/>
          <p:nvPr/>
        </p:nvSpPr>
        <p:spPr>
          <a:xfrm rot="-5400000">
            <a:off x="3481599" y="2599299"/>
            <a:ext cx="115200" cy="38667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Google Shape;192;p17">
                <a:extLst>
                  <a:ext uri="{FF2B5EF4-FFF2-40B4-BE49-F238E27FC236}">
                    <a16:creationId xmlns:a16="http://schemas.microsoft.com/office/drawing/2014/main" id="{22771466-DDF3-09AD-B6BF-D96EBE1CD688}"/>
                  </a:ext>
                </a:extLst>
              </p:cNvPr>
              <p:cNvSpPr txBox="1"/>
              <p:nvPr/>
            </p:nvSpPr>
            <p:spPr>
              <a:xfrm>
                <a:off x="1675582" y="4687382"/>
                <a:ext cx="3720522" cy="541500"/>
              </a:xfrm>
              <a:prstGeom prst="rect">
                <a:avLst/>
              </a:prstGeom>
              <a:solidFill>
                <a:srgbClr val="FCE5CD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2000" b="1" dirty="0">
                    <a:latin typeface="Google Sans"/>
                    <a:ea typeface="Google Sans"/>
                    <a:cs typeface="Google Sans"/>
                    <a:sym typeface="Google Sans"/>
                  </a:rPr>
                  <a:t>Input:</a:t>
                </a:r>
                <a:r>
                  <a:rPr lang="en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 length-</a:t>
                </a:r>
                <a14:m>
                  <m:oMath xmlns:m="http://schemas.openxmlformats.org/officeDocument/2006/math">
                    <m:r>
                      <a:rPr lang="en" sz="20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𝑵</m:t>
                    </m:r>
                  </m:oMath>
                </a14:m>
                <a:r>
                  <a:rPr lang="en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 positive vector </a:t>
                </a:r>
                <a14:m>
                  <m:oMath xmlns:m="http://schemas.openxmlformats.org/officeDocument/2006/math">
                    <m:r>
                      <a:rPr lang="en" sz="20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𝒙</m:t>
                    </m:r>
                  </m:oMath>
                </a14:m>
                <a:endParaRPr sz="2000" b="1" baseline="30000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28" name="Google Shape;192;p17">
                <a:extLst>
                  <a:ext uri="{FF2B5EF4-FFF2-40B4-BE49-F238E27FC236}">
                    <a16:creationId xmlns:a16="http://schemas.microsoft.com/office/drawing/2014/main" id="{22771466-DDF3-09AD-B6BF-D96EBE1CD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82" y="4687382"/>
                <a:ext cx="3720522" cy="541500"/>
              </a:xfrm>
              <a:prstGeom prst="rect">
                <a:avLst/>
              </a:prstGeom>
              <a:blipFill>
                <a:blip r:embed="rId4"/>
                <a:stretch>
                  <a:fillRect b="-5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Google Shape;193;p17">
                <a:extLst>
                  <a:ext uri="{FF2B5EF4-FFF2-40B4-BE49-F238E27FC236}">
                    <a16:creationId xmlns:a16="http://schemas.microsoft.com/office/drawing/2014/main" id="{CED29BE7-5E25-16B3-7308-2715FD582BD9}"/>
                  </a:ext>
                </a:extLst>
              </p:cNvPr>
              <p:cNvSpPr txBox="1"/>
              <p:nvPr/>
            </p:nvSpPr>
            <p:spPr>
              <a:xfrm>
                <a:off x="7031031" y="3107934"/>
                <a:ext cx="3860100" cy="779700"/>
              </a:xfrm>
              <a:prstGeom prst="rect">
                <a:avLst/>
              </a:prstGeom>
              <a:solidFill>
                <a:srgbClr val="C9DA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latin typeface="Google Sans"/>
                    <a:ea typeface="Google Sans"/>
                    <a:cs typeface="Google Sans"/>
                    <a:sym typeface="Google Sans"/>
                  </a:rPr>
                  <a:t>Node query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𝒊</m:t>
                    </m:r>
                  </m:oMath>
                </a14:m>
                <a:r>
                  <a:rPr lang="en-US" sz="1700" b="1" dirty="0">
                    <a:latin typeface="Google Sans"/>
                    <a:ea typeface="Google Sans"/>
                    <a:cs typeface="Google Sans"/>
                    <a:sym typeface="Google Sans"/>
                  </a:rPr>
                  <a:t>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sSub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𝒒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800" dirty="0">
                    <a:latin typeface="Google Sans"/>
                    <a:ea typeface="Google Sans"/>
                    <a:cs typeface="Google Sans"/>
                    <a:sym typeface="Google Sans"/>
                  </a:rPr>
                  <a:t> = total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sSub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𝒙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800" dirty="0">
                    <a:latin typeface="Google Sans"/>
                    <a:ea typeface="Google Sans"/>
                    <a:cs typeface="Google Sans"/>
                    <a:sym typeface="Google Sans"/>
                  </a:rPr>
                  <a:t> for all leaves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ℓ</m:t>
                    </m:r>
                  </m:oMath>
                </a14:m>
                <a:r>
                  <a:rPr lang="en-US" sz="1800" dirty="0">
                    <a:latin typeface="Google Sans"/>
                    <a:ea typeface="Google Sans"/>
                    <a:cs typeface="Google Sans"/>
                    <a:sym typeface="Google Sans"/>
                  </a:rPr>
                  <a:t> under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sSubPr>
                      <m:e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𝒗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𝒊</m:t>
                        </m:r>
                      </m:sub>
                    </m:sSub>
                  </m:oMath>
                </a14:m>
                <a:endParaRPr sz="18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>
          <p:sp>
            <p:nvSpPr>
              <p:cNvPr id="29" name="Google Shape;193;p17">
                <a:extLst>
                  <a:ext uri="{FF2B5EF4-FFF2-40B4-BE49-F238E27FC236}">
                    <a16:creationId xmlns:a16="http://schemas.microsoft.com/office/drawing/2014/main" id="{CED29BE7-5E25-16B3-7308-2715FD582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31" y="3107934"/>
                <a:ext cx="3860100" cy="779700"/>
              </a:xfrm>
              <a:prstGeom prst="rect">
                <a:avLst/>
              </a:prstGeom>
              <a:blipFill>
                <a:blip r:embed="rId5"/>
                <a:stretch>
                  <a:fillRect l="-1577" b="-5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Google Shape;168;p17">
                <a:extLst>
                  <a:ext uri="{FF2B5EF4-FFF2-40B4-BE49-F238E27FC236}">
                    <a16:creationId xmlns:a16="http://schemas.microsoft.com/office/drawing/2014/main" id="{5245E1E9-1273-038D-7AD6-6B11DDFBF768}"/>
                  </a:ext>
                </a:extLst>
              </p:cNvPr>
              <p:cNvSpPr txBox="1"/>
              <p:nvPr/>
            </p:nvSpPr>
            <p:spPr>
              <a:xfrm>
                <a:off x="7918101" y="2342482"/>
                <a:ext cx="1932154" cy="4521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𝒅</m:t>
                    </m:r>
                  </m:oMath>
                </a14:m>
                <a:r>
                  <a:rPr lang="en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 = Tree depth</a:t>
                </a:r>
                <a:endParaRPr sz="2000" b="1" dirty="0"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30" name="Google Shape;168;p17">
                <a:extLst>
                  <a:ext uri="{FF2B5EF4-FFF2-40B4-BE49-F238E27FC236}">
                    <a16:creationId xmlns:a16="http://schemas.microsoft.com/office/drawing/2014/main" id="{5245E1E9-1273-038D-7AD6-6B11DDFBF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01" y="2342482"/>
                <a:ext cx="1932154" cy="452100"/>
              </a:xfrm>
              <a:prstGeom prst="rect">
                <a:avLst/>
              </a:prstGeom>
              <a:blipFill>
                <a:blip r:embed="rId6"/>
                <a:stretch>
                  <a:fillRect t="-1351" b="-189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24784457-526C-1478-A4D6-A7D5A99E229D}"/>
              </a:ext>
            </a:extLst>
          </p:cNvPr>
          <p:cNvSpPr/>
          <p:nvPr/>
        </p:nvSpPr>
        <p:spPr>
          <a:xfrm>
            <a:off x="4087369" y="2402042"/>
            <a:ext cx="859964" cy="8038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81E9E51-D4F3-B126-B58B-5EE36B48D676}"/>
              </a:ext>
            </a:extLst>
          </p:cNvPr>
          <p:cNvSpPr/>
          <p:nvPr/>
        </p:nvSpPr>
        <p:spPr>
          <a:xfrm>
            <a:off x="3461684" y="3764489"/>
            <a:ext cx="2111334" cy="80380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D216A3-6C24-1469-5BA3-31F0889280F0}"/>
              </a:ext>
            </a:extLst>
          </p:cNvPr>
          <p:cNvSpPr txBox="1"/>
          <p:nvPr/>
        </p:nvSpPr>
        <p:spPr>
          <a:xfrm>
            <a:off x="6641733" y="4243912"/>
            <a:ext cx="4732421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Captures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Census</a:t>
            </a:r>
            <a:r>
              <a:rPr lang="en-US" dirty="0"/>
              <a:t>  	(Geographical hierarchy)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Ads</a:t>
            </a:r>
            <a:r>
              <a:rPr lang="en-US" dirty="0"/>
              <a:t>		(Webpage hierarchy)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83189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4" grpId="1" animBg="1"/>
      <p:bldP spid="35" grpId="0" animBg="1"/>
      <p:bldP spid="35" grpId="1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A28D-6F24-5A81-DAD6-30F63B5E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Accuracy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2BECF-ECD6-FDF3-3636-0D3D211B9A45}"/>
              </a:ext>
            </a:extLst>
          </p:cNvPr>
          <p:cNvSpPr txBox="1"/>
          <p:nvPr/>
        </p:nvSpPr>
        <p:spPr>
          <a:xfrm>
            <a:off x="838199" y="1690688"/>
            <a:ext cx="9541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many people live in </a:t>
            </a:r>
            <a:r>
              <a:rPr lang="en-US" sz="2400" b="1" dirty="0"/>
              <a:t>US</a:t>
            </a:r>
            <a:r>
              <a:rPr lang="en-US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many people live in </a:t>
            </a:r>
            <a:r>
              <a:rPr lang="en-US" sz="2400" b="1" dirty="0"/>
              <a:t>California, US</a:t>
            </a:r>
            <a:r>
              <a:rPr lang="en-US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many people live in </a:t>
            </a:r>
            <a:r>
              <a:rPr lang="en-US" sz="2400" b="1" dirty="0"/>
              <a:t>Berkeley, California, US</a:t>
            </a:r>
            <a:r>
              <a:rPr lang="en-US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many people live in </a:t>
            </a:r>
            <a:r>
              <a:rPr lang="en-US" sz="2400" b="1" dirty="0"/>
              <a:t>42 Euclidean St, Berkeley, California, US</a:t>
            </a:r>
            <a:r>
              <a:rPr lang="en-US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many people live in </a:t>
            </a:r>
            <a:r>
              <a:rPr lang="en-US" sz="2400" b="1" dirty="0"/>
              <a:t>42 Euclidean St Apt A, Berkeley, California, US</a:t>
            </a:r>
            <a:r>
              <a:rPr lang="en-US" sz="24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Are they </a:t>
            </a:r>
            <a:r>
              <a:rPr lang="en-US" altLang="zh-CN" sz="2400" b="1" dirty="0"/>
              <a:t>students</a:t>
            </a:r>
            <a:r>
              <a:rPr lang="en-US" altLang="zh-CN" sz="2400" dirty="0"/>
              <a:t>? </a:t>
            </a:r>
            <a:r>
              <a:rPr lang="en-US" altLang="zh-CN" sz="2400" b="1" dirty="0"/>
              <a:t>Gender</a:t>
            </a:r>
            <a:r>
              <a:rPr lang="en-US" altLang="zh-CN" sz="2400" dirty="0"/>
              <a:t>? </a:t>
            </a:r>
            <a:r>
              <a:rPr lang="en-US" altLang="zh-CN" sz="2400" b="1" dirty="0"/>
              <a:t>Age</a:t>
            </a:r>
            <a:r>
              <a:rPr lang="en-US" altLang="zh-CN" sz="2400" dirty="0"/>
              <a:t>?</a:t>
            </a:r>
            <a:endParaRPr lang="en-US" sz="2400" dirty="0"/>
          </a:p>
        </p:txBody>
      </p:sp>
      <p:grpSp>
        <p:nvGrpSpPr>
          <p:cNvPr id="6" name="Google Shape;226;p19">
            <a:extLst>
              <a:ext uri="{FF2B5EF4-FFF2-40B4-BE49-F238E27FC236}">
                <a16:creationId xmlns:a16="http://schemas.microsoft.com/office/drawing/2014/main" id="{B47EFD0B-EF53-3047-ECAF-D997D38BE08E}"/>
              </a:ext>
            </a:extLst>
          </p:cNvPr>
          <p:cNvGrpSpPr/>
          <p:nvPr/>
        </p:nvGrpSpPr>
        <p:grpSpPr>
          <a:xfrm>
            <a:off x="5608720" y="1117685"/>
            <a:ext cx="5529900" cy="713400"/>
            <a:chOff x="1617225" y="1082125"/>
            <a:chExt cx="5529900" cy="713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Google Shape;227;p19">
                  <a:extLst>
                    <a:ext uri="{FF2B5EF4-FFF2-40B4-BE49-F238E27FC236}">
                      <a16:creationId xmlns:a16="http://schemas.microsoft.com/office/drawing/2014/main" id="{8608231E-C7BB-16A0-55B0-C4517D36C212}"/>
                    </a:ext>
                  </a:extLst>
                </p:cNvPr>
                <p:cNvSpPr txBox="1"/>
                <p:nvPr/>
              </p:nvSpPr>
              <p:spPr>
                <a:xfrm>
                  <a:off x="1617225" y="1082125"/>
                  <a:ext cx="2327400" cy="713400"/>
                </a:xfrm>
                <a:prstGeom prst="rect">
                  <a:avLst/>
                </a:prstGeom>
                <a:solidFill>
                  <a:srgbClr val="D9EAD3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2000" dirty="0">
                      <a:solidFill>
                        <a:srgbClr val="222222"/>
                      </a:solidFill>
                      <a:latin typeface="Google Sans"/>
                      <a:ea typeface="Google Sans"/>
                      <a:cs typeface="Google Sans"/>
                      <a:sym typeface="Google Sans"/>
                    </a:rPr>
                    <a:t>Queries </a:t>
                  </a:r>
                  <a14:m>
                    <m:oMath xmlns:m="http://schemas.openxmlformats.org/officeDocument/2006/math">
                      <m:r>
                        <a:rPr lang="en" sz="2000" b="1" i="1" dirty="0" smtClean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𝒒</m:t>
                      </m:r>
                      <m:r>
                        <a:rPr lang="en" sz="2000" b="1" i="1" baseline="-25000" dirty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𝟏</m:t>
                      </m:r>
                      <m:r>
                        <a:rPr lang="en" sz="2000" b="1" i="1" dirty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…, </m:t>
                      </m:r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</m:ctrlPr>
                        </m:sSubPr>
                        <m:e>
                          <m:r>
                            <a:rPr lang="en" sz="2000" b="1" i="1" dirty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𝒒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𝒎</m:t>
                          </m:r>
                        </m:sub>
                      </m:sSub>
                    </m:oMath>
                  </a14:m>
                  <a:endParaRPr sz="2000" b="1" i="1" baseline="-25000" dirty="0">
                    <a:solidFill>
                      <a:srgbClr val="188038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Google Shape;227;p19">
                  <a:extLst>
                    <a:ext uri="{FF2B5EF4-FFF2-40B4-BE49-F238E27FC236}">
                      <a16:creationId xmlns:a16="http://schemas.microsoft.com/office/drawing/2014/main" id="{8608231E-C7BB-16A0-55B0-C4517D36C2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7225" y="1082125"/>
                  <a:ext cx="2327400" cy="713400"/>
                </a:xfrm>
                <a:prstGeom prst="rect">
                  <a:avLst/>
                </a:prstGeom>
                <a:blipFill>
                  <a:blip r:embed="rId2"/>
                  <a:stretch>
                    <a:fillRect l="-2338"/>
                  </a:stretch>
                </a:blip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Google Shape;228;p19">
                  <a:extLst>
                    <a:ext uri="{FF2B5EF4-FFF2-40B4-BE49-F238E27FC236}">
                      <a16:creationId xmlns:a16="http://schemas.microsoft.com/office/drawing/2014/main" id="{3A18EAD4-29A9-45C7-D5FF-C3CCFADFF450}"/>
                    </a:ext>
                  </a:extLst>
                </p:cNvPr>
                <p:cNvSpPr txBox="1"/>
                <p:nvPr/>
              </p:nvSpPr>
              <p:spPr>
                <a:xfrm>
                  <a:off x="4819725" y="1082125"/>
                  <a:ext cx="2327400" cy="713400"/>
                </a:xfrm>
                <a:prstGeom prst="rect">
                  <a:avLst/>
                </a:prstGeom>
                <a:solidFill>
                  <a:srgbClr val="D9EAD3"/>
                </a:solid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dirty="0">
                      <a:solidFill>
                        <a:srgbClr val="222222"/>
                      </a:solidFill>
                      <a:latin typeface="Google Sans"/>
                      <a:ea typeface="Google Sans"/>
                      <a:cs typeface="Google Sans"/>
                      <a:sym typeface="Google Sans"/>
                    </a:rPr>
                    <a:t>Answers</a:t>
                  </a:r>
                  <a:r>
                    <a:rPr lang="en-US" sz="2000" b="1" dirty="0">
                      <a:solidFill>
                        <a:srgbClr val="222222"/>
                      </a:solidFill>
                      <a:latin typeface="Google Sans"/>
                      <a:ea typeface="Google Sans"/>
                      <a:cs typeface="Google Sans"/>
                      <a:sym typeface="Google Sans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𝟏</m:t>
                          </m:r>
                        </m:sub>
                      </m:sSub>
                      <m:r>
                        <a:rPr lang="en" sz="2000" b="1" i="1" dirty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, …, </m:t>
                      </m:r>
                      <m:r>
                        <a:rPr lang="en-US" sz="2000" b="1" i="1" dirty="0" smtClean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𝒂</m:t>
                      </m:r>
                      <m:r>
                        <a:rPr lang="en" sz="2000" b="1" i="1" baseline="-25000" dirty="0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  <a:ea typeface="Google Sans"/>
                          <a:cs typeface="Google Sans"/>
                          <a:sym typeface="Google Sans"/>
                        </a:rPr>
                        <m:t>𝒎</m:t>
                      </m:r>
                    </m:oMath>
                  </a14:m>
                  <a:endParaRPr sz="2000" b="1" i="1" baseline="-25000" dirty="0">
                    <a:solidFill>
                      <a:srgbClr val="188038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Google Shape;228;p19">
                  <a:extLst>
                    <a:ext uri="{FF2B5EF4-FFF2-40B4-BE49-F238E27FC236}">
                      <a16:creationId xmlns:a16="http://schemas.microsoft.com/office/drawing/2014/main" id="{3A18EAD4-29A9-45C7-D5FF-C3CCFADFF4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9725" y="1082125"/>
                  <a:ext cx="2327400" cy="713400"/>
                </a:xfrm>
                <a:prstGeom prst="rect">
                  <a:avLst/>
                </a:prstGeom>
                <a:blipFill>
                  <a:blip r:embed="rId3"/>
                  <a:stretch>
                    <a:fillRect l="-2338"/>
                  </a:stretch>
                </a:blipFill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Google Shape;229;p19">
              <a:extLst>
                <a:ext uri="{FF2B5EF4-FFF2-40B4-BE49-F238E27FC236}">
                  <a16:creationId xmlns:a16="http://schemas.microsoft.com/office/drawing/2014/main" id="{3B2EE3D2-AF20-6C6D-D802-943336C95244}"/>
                </a:ext>
              </a:extLst>
            </p:cNvPr>
            <p:cNvSpPr/>
            <p:nvPr/>
          </p:nvSpPr>
          <p:spPr>
            <a:xfrm>
              <a:off x="4143525" y="1186525"/>
              <a:ext cx="477300" cy="504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0C12259-FC90-29C0-9363-398C3B64DCBF}"/>
              </a:ext>
            </a:extLst>
          </p:cNvPr>
          <p:cNvGrpSpPr/>
          <p:nvPr/>
        </p:nvGrpSpPr>
        <p:grpSpPr>
          <a:xfrm>
            <a:off x="1438870" y="4169202"/>
            <a:ext cx="3218100" cy="2089537"/>
            <a:chOff x="1432017" y="4279806"/>
            <a:chExt cx="3218100" cy="2089537"/>
          </a:xfrm>
        </p:grpSpPr>
        <p:grpSp>
          <p:nvGrpSpPr>
            <p:cNvPr id="5" name="Google Shape;214;p19">
              <a:extLst>
                <a:ext uri="{FF2B5EF4-FFF2-40B4-BE49-F238E27FC236}">
                  <a16:creationId xmlns:a16="http://schemas.microsoft.com/office/drawing/2014/main" id="{D90315CD-EC89-4FF2-5A9B-B072231F0F48}"/>
                </a:ext>
              </a:extLst>
            </p:cNvPr>
            <p:cNvGrpSpPr/>
            <p:nvPr/>
          </p:nvGrpSpPr>
          <p:grpSpPr>
            <a:xfrm>
              <a:off x="1432017" y="4279806"/>
              <a:ext cx="3218100" cy="2089537"/>
              <a:chOff x="410900" y="2250513"/>
              <a:chExt cx="3218100" cy="2089537"/>
            </a:xfrm>
          </p:grpSpPr>
          <p:sp>
            <p:nvSpPr>
              <p:cNvPr id="15" name="Google Shape;215;p19">
                <a:extLst>
                  <a:ext uri="{FF2B5EF4-FFF2-40B4-BE49-F238E27FC236}">
                    <a16:creationId xmlns:a16="http://schemas.microsoft.com/office/drawing/2014/main" id="{73AC9BD4-C514-9A29-641E-6FBE55837FC9}"/>
                  </a:ext>
                </a:extLst>
              </p:cNvPr>
              <p:cNvSpPr/>
              <p:nvPr/>
            </p:nvSpPr>
            <p:spPr>
              <a:xfrm>
                <a:off x="410900" y="2517850"/>
                <a:ext cx="3218100" cy="18222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16;p19">
                <a:extLst>
                  <a:ext uri="{FF2B5EF4-FFF2-40B4-BE49-F238E27FC236}">
                    <a16:creationId xmlns:a16="http://schemas.microsoft.com/office/drawing/2014/main" id="{45C765DB-9A69-CC15-599E-E9DB28EBC878}"/>
                  </a:ext>
                </a:extLst>
              </p:cNvPr>
              <p:cNvSpPr txBox="1"/>
              <p:nvPr/>
            </p:nvSpPr>
            <p:spPr>
              <a:xfrm>
                <a:off x="792225" y="2250513"/>
                <a:ext cx="2370900" cy="504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lt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Additive-Only Error</a:t>
                </a:r>
                <a:endParaRPr sz="2000" i="1" dirty="0">
                  <a:solidFill>
                    <a:schemeClr val="l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Google Shape;217;p19">
                    <a:extLst>
                      <a:ext uri="{FF2B5EF4-FFF2-40B4-BE49-F238E27FC236}">
                        <a16:creationId xmlns:a16="http://schemas.microsoft.com/office/drawing/2014/main" id="{1EAC103A-28C6-3341-C658-3D5F067A2A35}"/>
                      </a:ext>
                    </a:extLst>
                  </p:cNvPr>
                  <p:cNvSpPr txBox="1"/>
                  <p:nvPr/>
                </p:nvSpPr>
                <p:spPr>
                  <a:xfrm>
                    <a:off x="509650" y="2957518"/>
                    <a:ext cx="3073550" cy="67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800" b="0" i="0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err</m:t>
                          </m:r>
                          <m:r>
                            <a:rPr lang="en" sz="1800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(</m:t>
                          </m:r>
                          <m:r>
                            <a:rPr lang="en-US" sz="1800" b="1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𝒂</m:t>
                          </m:r>
                          <m:r>
                            <a:rPr lang="en" sz="1800" b="1" i="1" baseline="-25000" dirty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𝒊</m:t>
                          </m:r>
                          <m:r>
                            <a:rPr lang="en" sz="1800" i="1" dirty="0" smtClean="0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  <a:ea typeface="Google Sans"/>
                              <a:cs typeface="Google Sans"/>
                              <a:sym typeface="Google Sans"/>
                            </a:rPr>
                            <m:t>) =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dirty="0" smtClean="0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  <a:ea typeface="Google Sans"/>
                                  <a:cs typeface="Google Sans"/>
                                  <a:sym typeface="Google Sans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dirty="0" smtClean="0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  <a:ea typeface="Google Sans"/>
                                  <a:cs typeface="Google Sans"/>
                                  <a:sym typeface="Google Sans"/>
                                </a:rPr>
                                <m:t>E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b="0" i="1" dirty="0" smtClean="0">
                                      <a:solidFill>
                                        <a:srgbClr val="222222"/>
                                      </a:solidFill>
                                      <a:latin typeface="Cambria Math" panose="02040503050406030204" pitchFamily="18" charset="0"/>
                                      <a:ea typeface="Google Sans"/>
                                      <a:cs typeface="Google Sans"/>
                                      <a:sym typeface="Google San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b="0" i="1" dirty="0" smtClean="0">
                                          <a:solidFill>
                                            <a:srgbClr val="222222"/>
                                          </a:solidFill>
                                          <a:latin typeface="Cambria Math" panose="02040503050406030204" pitchFamily="18" charset="0"/>
                                          <a:ea typeface="Google Sans"/>
                                          <a:cs typeface="Google Sans"/>
                                          <a:sym typeface="Google San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b="0" i="1" dirty="0" smtClean="0">
                                              <a:solidFill>
                                                <a:srgbClr val="222222"/>
                                              </a:solidFill>
                                              <a:latin typeface="Cambria Math" panose="02040503050406030204" pitchFamily="18" charset="0"/>
                                              <a:ea typeface="Google Sans"/>
                                              <a:cs typeface="Google Sans"/>
                                              <a:sym typeface="Google San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  <m:t>𝒂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b="0" i="1" dirty="0" smtClean="0">
                                              <a:solidFill>
                                                <a:srgbClr val="222222"/>
                                              </a:solidFill>
                                              <a:latin typeface="Cambria Math" panose="02040503050406030204" pitchFamily="18" charset="0"/>
                                              <a:ea typeface="Google Sans"/>
                                              <a:cs typeface="Google Sans"/>
                                              <a:sym typeface="Google San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  <m:t>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1" i="1" dirty="0" smtClean="0">
                                                  <a:solidFill>
                                                    <a:srgbClr val="22222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Google Sans"/>
                                                  <a:cs typeface="Google Sans"/>
                                                  <a:sym typeface="Google Sans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b="0" i="1" dirty="0" smtClean="0">
                                          <a:solidFill>
                                            <a:srgbClr val="222222"/>
                                          </a:solidFill>
                                          <a:latin typeface="Cambria Math" panose="02040503050406030204" pitchFamily="18" charset="0"/>
                                          <a:ea typeface="Google Sans"/>
                                          <a:cs typeface="Google Sans"/>
                                          <a:sym typeface="Google Sans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oMath>
                      </m:oMathPara>
                    </a14:m>
                    <a:endParaRPr sz="1800" i="1" dirty="0">
                      <a:solidFill>
                        <a:srgbClr val="188038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Google Shape;217;p19">
                    <a:extLst>
                      <a:ext uri="{FF2B5EF4-FFF2-40B4-BE49-F238E27FC236}">
                        <a16:creationId xmlns:a16="http://schemas.microsoft.com/office/drawing/2014/main" id="{1EAC103A-28C6-3341-C658-3D5F067A2A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9650" y="2957518"/>
                    <a:ext cx="3073550" cy="67140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Google Shape;231;p19">
                  <a:extLst>
                    <a:ext uri="{FF2B5EF4-FFF2-40B4-BE49-F238E27FC236}">
                      <a16:creationId xmlns:a16="http://schemas.microsoft.com/office/drawing/2014/main" id="{4693A079-33DE-C3AD-3E70-F3E8DA98A458}"/>
                    </a:ext>
                  </a:extLst>
                </p:cNvPr>
                <p:cNvSpPr txBox="1"/>
                <p:nvPr/>
              </p:nvSpPr>
              <p:spPr>
                <a:xfrm>
                  <a:off x="1469017" y="5573378"/>
                  <a:ext cx="3135300" cy="6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err</m:t>
                        </m:r>
                        <m:r>
                          <a:rPr lang="en-US" sz="1800" b="1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1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1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" sz="1800" i="0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1800" b="1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𝒊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err</m:t>
                            </m:r>
                            <m:r>
                              <a:rPr lang="en-US" sz="1800" b="1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800" b="1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lang="en-US" sz="1800" b="1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1800" b="1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sz="1800" i="1" dirty="0">
                    <a:solidFill>
                      <a:srgbClr val="188038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Google Shape;231;p19">
                  <a:extLst>
                    <a:ext uri="{FF2B5EF4-FFF2-40B4-BE49-F238E27FC236}">
                      <a16:creationId xmlns:a16="http://schemas.microsoft.com/office/drawing/2014/main" id="{4693A079-33DE-C3AD-3E70-F3E8DA98A4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9017" y="5573378"/>
                  <a:ext cx="3135300" cy="6714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E2744BC-172D-4969-F38B-F0AC22A5638E}"/>
              </a:ext>
            </a:extLst>
          </p:cNvPr>
          <p:cNvGrpSpPr/>
          <p:nvPr/>
        </p:nvGrpSpPr>
        <p:grpSpPr>
          <a:xfrm>
            <a:off x="6491313" y="4007056"/>
            <a:ext cx="4752914" cy="2362287"/>
            <a:chOff x="6491313" y="4007056"/>
            <a:chExt cx="4752914" cy="2362287"/>
          </a:xfrm>
        </p:grpSpPr>
        <p:grpSp>
          <p:nvGrpSpPr>
            <p:cNvPr id="34" name="Google Shape;219;p19">
              <a:extLst>
                <a:ext uri="{FF2B5EF4-FFF2-40B4-BE49-F238E27FC236}">
                  <a16:creationId xmlns:a16="http://schemas.microsoft.com/office/drawing/2014/main" id="{401269ED-ABB9-02A4-19CA-91C48E700EDE}"/>
                </a:ext>
              </a:extLst>
            </p:cNvPr>
            <p:cNvGrpSpPr/>
            <p:nvPr/>
          </p:nvGrpSpPr>
          <p:grpSpPr>
            <a:xfrm>
              <a:off x="6596920" y="4007056"/>
              <a:ext cx="4541700" cy="2362287"/>
              <a:chOff x="4306400" y="2098138"/>
              <a:chExt cx="4541700" cy="2362287"/>
            </a:xfrm>
          </p:grpSpPr>
          <p:sp>
            <p:nvSpPr>
              <p:cNvPr id="44" name="Google Shape;220;p19">
                <a:extLst>
                  <a:ext uri="{FF2B5EF4-FFF2-40B4-BE49-F238E27FC236}">
                    <a16:creationId xmlns:a16="http://schemas.microsoft.com/office/drawing/2014/main" id="{2E295163-142E-49B9-BC2B-A91BFFFCB6AD}"/>
                  </a:ext>
                </a:extLst>
              </p:cNvPr>
              <p:cNvSpPr/>
              <p:nvPr/>
            </p:nvSpPr>
            <p:spPr>
              <a:xfrm>
                <a:off x="4306400" y="2331025"/>
                <a:ext cx="4541700" cy="2129400"/>
              </a:xfrm>
              <a:prstGeom prst="roundRect">
                <a:avLst>
                  <a:gd name="adj" fmla="val 16667"/>
                </a:avLst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2;p19">
                <a:extLst>
                  <a:ext uri="{FF2B5EF4-FFF2-40B4-BE49-F238E27FC236}">
                    <a16:creationId xmlns:a16="http://schemas.microsoft.com/office/drawing/2014/main" id="{A98FD12E-4E54-197E-0C15-AC7373AB09AB}"/>
                  </a:ext>
                </a:extLst>
              </p:cNvPr>
              <p:cNvSpPr txBox="1"/>
              <p:nvPr/>
            </p:nvSpPr>
            <p:spPr>
              <a:xfrm>
                <a:off x="4878800" y="2098138"/>
                <a:ext cx="3396900" cy="504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chemeClr val="lt1"/>
                    </a:solidFill>
                    <a:latin typeface="Google Sans"/>
                    <a:ea typeface="Google Sans"/>
                    <a:cs typeface="Google Sans"/>
                    <a:sym typeface="Google Sans"/>
                  </a:rPr>
                  <a:t>Additive &amp; Multiplicative Error</a:t>
                </a:r>
                <a:endParaRPr sz="2000" i="1" dirty="0">
                  <a:solidFill>
                    <a:schemeClr val="lt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Google Shape;223;p19">
                    <a:extLst>
                      <a:ext uri="{FF2B5EF4-FFF2-40B4-BE49-F238E27FC236}">
                        <a16:creationId xmlns:a16="http://schemas.microsoft.com/office/drawing/2014/main" id="{0F92479F-718F-7268-64F3-044AEDBB0F1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7337" y="2738134"/>
                    <a:ext cx="2827561" cy="38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14:m>
                      <m:oMath xmlns:m="http://schemas.openxmlformats.org/officeDocument/2006/math">
                        <m:r>
                          <a:rPr lang="en" sz="1800" b="0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𝛼</m:t>
                        </m:r>
                      </m:oMath>
                    </a14:m>
                    <a:r>
                      <a:rPr lang="en" sz="1800" dirty="0">
                        <a:solidFill>
                          <a:srgbClr val="222222"/>
                        </a:solidFill>
                        <a:latin typeface="Google Sans"/>
                        <a:ea typeface="Google Sans"/>
                        <a:cs typeface="Google Sans"/>
                        <a:sym typeface="Google Sans"/>
                      </a:rPr>
                      <a:t> :  multiplicative factor</a:t>
                    </a:r>
                    <a:endParaRPr sz="1800" i="1" dirty="0">
                      <a:solidFill>
                        <a:srgbClr val="188038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Google Shape;223;p19">
                    <a:extLst>
                      <a:ext uri="{FF2B5EF4-FFF2-40B4-BE49-F238E27FC236}">
                        <a16:creationId xmlns:a16="http://schemas.microsoft.com/office/drawing/2014/main" id="{0F92479F-718F-7268-64F3-044AEDBB0F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7337" y="2738134"/>
                    <a:ext cx="2827561" cy="3837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349" b="-2381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Google Shape;217;p19">
                  <a:extLst>
                    <a:ext uri="{FF2B5EF4-FFF2-40B4-BE49-F238E27FC236}">
                      <a16:creationId xmlns:a16="http://schemas.microsoft.com/office/drawing/2014/main" id="{0FD6E123-0E6D-B47E-FCC0-B857D7BD0B99}"/>
                    </a:ext>
                  </a:extLst>
                </p:cNvPr>
                <p:cNvSpPr txBox="1"/>
                <p:nvPr/>
              </p:nvSpPr>
              <p:spPr>
                <a:xfrm>
                  <a:off x="6491313" y="4986811"/>
                  <a:ext cx="4752914" cy="6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err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𝛼</m:t>
                            </m:r>
                          </m:sub>
                        </m:sSub>
                        <m:r>
                          <a:rPr lang="en" sz="1800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(</m:t>
                        </m:r>
                        <m:r>
                          <a:rPr lang="en-US" sz="1800" b="1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𝒂</m:t>
                        </m:r>
                        <m:r>
                          <a:rPr lang="en" sz="1800" b="1" i="1" baseline="-25000" dirty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𝒊</m:t>
                        </m:r>
                        <m:r>
                          <a:rPr lang="en" sz="1800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) =</m:t>
                        </m:r>
                        <m:rad>
                          <m:radPr>
                            <m:degHide m:val="on"/>
                            <m:ctrlP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E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b="0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800" b="0" i="1" dirty="0" smtClean="0">
                                        <a:solidFill>
                                          <a:srgbClr val="222222"/>
                                        </a:solidFill>
                                        <a:latin typeface="Cambria Math" panose="02040503050406030204" pitchFamily="18" charset="0"/>
                                        <a:ea typeface="Google Sans"/>
                                        <a:cs typeface="Google Sans"/>
                                        <a:sym typeface="Google Sans"/>
                                      </a:rPr>
                                    </m:ctrlPr>
                                  </m:sSupPr>
                                  <m:e>
                                    <m:func>
                                      <m:funcPr>
                                        <m:ctrlPr>
                                          <a:rPr lang="en-US" sz="1800" b="0" i="1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b="0" i="0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  <m:t>max</m:t>
                                        </m:r>
                                      </m:fName>
                                      <m:e>
                                        <m:r>
                                          <a:rPr lang="en-US" sz="1800" b="0" i="1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  <m:t>(</m:t>
                                        </m:r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1800" b="0" i="1" dirty="0" smtClean="0">
                                                <a:solidFill>
                                                  <a:srgbClr val="222222"/>
                                                </a:solidFill>
                                                <a:latin typeface="Cambria Math" panose="02040503050406030204" pitchFamily="18" charset="0"/>
                                                <a:ea typeface="Google Sans"/>
                                                <a:cs typeface="Google Sans"/>
                                                <a:sym typeface="Google San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  <m:t>𝒂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b="0" i="1" dirty="0" smtClean="0">
                                                <a:solidFill>
                                                  <a:srgbClr val="222222"/>
                                                </a:solidFill>
                                                <a:latin typeface="Cambria Math" panose="02040503050406030204" pitchFamily="18" charset="0"/>
                                                <a:ea typeface="Google Sans"/>
                                                <a:cs typeface="Google Sans"/>
                                                <a:sym typeface="Google Sans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  <m:t>𝒒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b="1" i="1" dirty="0" smtClean="0">
                                                    <a:solidFill>
                                                      <a:srgbClr val="222222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Google Sans"/>
                                                    <a:cs typeface="Google Sans"/>
                                                    <a:sym typeface="Google Sans"/>
                                                  </a:rPr>
                                                  <m:t>𝒊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1800" b="0" i="1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  <m:t>−</m:t>
                                        </m:r>
                                        <m:r>
                                          <a:rPr lang="en-US" sz="1800" b="0" i="1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  <m:t>𝛼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800" b="1" i="1" dirty="0" smtClean="0">
                                                <a:solidFill>
                                                  <a:srgbClr val="222222"/>
                                                </a:solidFill>
                                                <a:latin typeface="Cambria Math" panose="02040503050406030204" pitchFamily="18" charset="0"/>
                                                <a:ea typeface="Google Sans"/>
                                                <a:cs typeface="Google Sans"/>
                                                <a:sym typeface="Google San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b="1" i="1" dirty="0" smtClean="0">
                                                <a:solidFill>
                                                  <a:srgbClr val="222222"/>
                                                </a:solidFill>
                                                <a:latin typeface="Cambria Math" panose="02040503050406030204" pitchFamily="18" charset="0"/>
                                                <a:ea typeface="Google Sans"/>
                                                <a:cs typeface="Google Sans"/>
                                                <a:sym typeface="Google Sans"/>
                                              </a:rPr>
                                              <m:t>𝒒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1" i="1" dirty="0" smtClean="0">
                                                <a:solidFill>
                                                  <a:srgbClr val="222222"/>
                                                </a:solidFill>
                                                <a:latin typeface="Cambria Math" panose="02040503050406030204" pitchFamily="18" charset="0"/>
                                                <a:ea typeface="Google Sans"/>
                                                <a:cs typeface="Google Sans"/>
                                                <a:sym typeface="Google Sans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r>
                                          <a:rPr lang="en-US" sz="1800" b="0" i="1" dirty="0" smtClean="0">
                                            <a:solidFill>
                                              <a:srgbClr val="222222"/>
                                            </a:solidFill>
                                            <a:latin typeface="Cambria Math" panose="02040503050406030204" pitchFamily="18" charset="0"/>
                                            <a:ea typeface="Google Sans"/>
                                            <a:cs typeface="Google Sans"/>
                                            <a:sym typeface="Google Sans"/>
                                          </a:rPr>
                                          <m:t>,0)</m:t>
                                        </m:r>
                                      </m:e>
                                    </m:func>
                                  </m:e>
                                  <m:sup>
                                    <m:r>
                                      <a:rPr lang="en-US" sz="1800" b="0" i="1" dirty="0" smtClean="0">
                                        <a:solidFill>
                                          <a:srgbClr val="222222"/>
                                        </a:solidFill>
                                        <a:latin typeface="Cambria Math" panose="02040503050406030204" pitchFamily="18" charset="0"/>
                                        <a:ea typeface="Google Sans"/>
                                        <a:cs typeface="Google Sans"/>
                                        <a:sym typeface="Google Sans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oMath>
                    </m:oMathPara>
                  </a14:m>
                  <a:endParaRPr sz="1800" i="1" dirty="0">
                    <a:solidFill>
                      <a:srgbClr val="188038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Google Shape;217;p19">
                  <a:extLst>
                    <a:ext uri="{FF2B5EF4-FFF2-40B4-BE49-F238E27FC236}">
                      <a16:creationId xmlns:a16="http://schemas.microsoft.com/office/drawing/2014/main" id="{0FD6E123-0E6D-B47E-FCC0-B857D7BD0B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1313" y="4986811"/>
                  <a:ext cx="4752914" cy="6714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Google Shape;217;p19">
                  <a:extLst>
                    <a:ext uri="{FF2B5EF4-FFF2-40B4-BE49-F238E27FC236}">
                      <a16:creationId xmlns:a16="http://schemas.microsoft.com/office/drawing/2014/main" id="{D8CF0554-87C9-945F-2840-758980EDA972}"/>
                    </a:ext>
                  </a:extLst>
                </p:cNvPr>
                <p:cNvSpPr txBox="1"/>
                <p:nvPr/>
              </p:nvSpPr>
              <p:spPr>
                <a:xfrm>
                  <a:off x="7258720" y="5559418"/>
                  <a:ext cx="3218100" cy="6993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err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𝛼</m:t>
                            </m:r>
                          </m:sub>
                        </m:sSub>
                        <m:r>
                          <a:rPr lang="en" sz="1800" i="1" dirty="0" smtClean="0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=</m:t>
                        </m:r>
                        <m:func>
                          <m:funcPr>
                            <m:ctrlPr>
                              <a:rPr lang="en-US" sz="1800" b="0" i="1" dirty="0" smtClean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800" b="0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1800" b="0" i="1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1800" i="1" dirty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dirty="0" smtClean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err</m:t>
                                </m:r>
                              </m:e>
                              <m:sub>
                                <m:r>
                                  <a:rPr lang="en-US" sz="1800" i="1" dirty="0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  <a:ea typeface="Google Sans"/>
                                    <a:cs typeface="Google Sans"/>
                                    <a:sym typeface="Google Sans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" sz="1800" i="1" dirty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(</m:t>
                            </m:r>
                            <m:r>
                              <a:rPr lang="en-US" sz="1800" b="1" i="1" dirty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𝒂</m:t>
                            </m:r>
                            <m:r>
                              <a:rPr lang="en" sz="1800" b="1" i="1" baseline="-25000" dirty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𝒊</m:t>
                            </m:r>
                            <m:r>
                              <a:rPr lang="en" sz="1800" i="1" dirty="0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sz="1800" i="1" dirty="0">
                    <a:solidFill>
                      <a:srgbClr val="188038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Google Shape;217;p19">
                  <a:extLst>
                    <a:ext uri="{FF2B5EF4-FFF2-40B4-BE49-F238E27FC236}">
                      <a16:creationId xmlns:a16="http://schemas.microsoft.com/office/drawing/2014/main" id="{D8CF0554-87C9-945F-2840-758980EDA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720" y="5559418"/>
                  <a:ext cx="3218100" cy="6993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hought Bubble: Cloud 58">
                <a:extLst>
                  <a:ext uri="{FF2B5EF4-FFF2-40B4-BE49-F238E27FC236}">
                    <a16:creationId xmlns:a16="http://schemas.microsoft.com/office/drawing/2014/main" id="{C1AA9897-F898-C3D7-B210-ECB0E545303D}"/>
                  </a:ext>
                </a:extLst>
              </p:cNvPr>
              <p:cNvSpPr/>
              <p:nvPr/>
            </p:nvSpPr>
            <p:spPr>
              <a:xfrm>
                <a:off x="3629559" y="2473554"/>
                <a:ext cx="5690903" cy="2029220"/>
              </a:xfrm>
              <a:prstGeom prst="cloudCallout">
                <a:avLst>
                  <a:gd name="adj1" fmla="val 48474"/>
                  <a:gd name="adj2" fmla="val 7018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>
                    <a:solidFill>
                      <a:schemeClr val="accent3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Boundary Cases: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er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err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er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hought Bubble: Cloud 58">
                <a:extLst>
                  <a:ext uri="{FF2B5EF4-FFF2-40B4-BE49-F238E27FC236}">
                    <a16:creationId xmlns:a16="http://schemas.microsoft.com/office/drawing/2014/main" id="{C1AA9897-F898-C3D7-B210-ECB0E5453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559" y="2473554"/>
                <a:ext cx="5690903" cy="2029220"/>
              </a:xfrm>
              <a:prstGeom prst="cloudCallout">
                <a:avLst>
                  <a:gd name="adj1" fmla="val 48474"/>
                  <a:gd name="adj2" fmla="val 70180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48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3331-8AFC-70BE-AECF-83C26550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Differential Privacy (DP)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[Dwork-Kenthapadi-McSherry-Mironov-Naor’06]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D0B4A-0CE1-929C-CFA4-D0370E328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783849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output of the algorithm is </a:t>
                </a:r>
                <a:r>
                  <a:rPr 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probabilistic</a:t>
                </a:r>
                <a:r>
                  <a:rPr lang="en-US" dirty="0"/>
                  <a:t> and </a:t>
                </a: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not sensitive to small perturbations</a:t>
                </a:r>
                <a:r>
                  <a:rPr lang="en-US" dirty="0"/>
                  <a:t> to the input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We cannot infer much </a:t>
                </a:r>
                <a:r>
                  <a:rPr lang="en-US" sz="2800" dirty="0">
                    <a:highlight>
                      <a:srgbClr val="FFFF00"/>
                    </a:highlight>
                  </a:rPr>
                  <a:t>about the input using the output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Private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BD0B4A-0CE1-929C-CFA4-D0370E328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783849"/>
              </a:xfrm>
              <a:blipFill>
                <a:blip r:embed="rId2"/>
                <a:stretch>
                  <a:fillRect l="-1217" t="-5461" b="-7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4C6BC1-7B3F-10E3-301C-87B1DD62F0E5}"/>
                  </a:ext>
                </a:extLst>
              </p:cNvPr>
              <p:cNvSpPr txBox="1"/>
              <p:nvPr/>
            </p:nvSpPr>
            <p:spPr>
              <a:xfrm>
                <a:off x="741947" y="4020998"/>
                <a:ext cx="6958263" cy="18158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-DP: For any 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neighboring input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3200" b="1" dirty="0"/>
                  <a:t> </a:t>
                </a:r>
                <a:r>
                  <a:rPr lang="en-US" sz="3200" dirty="0"/>
                  <a:t>and any </a:t>
                </a:r>
                <a:r>
                  <a:rPr lang="en-US" sz="3200" dirty="0">
                    <a:solidFill>
                      <a:schemeClr val="bg2">
                        <a:lumMod val="50000"/>
                      </a:schemeClr>
                    </a:solidFill>
                  </a:rPr>
                  <a:t>measurable set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endParaRPr lang="en-US" sz="3200" b="1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𝐏𝐫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𝐏𝐫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d>
                                    <m:d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d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</m:d>
                            </m:e>
                          </m:func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</m:func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4C6BC1-7B3F-10E3-301C-87B1DD62F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7" y="4020998"/>
                <a:ext cx="6958263" cy="1815882"/>
              </a:xfrm>
              <a:prstGeom prst="rect">
                <a:avLst/>
              </a:prstGeom>
              <a:blipFill>
                <a:blip r:embed="rId3"/>
                <a:stretch>
                  <a:fillRect l="-2187" t="-367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8B9FEB-304A-AF15-85BD-EB06B1CFF751}"/>
                  </a:ext>
                </a:extLst>
              </p:cNvPr>
              <p:cNvSpPr txBox="1"/>
              <p:nvPr/>
            </p:nvSpPr>
            <p:spPr>
              <a:xfrm>
                <a:off x="7824536" y="4267220"/>
                <a:ext cx="407870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000" b="1" i="1" dirty="0">
                    <a:latin typeface="Cambria Math" panose="02040503050406030204" pitchFamily="18" charset="0"/>
                  </a:rPr>
                  <a:t>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are neighbors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⇔</m:t>
                    </m:r>
                    <m:r>
                      <m:rPr>
                        <m:lit/>
                      </m:rPr>
                      <a:rPr lang="en-US" sz="20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000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: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Pure</a:t>
                </a:r>
                <a:r>
                  <a:rPr lang="en-US" sz="2000" dirty="0"/>
                  <a:t>-DP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000" dirty="0"/>
                  <a:t>: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Approximate</a:t>
                </a:r>
                <a:r>
                  <a:rPr lang="en-US" sz="2000" dirty="0"/>
                  <a:t>-DP</a:t>
                </a: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dirty="0"/>
                  <a:t>: Trivial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8B9FEB-304A-AF15-85BD-EB06B1CFF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536" y="4267220"/>
                <a:ext cx="4078705" cy="1631216"/>
              </a:xfrm>
              <a:prstGeom prst="rect">
                <a:avLst/>
              </a:prstGeom>
              <a:blipFill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6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468C-E5DA-A65F-290A-39E6C7B6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8E7AF5-0519-3CEA-75FF-54A1E3972B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735722"/>
              </a:xfr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r>
                  <a:rPr lang="en-US" dirty="0"/>
                  <a:t>Design an algorithm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for the counting task on a depth-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/>
                  <a:t> tree</a:t>
                </a:r>
              </a:p>
              <a:p>
                <a:pPr lvl="1"/>
                <a:r>
                  <a:rPr lang="en-US" dirty="0"/>
                  <a:t>Output a vector that is approximately correct under the error metric</a:t>
                </a:r>
              </a:p>
              <a:p>
                <a:pPr lvl="2"/>
                <a:r>
                  <a:rPr lang="en-US" i="1" dirty="0"/>
                  <a:t>Additive &amp; multiplicative error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er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should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-DP and efficient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8E7AF5-0519-3CEA-75FF-54A1E3972B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735722"/>
              </a:xfrm>
              <a:blipFill>
                <a:blip r:embed="rId2"/>
                <a:stretch>
                  <a:fillRect l="-1043" t="-5614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96FEF9-7263-A9FB-69C1-152647344C90}"/>
                  </a:ext>
                </a:extLst>
              </p:cNvPr>
              <p:cNvSpPr txBox="1"/>
              <p:nvPr/>
            </p:nvSpPr>
            <p:spPr>
              <a:xfrm>
                <a:off x="374200" y="5207128"/>
                <a:ext cx="11443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Fix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sz="36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 smtClean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36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3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What is the smallest possible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latin typeface="Cambria Math" panose="02040503050406030204" pitchFamily="18" charset="0"/>
                      </a:rPr>
                      <m:t>er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36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96FEF9-7263-A9FB-69C1-152647344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00" y="5207128"/>
                <a:ext cx="11443600" cy="646331"/>
              </a:xfrm>
              <a:prstGeom prst="rect">
                <a:avLst/>
              </a:prstGeom>
              <a:blipFill>
                <a:blip r:embed="rId3"/>
                <a:stretch>
                  <a:fillRect t="-15094" b="-4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630EA4-1B4D-C65D-180A-D5B5B902E49C}"/>
                  </a:ext>
                </a:extLst>
              </p:cNvPr>
              <p:cNvSpPr txBox="1"/>
              <p:nvPr/>
            </p:nvSpPr>
            <p:spPr>
              <a:xfrm>
                <a:off x="1613014" y="3968739"/>
                <a:ext cx="5814480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Smaller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er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sz="2400" dirty="0"/>
                  <a:t> 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	More accurate</a:t>
                </a:r>
              </a:p>
              <a:p>
                <a:r>
                  <a:rPr lang="en-US" sz="2400" dirty="0"/>
                  <a:t>Smaller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US" sz="2400" dirty="0"/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	More private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630EA4-1B4D-C65D-180A-D5B5B902E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014" y="3968739"/>
                <a:ext cx="5814480" cy="830997"/>
              </a:xfrm>
              <a:prstGeom prst="rect">
                <a:avLst/>
              </a:prstGeom>
              <a:blipFill>
                <a:blip r:embed="rId4"/>
                <a:stretch>
                  <a:fillRect l="-167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DDBA8-B263-65FD-3C16-7DEC767B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9634576"/>
                  </p:ext>
                </p:extLst>
              </p:nvPr>
            </p:nvGraphicFramePr>
            <p:xfrm>
              <a:off x="1077682" y="2130195"/>
              <a:ext cx="10036635" cy="37343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Pure-DP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Approximate-DP</a:t>
                          </a:r>
                          <a:r>
                            <a:rPr lang="en-US" dirty="0"/>
                            <a:t>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∈(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Additive only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2800" b="1" dirty="0"/>
                            <a:t> </a:t>
                          </a:r>
                        </a:p>
                        <a:p>
                          <a:pPr algn="ctr"/>
                          <a:r>
                            <a:rPr lang="en-US" sz="1600" dirty="0"/>
                            <a:t>[Laplace Mechanism]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a:rPr lang="en-US" sz="2800" b="1" i="0" smtClean="0">
                                                <a:latin typeface="Cambria Math" panose="02040503050406030204" pitchFamily="18" charset="0"/>
                                              </a:rPr>
                                              <m:t>𝐥𝐨𝐠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/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𝜹</m:t>
                                            </m:r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rad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[Gaussian Mechanism]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3772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0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𝜹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</m:e>
                                    </m:rad>
                                  </m:e>
                                </m:d>
                              </m:oMath>
                            </m:oMathPara>
                          </a14:m>
                          <a:endParaRPr lang="en-US" sz="2800" b="1" dirty="0"/>
                        </a:p>
                        <a:p>
                          <a:pPr algn="ctr"/>
                          <a:r>
                            <a:rPr lang="en-US" sz="1600" dirty="0"/>
                            <a:t>[Edmonds-Nikolov-Ullman’20]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Multiplicative &amp; additive 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1" dirty="0"/>
                            <a:t> </a:t>
                          </a:r>
                          <a:r>
                            <a:rPr lang="en-US" dirty="0"/>
                            <a:t>is a constant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𝛀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  <a:endParaRPr lang="en-US" sz="16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𝑶</m:t>
                                </m:r>
                                <m:d>
                                  <m:dPr>
                                    <m:ctrlP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800" b="1" i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𝐥𝐨𝐠</m:t>
                                        </m:r>
                                      </m:fName>
                                      <m:e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𝒅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/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𝜹</m:t>
                                        </m:r>
                                        <m:r>
                                          <a:rPr lang="en-US" sz="28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𝝐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8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FF0000"/>
                              </a:solidFill>
                            </a:rPr>
                            <a:t>[Our result]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7E0C5CFC-3103-F89F-BAED-4CB605BB7B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9634576"/>
                  </p:ext>
                </p:extLst>
              </p:nvPr>
            </p:nvGraphicFramePr>
            <p:xfrm>
              <a:off x="1077682" y="2130195"/>
              <a:ext cx="10036635" cy="36157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45545">
                      <a:extLst>
                        <a:ext uri="{9D8B030D-6E8A-4147-A177-3AD203B41FA5}">
                          <a16:colId xmlns:a16="http://schemas.microsoft.com/office/drawing/2014/main" val="1411497206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1838831403"/>
                        </a:ext>
                      </a:extLst>
                    </a:gridCol>
                    <a:gridCol w="3345545">
                      <a:extLst>
                        <a:ext uri="{9D8B030D-6E8A-4147-A177-3AD203B41FA5}">
                          <a16:colId xmlns:a16="http://schemas.microsoft.com/office/drawing/2014/main" val="364777777"/>
                        </a:ext>
                      </a:extLst>
                    </a:gridCol>
                  </a:tblGrid>
                  <a:tr h="888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Error / </a:t>
                          </a:r>
                          <a:r>
                            <a:rPr lang="en-US" altLang="zh-CN" sz="2800" dirty="0"/>
                            <a:t>Privacy</a:t>
                          </a:r>
                          <a:endParaRPr lang="en-US" sz="2800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685" r="-100545" b="-3089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685" r="-729" b="-3089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8208493"/>
                      </a:ext>
                    </a:extLst>
                  </a:tr>
                  <a:tr h="982806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48675" r="-200911" b="-493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91304" r="-100545" b="-180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91304" r="-729" b="-180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1574989"/>
                      </a:ext>
                    </a:extLst>
                  </a:tr>
                  <a:tr h="85534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218440" r="-100545" b="-105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218440" r="-729" b="-105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4995246"/>
                      </a:ext>
                    </a:extLst>
                  </a:tr>
                  <a:tr h="8888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82" t="-307534" r="-200911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000" t="-307534" r="-100545" b="-20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364" t="-307534" r="-729" b="-20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81474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949C4EA3-0EF2-A86F-EC29-407F3F181217}"/>
              </a:ext>
            </a:extLst>
          </p:cNvPr>
          <p:cNvSpPr/>
          <p:nvPr/>
        </p:nvSpPr>
        <p:spPr>
          <a:xfrm>
            <a:off x="4096232" y="2805545"/>
            <a:ext cx="7018085" cy="12469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96C5E-B7C4-E7D6-DE76-D32E5233EF99}"/>
              </a:ext>
            </a:extLst>
          </p:cNvPr>
          <p:cNvSpPr txBox="1"/>
          <p:nvPr/>
        </p:nvSpPr>
        <p:spPr>
          <a:xfrm>
            <a:off x="1104606" y="5978818"/>
            <a:ext cx="100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Remark</a:t>
            </a:r>
            <a:r>
              <a:rPr lang="en-US" dirty="0"/>
              <a:t>: </a:t>
            </a:r>
            <a:r>
              <a:rPr lang="en-US" altLang="zh-CN" dirty="0"/>
              <a:t>Lower bounds are proved for binary trees. Upper bounds hold for arbitrary trees.</a:t>
            </a:r>
            <a:endParaRPr lang="en-US" dirty="0"/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305DFB86-D938-EF25-F6A9-15AFCDB14CB3}"/>
              </a:ext>
            </a:extLst>
          </p:cNvPr>
          <p:cNvSpPr/>
          <p:nvPr/>
        </p:nvSpPr>
        <p:spPr>
          <a:xfrm rot="16425953">
            <a:off x="4198320" y="4009470"/>
            <a:ext cx="1927273" cy="506028"/>
          </a:xfrm>
          <a:prstGeom prst="curvedDown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3C1BE-90BF-A6EC-1355-38B9774CFE7E}"/>
              </a:ext>
            </a:extLst>
          </p:cNvPr>
          <p:cNvSpPr txBox="1"/>
          <p:nvPr/>
        </p:nvSpPr>
        <p:spPr>
          <a:xfrm>
            <a:off x="3103406" y="4020713"/>
            <a:ext cx="198565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Tight even when we allow multiplicative error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8B5C8C8F-6764-A102-51E8-B27E43263732}"/>
              </a:ext>
            </a:extLst>
          </p:cNvPr>
          <p:cNvSpPr/>
          <p:nvPr/>
        </p:nvSpPr>
        <p:spPr>
          <a:xfrm rot="16200000">
            <a:off x="9976810" y="4129082"/>
            <a:ext cx="1857142" cy="631520"/>
          </a:xfrm>
          <a:prstGeom prst="curvedUp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DDB75-2BEB-8B9C-3BA4-C87F911F14F5}"/>
              </a:ext>
            </a:extLst>
          </p:cNvPr>
          <p:cNvSpPr txBox="1"/>
          <p:nvPr/>
        </p:nvSpPr>
        <p:spPr>
          <a:xfrm>
            <a:off x="9503046" y="3969242"/>
            <a:ext cx="260409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Exponential improvement when we allow multiplicative error</a:t>
            </a: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09B83948-000E-882A-1184-965175D0C700}"/>
              </a:ext>
            </a:extLst>
          </p:cNvPr>
          <p:cNvSpPr/>
          <p:nvPr/>
        </p:nvSpPr>
        <p:spPr>
          <a:xfrm rot="14394717">
            <a:off x="7602112" y="3915865"/>
            <a:ext cx="1222094" cy="506028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8AD2E10B-5505-BFC0-D2F6-E53D36B346B4}"/>
              </a:ext>
            </a:extLst>
          </p:cNvPr>
          <p:cNvSpPr/>
          <p:nvPr/>
        </p:nvSpPr>
        <p:spPr>
          <a:xfrm rot="16654326">
            <a:off x="6448856" y="3622321"/>
            <a:ext cx="1391513" cy="631520"/>
          </a:xfrm>
          <a:prstGeom prst="curvedUp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83653D-098A-B306-EDB7-61723AE80D74}"/>
              </a:ext>
            </a:extLst>
          </p:cNvPr>
          <p:cNvSpPr txBox="1"/>
          <p:nvPr/>
        </p:nvSpPr>
        <p:spPr>
          <a:xfrm>
            <a:off x="6663779" y="3713585"/>
            <a:ext cx="191366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Simple mechanisms work best</a:t>
            </a:r>
          </a:p>
        </p:txBody>
      </p:sp>
    </p:spTree>
    <p:extLst>
      <p:ext uri="{BB962C8B-B14F-4D97-AF65-F5344CB8AC3E}">
        <p14:creationId xmlns:p14="http://schemas.microsoft.com/office/powerpoint/2010/main" val="14618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40371-FB1F-FD46-BA3B-A4476BF4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Laplace / Gaussian Mechanism </a:t>
            </a:r>
            <a:br>
              <a:rPr lang="en-US" b="1" dirty="0"/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[Dwork-Kenthapadi-McSherry-Mironov-Naor’06, Dwork-Roth’16]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92;p23">
                <a:extLst>
                  <a:ext uri="{FF2B5EF4-FFF2-40B4-BE49-F238E27FC236}">
                    <a16:creationId xmlns:a16="http://schemas.microsoft.com/office/drawing/2014/main" id="{BF5DE9A6-FB9C-B9C4-FA9F-FB5C98862884}"/>
                  </a:ext>
                </a:extLst>
              </p:cNvPr>
              <p:cNvSpPr txBox="1"/>
              <p:nvPr/>
            </p:nvSpPr>
            <p:spPr>
              <a:xfrm>
                <a:off x="6837686" y="1743034"/>
                <a:ext cx="4311577" cy="12474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Adding independent </a:t>
                </a:r>
                <a:r>
                  <a:rPr lang="en-US" sz="2000" b="1" dirty="0">
                    <a:highlight>
                      <a:srgbClr val="FFFF00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Laplace noise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𝐋𝐚𝐩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/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𝝐</m:t>
                        </m:r>
                      </m:e>
                    </m:d>
                  </m:oMath>
                </a14:m>
                <a:r>
                  <a:rPr lang="en-US" sz="2000" b="1" dirty="0"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r>
                  <a:rPr lang="en-US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to each query satisfies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𝜺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highlight>
                      <a:srgbClr val="FFFF00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-DP</a:t>
                </a:r>
                <a:endParaRPr sz="2000" dirty="0">
                  <a:highlight>
                    <a:srgbClr val="FFFF00"/>
                  </a:highlight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4" name="Google Shape;292;p23">
                <a:extLst>
                  <a:ext uri="{FF2B5EF4-FFF2-40B4-BE49-F238E27FC236}">
                    <a16:creationId xmlns:a16="http://schemas.microsoft.com/office/drawing/2014/main" id="{BF5DE9A6-FB9C-B9C4-FA9F-FB5C98862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686" y="1743034"/>
                <a:ext cx="4311577" cy="1247400"/>
              </a:xfrm>
              <a:prstGeom prst="rect">
                <a:avLst/>
              </a:prstGeom>
              <a:blipFill>
                <a:blip r:embed="rId2"/>
                <a:stretch>
                  <a:fillRect l="-1556"/>
                </a:stretch>
              </a:blip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92;p23">
                <a:extLst>
                  <a:ext uri="{FF2B5EF4-FFF2-40B4-BE49-F238E27FC236}">
                    <a16:creationId xmlns:a16="http://schemas.microsoft.com/office/drawing/2014/main" id="{D2E9AFB3-E14A-C489-54A6-75D11CD34EB8}"/>
                  </a:ext>
                </a:extLst>
              </p:cNvPr>
              <p:cNvSpPr txBox="1"/>
              <p:nvPr/>
            </p:nvSpPr>
            <p:spPr>
              <a:xfrm>
                <a:off x="6837686" y="3195765"/>
                <a:ext cx="4311577" cy="1247400"/>
              </a:xfrm>
              <a:prstGeom prst="rect">
                <a:avLst/>
              </a:prstGeom>
              <a:solidFill>
                <a:srgbClr val="D9EAD3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Adding independent </a:t>
                </a:r>
                <a:r>
                  <a:rPr lang="en-US" sz="2000" b="1" dirty="0">
                    <a:highlight>
                      <a:srgbClr val="FFFF00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Gaussian noise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𝐍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𝟎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𝒅</m:t>
                        </m:r>
                        <m:func>
                          <m:func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funcPr>
                          <m:fName>
                            <m:r>
                              <a:rPr lang="en-US" sz="2000" b="1" i="0" smtClean="0"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𝐥𝐨𝐠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  <a:sym typeface="Google Sans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sym typeface="Google Sans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sym typeface="Google Sans"/>
                                  </a:rPr>
                                  <m:t>/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sym typeface="Google Sans"/>
                                  </a:rPr>
                                  <m:t>𝜹</m:t>
                                </m:r>
                              </m:e>
                            </m:d>
                          </m:e>
                        </m:func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Google Sans"/>
                            <a:cs typeface="Google Sans"/>
                            <a:sym typeface="Google Sans"/>
                          </a:rPr>
                          <m:t>/</m:t>
                        </m:r>
                        <m:sSup>
                          <m:sSup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𝝐</m:t>
                            </m:r>
                          </m:e>
                          <m:sup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Google Sans"/>
                                <a:cs typeface="Google Sans"/>
                                <a:sym typeface="Google Sans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latin typeface="Google Sans"/>
                    <a:ea typeface="Google Sans"/>
                    <a:cs typeface="Google Sans"/>
                    <a:sym typeface="Google Sans"/>
                  </a:rPr>
                  <a:t> to each query satisfies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(</m:t>
                    </m:r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𝝐</m:t>
                    </m:r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,</m:t>
                    </m:r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𝜹</m:t>
                    </m:r>
                    <m:r>
                      <a:rPr lang="en-US" sz="2000" b="1" i="1" dirty="0" smtClean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Google Sans"/>
                        <a:cs typeface="Google Sans"/>
                        <a:sym typeface="Google Sans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highlight>
                      <a:srgbClr val="FFFF00"/>
                    </a:highlight>
                    <a:latin typeface="Google Sans"/>
                    <a:ea typeface="Google Sans"/>
                    <a:cs typeface="Google Sans"/>
                    <a:sym typeface="Google Sans"/>
                  </a:rPr>
                  <a:t>-DP</a:t>
                </a:r>
                <a:endParaRPr sz="2000" dirty="0">
                  <a:highlight>
                    <a:srgbClr val="FFFF00"/>
                  </a:highlight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mc:Choice>
        <mc:Fallback xmlns="">
          <p:sp>
            <p:nvSpPr>
              <p:cNvPr id="5" name="Google Shape;292;p23">
                <a:extLst>
                  <a:ext uri="{FF2B5EF4-FFF2-40B4-BE49-F238E27FC236}">
                    <a16:creationId xmlns:a16="http://schemas.microsoft.com/office/drawing/2014/main" id="{D2E9AFB3-E14A-C489-54A6-75D11CD34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686" y="3195765"/>
                <a:ext cx="4311577" cy="1247400"/>
              </a:xfrm>
              <a:prstGeom prst="rect">
                <a:avLst/>
              </a:prstGeom>
              <a:blipFill>
                <a:blip r:embed="rId3"/>
                <a:stretch>
                  <a:fillRect l="-1556" b="-976"/>
                </a:stretch>
              </a:blip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B659351-A9A3-9C76-2C3D-CA34900B6AD4}"/>
              </a:ext>
            </a:extLst>
          </p:cNvPr>
          <p:cNvGrpSpPr/>
          <p:nvPr/>
        </p:nvGrpSpPr>
        <p:grpSpPr>
          <a:xfrm>
            <a:off x="1911032" y="1568995"/>
            <a:ext cx="4458082" cy="2518987"/>
            <a:chOff x="574258" y="1743034"/>
            <a:chExt cx="5521742" cy="319315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EDAB67-B4CA-2736-3B90-61A23109805B}"/>
                </a:ext>
              </a:extLst>
            </p:cNvPr>
            <p:cNvGrpSpPr/>
            <p:nvPr/>
          </p:nvGrpSpPr>
          <p:grpSpPr>
            <a:xfrm>
              <a:off x="574258" y="1743034"/>
              <a:ext cx="5521742" cy="3193158"/>
              <a:chOff x="574258" y="1743034"/>
              <a:chExt cx="5521742" cy="3193158"/>
            </a:xfrm>
          </p:grpSpPr>
          <p:pic>
            <p:nvPicPr>
              <p:cNvPr id="2050" name="Picture 2" descr="Laplace - ModelAssist">
                <a:extLst>
                  <a:ext uri="{FF2B5EF4-FFF2-40B4-BE49-F238E27FC236}">
                    <a16:creationId xmlns:a16="http://schemas.microsoft.com/office/drawing/2014/main" id="{ED7851D4-89DB-6D20-E773-444CD56EA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258" y="1743034"/>
                <a:ext cx="5521742" cy="3193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48EAEDA-D727-BC31-875D-C4A7771A6A37}"/>
                  </a:ext>
                </a:extLst>
              </p:cNvPr>
              <p:cNvSpPr/>
              <p:nvPr/>
            </p:nvSpPr>
            <p:spPr>
              <a:xfrm>
                <a:off x="4913906" y="2234317"/>
                <a:ext cx="731520" cy="1510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77BB85E-4BCB-CE6A-30BD-AF00FC6601AA}"/>
                  </a:ext>
                </a:extLst>
              </p:cNvPr>
              <p:cNvSpPr/>
              <p:nvPr/>
            </p:nvSpPr>
            <p:spPr>
              <a:xfrm>
                <a:off x="4913906" y="2437737"/>
                <a:ext cx="731520" cy="1510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77B8AB2-FC40-34DA-08D5-26EDD639A689}"/>
                    </a:ext>
                  </a:extLst>
                </p:cNvPr>
                <p:cNvSpPr txBox="1"/>
                <p:nvPr/>
              </p:nvSpPr>
              <p:spPr>
                <a:xfrm>
                  <a:off x="4909252" y="2110411"/>
                  <a:ext cx="731521" cy="369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Lap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77B8AB2-FC40-34DA-08D5-26EDD639A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9252" y="2110411"/>
                  <a:ext cx="731521" cy="3698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2875248-CD15-4145-306F-D0009D0C2D1B}"/>
                    </a:ext>
                  </a:extLst>
                </p:cNvPr>
                <p:cNvSpPr txBox="1"/>
                <p:nvPr/>
              </p:nvSpPr>
              <p:spPr>
                <a:xfrm>
                  <a:off x="4913907" y="2319335"/>
                  <a:ext cx="731521" cy="369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(0,1)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2875248-CD15-4145-306F-D0009D0C2D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907" y="2319335"/>
                  <a:ext cx="731521" cy="36982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hought Bubble: Cloud 10">
                <a:extLst>
                  <a:ext uri="{FF2B5EF4-FFF2-40B4-BE49-F238E27FC236}">
                    <a16:creationId xmlns:a16="http://schemas.microsoft.com/office/drawing/2014/main" id="{ABC9F238-28D0-BC12-DC2E-9485B711A72F}"/>
                  </a:ext>
                </a:extLst>
              </p:cNvPr>
              <p:cNvSpPr/>
              <p:nvPr/>
            </p:nvSpPr>
            <p:spPr>
              <a:xfrm>
                <a:off x="8130975" y="707666"/>
                <a:ext cx="2595335" cy="1035368"/>
              </a:xfrm>
              <a:prstGeom prst="cloudCallout">
                <a:avLst>
                  <a:gd name="adj1" fmla="val 19072"/>
                  <a:gd name="adj2" fmla="val 7857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Lap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hought Bubble: Cloud 10">
                <a:extLst>
                  <a:ext uri="{FF2B5EF4-FFF2-40B4-BE49-F238E27FC236}">
                    <a16:creationId xmlns:a16="http://schemas.microsoft.com/office/drawing/2014/main" id="{ABC9F238-28D0-BC12-DC2E-9485B711A7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975" y="707666"/>
                <a:ext cx="2595335" cy="1035368"/>
              </a:xfrm>
              <a:prstGeom prst="cloudCallout">
                <a:avLst>
                  <a:gd name="adj1" fmla="val 19072"/>
                  <a:gd name="adj2" fmla="val 78573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hought Bubble: Cloud 11">
                <a:extLst>
                  <a:ext uri="{FF2B5EF4-FFF2-40B4-BE49-F238E27FC236}">
                    <a16:creationId xmlns:a16="http://schemas.microsoft.com/office/drawing/2014/main" id="{DDDAAC97-3969-8995-B9EE-A19085E4597F}"/>
                  </a:ext>
                </a:extLst>
              </p:cNvPr>
              <p:cNvSpPr/>
              <p:nvPr/>
            </p:nvSpPr>
            <p:spPr>
              <a:xfrm>
                <a:off x="8657993" y="4129197"/>
                <a:ext cx="3328388" cy="1038597"/>
              </a:xfrm>
              <a:prstGeom prst="cloudCallout">
                <a:avLst>
                  <a:gd name="adj1" fmla="val -7720"/>
                  <a:gd name="adj2" fmla="val -8892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hought Bubble: Cloud 11">
                <a:extLst>
                  <a:ext uri="{FF2B5EF4-FFF2-40B4-BE49-F238E27FC236}">
                    <a16:creationId xmlns:a16="http://schemas.microsoft.com/office/drawing/2014/main" id="{DDDAAC97-3969-8995-B9EE-A19085E45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993" y="4129197"/>
                <a:ext cx="3328388" cy="1038597"/>
              </a:xfrm>
              <a:prstGeom prst="cloudCallout">
                <a:avLst>
                  <a:gd name="adj1" fmla="val -7720"/>
                  <a:gd name="adj2" fmla="val -88929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CB3CA812-D4F6-9C0D-A236-D360BA92BC37}"/>
              </a:ext>
            </a:extLst>
          </p:cNvPr>
          <p:cNvGrpSpPr/>
          <p:nvPr/>
        </p:nvGrpSpPr>
        <p:grpSpPr>
          <a:xfrm>
            <a:off x="402950" y="3999747"/>
            <a:ext cx="3245739" cy="2493128"/>
            <a:chOff x="205619" y="3915897"/>
            <a:chExt cx="3860000" cy="2448125"/>
          </a:xfrm>
        </p:grpSpPr>
        <p:pic>
          <p:nvPicPr>
            <p:cNvPr id="14" name="table">
              <a:extLst>
                <a:ext uri="{FF2B5EF4-FFF2-40B4-BE49-F238E27FC236}">
                  <a16:creationId xmlns:a16="http://schemas.microsoft.com/office/drawing/2014/main" id="{09A2923B-1152-3268-DBFF-439DC07B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619" y="5937322"/>
              <a:ext cx="3860000" cy="426700"/>
            </a:xfrm>
            <a:prstGeom prst="rect">
              <a:avLst/>
            </a:prstGeom>
          </p:spPr>
        </p:pic>
        <p:sp>
          <p:nvSpPr>
            <p:cNvPr id="15" name="Google Shape;270;p23">
              <a:extLst>
                <a:ext uri="{FF2B5EF4-FFF2-40B4-BE49-F238E27FC236}">
                  <a16:creationId xmlns:a16="http://schemas.microsoft.com/office/drawing/2014/main" id="{D0606B3C-CFC7-1C4F-C4EA-8F0D4FF907FB}"/>
                </a:ext>
              </a:extLst>
            </p:cNvPr>
            <p:cNvSpPr/>
            <p:nvPr/>
          </p:nvSpPr>
          <p:spPr>
            <a:xfrm>
              <a:off x="482569" y="5225876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4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6" name="Google Shape;271;p23">
              <a:extLst>
                <a:ext uri="{FF2B5EF4-FFF2-40B4-BE49-F238E27FC236}">
                  <a16:creationId xmlns:a16="http://schemas.microsoft.com/office/drawing/2014/main" id="{3C5F3FDF-3853-C4F7-78CA-43F81549AB4B}"/>
                </a:ext>
              </a:extLst>
            </p:cNvPr>
            <p:cNvSpPr/>
            <p:nvPr/>
          </p:nvSpPr>
          <p:spPr>
            <a:xfrm>
              <a:off x="1402644" y="5225876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5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7" name="Google Shape;272;p23">
              <a:extLst>
                <a:ext uri="{FF2B5EF4-FFF2-40B4-BE49-F238E27FC236}">
                  <a16:creationId xmlns:a16="http://schemas.microsoft.com/office/drawing/2014/main" id="{1AEAC78B-F900-2759-DE48-AED19D28A2B6}"/>
                </a:ext>
              </a:extLst>
            </p:cNvPr>
            <p:cNvSpPr/>
            <p:nvPr/>
          </p:nvSpPr>
          <p:spPr>
            <a:xfrm>
              <a:off x="2391819" y="5225876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16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8" name="Google Shape;273;p23">
              <a:extLst>
                <a:ext uri="{FF2B5EF4-FFF2-40B4-BE49-F238E27FC236}">
                  <a16:creationId xmlns:a16="http://schemas.microsoft.com/office/drawing/2014/main" id="{6867A3EE-A57E-5670-A4CA-272E17F064DA}"/>
                </a:ext>
              </a:extLst>
            </p:cNvPr>
            <p:cNvSpPr/>
            <p:nvPr/>
          </p:nvSpPr>
          <p:spPr>
            <a:xfrm>
              <a:off x="3380994" y="5225876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17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19" name="Google Shape;274;p23">
              <a:extLst>
                <a:ext uri="{FF2B5EF4-FFF2-40B4-BE49-F238E27FC236}">
                  <a16:creationId xmlns:a16="http://schemas.microsoft.com/office/drawing/2014/main" id="{B6E4D47D-872F-D2E3-CFB8-95A2F12D440F}"/>
                </a:ext>
              </a:extLst>
            </p:cNvPr>
            <p:cNvSpPr/>
            <p:nvPr/>
          </p:nvSpPr>
          <p:spPr>
            <a:xfrm>
              <a:off x="941515" y="4580968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9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20" name="Google Shape;275;p23">
              <a:extLst>
                <a:ext uri="{FF2B5EF4-FFF2-40B4-BE49-F238E27FC236}">
                  <a16:creationId xmlns:a16="http://schemas.microsoft.com/office/drawing/2014/main" id="{02056CFF-E715-0CD1-4E9F-8E70194F020F}"/>
                </a:ext>
              </a:extLst>
            </p:cNvPr>
            <p:cNvSpPr/>
            <p:nvPr/>
          </p:nvSpPr>
          <p:spPr>
            <a:xfrm>
              <a:off x="2858438" y="4580968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33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21" name="Google Shape;276;p23">
              <a:extLst>
                <a:ext uri="{FF2B5EF4-FFF2-40B4-BE49-F238E27FC236}">
                  <a16:creationId xmlns:a16="http://schemas.microsoft.com/office/drawing/2014/main" id="{1B04A67C-FCD3-541E-EC3E-07C9504EBF5B}"/>
                </a:ext>
              </a:extLst>
            </p:cNvPr>
            <p:cNvSpPr/>
            <p:nvPr/>
          </p:nvSpPr>
          <p:spPr>
            <a:xfrm>
              <a:off x="1898463" y="3915897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Google Sans"/>
                  <a:ea typeface="Google Sans"/>
                  <a:cs typeface="Google Sans"/>
                  <a:sym typeface="Google Sans"/>
                </a:rPr>
                <a:t>42</a:t>
              </a:r>
              <a:endParaRPr sz="16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22" name="Google Shape;277;p23">
              <a:extLst>
                <a:ext uri="{FF2B5EF4-FFF2-40B4-BE49-F238E27FC236}">
                  <a16:creationId xmlns:a16="http://schemas.microsoft.com/office/drawing/2014/main" id="{53A9431F-EBF9-0DB8-4B45-0D4888A91CAC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467119" y="5652476"/>
              <a:ext cx="2526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78;p23">
              <a:extLst>
                <a:ext uri="{FF2B5EF4-FFF2-40B4-BE49-F238E27FC236}">
                  <a16:creationId xmlns:a16="http://schemas.microsoft.com/office/drawing/2014/main" id="{65FF3DBC-8B68-8C48-DC5D-331285490AB7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719719" y="5652476"/>
              <a:ext cx="2235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79;p23">
              <a:extLst>
                <a:ext uri="{FF2B5EF4-FFF2-40B4-BE49-F238E27FC236}">
                  <a16:creationId xmlns:a16="http://schemas.microsoft.com/office/drawing/2014/main" id="{6149E87B-BDFC-54F6-2A88-93FD502E195E}"/>
                </a:ext>
              </a:extLst>
            </p:cNvPr>
            <p:cNvCxnSpPr>
              <a:stCxn id="16" idx="2"/>
            </p:cNvCxnSpPr>
            <p:nvPr/>
          </p:nvCxnSpPr>
          <p:spPr>
            <a:xfrm flipH="1">
              <a:off x="1418994" y="5652476"/>
              <a:ext cx="220800" cy="2820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80;p23">
              <a:extLst>
                <a:ext uri="{FF2B5EF4-FFF2-40B4-BE49-F238E27FC236}">
                  <a16:creationId xmlns:a16="http://schemas.microsoft.com/office/drawing/2014/main" id="{FF9288F2-E0FB-5ADA-A00F-452322C5C8A5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1639794" y="5652476"/>
              <a:ext cx="2553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81;p23">
              <a:extLst>
                <a:ext uri="{FF2B5EF4-FFF2-40B4-BE49-F238E27FC236}">
                  <a16:creationId xmlns:a16="http://schemas.microsoft.com/office/drawing/2014/main" id="{6CE44430-5B2A-0C8D-46F8-BBAB863B94A6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2378769" y="5652476"/>
              <a:ext cx="250200" cy="2820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82;p23">
              <a:extLst>
                <a:ext uri="{FF2B5EF4-FFF2-40B4-BE49-F238E27FC236}">
                  <a16:creationId xmlns:a16="http://schemas.microsoft.com/office/drawing/2014/main" id="{AE52E5B0-D410-9135-8665-A94F52CA6F92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2628969" y="5652476"/>
              <a:ext cx="2412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3;p23">
              <a:extLst>
                <a:ext uri="{FF2B5EF4-FFF2-40B4-BE49-F238E27FC236}">
                  <a16:creationId xmlns:a16="http://schemas.microsoft.com/office/drawing/2014/main" id="{403ECCE0-46EE-4A3A-4959-7EAA30E37FC0}"/>
                </a:ext>
              </a:extLst>
            </p:cNvPr>
            <p:cNvCxnSpPr>
              <a:stCxn id="18" idx="2"/>
            </p:cNvCxnSpPr>
            <p:nvPr/>
          </p:nvCxnSpPr>
          <p:spPr>
            <a:xfrm flipH="1">
              <a:off x="3353544" y="5652476"/>
              <a:ext cx="2646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84;p23">
              <a:extLst>
                <a:ext uri="{FF2B5EF4-FFF2-40B4-BE49-F238E27FC236}">
                  <a16:creationId xmlns:a16="http://schemas.microsoft.com/office/drawing/2014/main" id="{4CAF92AC-000A-1917-1DFB-02087D67BDD3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3618144" y="5652476"/>
              <a:ext cx="2193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85;p23">
              <a:extLst>
                <a:ext uri="{FF2B5EF4-FFF2-40B4-BE49-F238E27FC236}">
                  <a16:creationId xmlns:a16="http://schemas.microsoft.com/office/drawing/2014/main" id="{484068E8-81D8-9A81-8537-09D3CDAD80FC}"/>
                </a:ext>
              </a:extLst>
            </p:cNvPr>
            <p:cNvCxnSpPr>
              <a:stCxn id="19" idx="2"/>
              <a:endCxn id="15" idx="0"/>
            </p:cNvCxnSpPr>
            <p:nvPr/>
          </p:nvCxnSpPr>
          <p:spPr>
            <a:xfrm flipH="1">
              <a:off x="719665" y="5007568"/>
              <a:ext cx="4590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286;p23">
              <a:extLst>
                <a:ext uri="{FF2B5EF4-FFF2-40B4-BE49-F238E27FC236}">
                  <a16:creationId xmlns:a16="http://schemas.microsoft.com/office/drawing/2014/main" id="{90C6FDDD-EE61-4F8B-1E13-2ED1981EC12B}"/>
                </a:ext>
              </a:extLst>
            </p:cNvPr>
            <p:cNvCxnSpPr>
              <a:stCxn id="19" idx="2"/>
              <a:endCxn id="16" idx="0"/>
            </p:cNvCxnSpPr>
            <p:nvPr/>
          </p:nvCxnSpPr>
          <p:spPr>
            <a:xfrm>
              <a:off x="1178665" y="5007568"/>
              <a:ext cx="4611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287;p23">
              <a:extLst>
                <a:ext uri="{FF2B5EF4-FFF2-40B4-BE49-F238E27FC236}">
                  <a16:creationId xmlns:a16="http://schemas.microsoft.com/office/drawing/2014/main" id="{92EEB9D8-D1D3-1190-B3D0-97E7AEECC794}"/>
                </a:ext>
              </a:extLst>
            </p:cNvPr>
            <p:cNvCxnSpPr>
              <a:stCxn id="20" idx="2"/>
              <a:endCxn id="17" idx="0"/>
            </p:cNvCxnSpPr>
            <p:nvPr/>
          </p:nvCxnSpPr>
          <p:spPr>
            <a:xfrm flipH="1">
              <a:off x="2629088" y="5007568"/>
              <a:ext cx="4665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288;p23">
              <a:extLst>
                <a:ext uri="{FF2B5EF4-FFF2-40B4-BE49-F238E27FC236}">
                  <a16:creationId xmlns:a16="http://schemas.microsoft.com/office/drawing/2014/main" id="{EE34C512-2918-9941-B0A8-6FA44A31DA92}"/>
                </a:ext>
              </a:extLst>
            </p:cNvPr>
            <p:cNvCxnSpPr>
              <a:stCxn id="20" idx="2"/>
              <a:endCxn id="18" idx="0"/>
            </p:cNvCxnSpPr>
            <p:nvPr/>
          </p:nvCxnSpPr>
          <p:spPr>
            <a:xfrm>
              <a:off x="3095588" y="5007568"/>
              <a:ext cx="522600" cy="2184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289;p23">
              <a:extLst>
                <a:ext uri="{FF2B5EF4-FFF2-40B4-BE49-F238E27FC236}">
                  <a16:creationId xmlns:a16="http://schemas.microsoft.com/office/drawing/2014/main" id="{3F91B5D1-CBF7-D8D4-A423-69B23BD49434}"/>
                </a:ext>
              </a:extLst>
            </p:cNvPr>
            <p:cNvCxnSpPr>
              <a:stCxn id="21" idx="2"/>
              <a:endCxn id="19" idx="0"/>
            </p:cNvCxnSpPr>
            <p:nvPr/>
          </p:nvCxnSpPr>
          <p:spPr>
            <a:xfrm flipH="1">
              <a:off x="1178613" y="4342497"/>
              <a:ext cx="957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290;p23">
              <a:extLst>
                <a:ext uri="{FF2B5EF4-FFF2-40B4-BE49-F238E27FC236}">
                  <a16:creationId xmlns:a16="http://schemas.microsoft.com/office/drawing/2014/main" id="{38FD2210-D21D-C092-3914-74A1C77258DD}"/>
                </a:ext>
              </a:extLst>
            </p:cNvPr>
            <p:cNvCxnSpPr>
              <a:stCxn id="21" idx="2"/>
              <a:endCxn id="20" idx="0"/>
            </p:cNvCxnSpPr>
            <p:nvPr/>
          </p:nvCxnSpPr>
          <p:spPr>
            <a:xfrm>
              <a:off x="2135613" y="4342497"/>
              <a:ext cx="960000" cy="238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14A39C-A50D-2E4D-F1AA-E636302C394A}"/>
              </a:ext>
            </a:extLst>
          </p:cNvPr>
          <p:cNvGrpSpPr/>
          <p:nvPr/>
        </p:nvGrpSpPr>
        <p:grpSpPr>
          <a:xfrm>
            <a:off x="4611335" y="3980414"/>
            <a:ext cx="3209540" cy="2517600"/>
            <a:chOff x="4288476" y="3891425"/>
            <a:chExt cx="3860000" cy="2448125"/>
          </a:xfrm>
        </p:grpSpPr>
        <p:pic>
          <p:nvPicPr>
            <p:cNvPr id="37" name="table">
              <a:extLst>
                <a:ext uri="{FF2B5EF4-FFF2-40B4-BE49-F238E27FC236}">
                  <a16:creationId xmlns:a16="http://schemas.microsoft.com/office/drawing/2014/main" id="{3AEBC9F4-3071-C89D-3469-A8E4B607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88476" y="5912850"/>
              <a:ext cx="3860000" cy="426700"/>
            </a:xfrm>
            <a:prstGeom prst="rect">
              <a:avLst/>
            </a:prstGeom>
          </p:spPr>
        </p:pic>
        <p:sp>
          <p:nvSpPr>
            <p:cNvPr id="38" name="Google Shape;304;p24">
              <a:extLst>
                <a:ext uri="{FF2B5EF4-FFF2-40B4-BE49-F238E27FC236}">
                  <a16:creationId xmlns:a16="http://schemas.microsoft.com/office/drawing/2014/main" id="{42F85CC8-2BB9-7C91-6EC7-279D2C73E3C9}"/>
                </a:ext>
              </a:extLst>
            </p:cNvPr>
            <p:cNvSpPr/>
            <p:nvPr/>
          </p:nvSpPr>
          <p:spPr>
            <a:xfrm>
              <a:off x="4565426" y="5201404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Google Sans"/>
                  <a:ea typeface="Google Sans"/>
                  <a:cs typeface="Google Sans"/>
                  <a:sym typeface="Google Sans"/>
                </a:rPr>
                <a:t>2.9</a:t>
              </a:r>
              <a:endParaRPr sz="12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39" name="Google Shape;305;p24">
              <a:extLst>
                <a:ext uri="{FF2B5EF4-FFF2-40B4-BE49-F238E27FC236}">
                  <a16:creationId xmlns:a16="http://schemas.microsoft.com/office/drawing/2014/main" id="{94434A97-AB35-008C-6D4D-A43C81D1D866}"/>
                </a:ext>
              </a:extLst>
            </p:cNvPr>
            <p:cNvSpPr/>
            <p:nvPr/>
          </p:nvSpPr>
          <p:spPr>
            <a:xfrm>
              <a:off x="5485501" y="5201404"/>
              <a:ext cx="4743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Google Sans"/>
                  <a:ea typeface="Google Sans"/>
                  <a:cs typeface="Google Sans"/>
                  <a:sym typeface="Google Sans"/>
                </a:rPr>
                <a:t>4.2</a:t>
              </a:r>
              <a:endParaRPr sz="12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0" name="Google Shape;306;p24">
              <a:extLst>
                <a:ext uri="{FF2B5EF4-FFF2-40B4-BE49-F238E27FC236}">
                  <a16:creationId xmlns:a16="http://schemas.microsoft.com/office/drawing/2014/main" id="{E357A6B5-6B39-690F-E7EB-9A9CB9579F4B}"/>
                </a:ext>
              </a:extLst>
            </p:cNvPr>
            <p:cNvSpPr/>
            <p:nvPr/>
          </p:nvSpPr>
          <p:spPr>
            <a:xfrm>
              <a:off x="6306627" y="5201404"/>
              <a:ext cx="642349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Google Sans"/>
                  <a:ea typeface="Google Sans"/>
                  <a:cs typeface="Google Sans"/>
                  <a:sym typeface="Google Sans"/>
                </a:rPr>
                <a:t>10.9</a:t>
              </a:r>
              <a:endParaRPr sz="1200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1" name="Google Shape;307;p24">
              <a:extLst>
                <a:ext uri="{FF2B5EF4-FFF2-40B4-BE49-F238E27FC236}">
                  <a16:creationId xmlns:a16="http://schemas.microsoft.com/office/drawing/2014/main" id="{AD9175C3-C4EE-12F5-0ACE-C143B1CDEA95}"/>
                </a:ext>
              </a:extLst>
            </p:cNvPr>
            <p:cNvSpPr/>
            <p:nvPr/>
          </p:nvSpPr>
          <p:spPr>
            <a:xfrm>
              <a:off x="7387662" y="5201404"/>
              <a:ext cx="550488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Google Sans"/>
                  <a:ea typeface="Google Sans"/>
                  <a:cs typeface="Google Sans"/>
                  <a:sym typeface="Google Sans"/>
                </a:rPr>
                <a:t>19.1</a:t>
              </a:r>
              <a:endParaRPr sz="1200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2" name="Google Shape;308;p24">
              <a:extLst>
                <a:ext uri="{FF2B5EF4-FFF2-40B4-BE49-F238E27FC236}">
                  <a16:creationId xmlns:a16="http://schemas.microsoft.com/office/drawing/2014/main" id="{0A81A820-906C-104E-BFDB-67EC4CC4A0AB}"/>
                </a:ext>
              </a:extLst>
            </p:cNvPr>
            <p:cNvSpPr/>
            <p:nvPr/>
          </p:nvSpPr>
          <p:spPr>
            <a:xfrm>
              <a:off x="5024372" y="4556496"/>
              <a:ext cx="61009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Google Sans"/>
                  <a:ea typeface="Google Sans"/>
                  <a:cs typeface="Google Sans"/>
                  <a:sym typeface="Google Sans"/>
                </a:rPr>
                <a:t>10.2</a:t>
              </a:r>
              <a:endParaRPr sz="1200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3" name="Google Shape;309;p24">
              <a:extLst>
                <a:ext uri="{FF2B5EF4-FFF2-40B4-BE49-F238E27FC236}">
                  <a16:creationId xmlns:a16="http://schemas.microsoft.com/office/drawing/2014/main" id="{E7E4EAA6-A9BB-60B8-9D28-368E9B4A7CD5}"/>
                </a:ext>
              </a:extLst>
            </p:cNvPr>
            <p:cNvSpPr/>
            <p:nvPr/>
          </p:nvSpPr>
          <p:spPr>
            <a:xfrm>
              <a:off x="6849040" y="4556496"/>
              <a:ext cx="658500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Google Sans"/>
                  <a:ea typeface="Google Sans"/>
                  <a:cs typeface="Google Sans"/>
                  <a:sym typeface="Google Sans"/>
                </a:rPr>
                <a:t>36.7</a:t>
              </a:r>
              <a:endParaRPr sz="1200"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sp>
          <p:nvSpPr>
            <p:cNvPr id="44" name="Google Shape;310;p24">
              <a:extLst>
                <a:ext uri="{FF2B5EF4-FFF2-40B4-BE49-F238E27FC236}">
                  <a16:creationId xmlns:a16="http://schemas.microsoft.com/office/drawing/2014/main" id="{86820863-31D0-9967-33C8-E5BC2BB74A3F}"/>
                </a:ext>
              </a:extLst>
            </p:cNvPr>
            <p:cNvSpPr/>
            <p:nvPr/>
          </p:nvSpPr>
          <p:spPr>
            <a:xfrm>
              <a:off x="5811241" y="3891425"/>
              <a:ext cx="691863" cy="426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Google Sans"/>
                  <a:ea typeface="Google Sans"/>
                  <a:cs typeface="Google Sans"/>
                  <a:sym typeface="Google Sans"/>
                </a:rPr>
                <a:t>39.1</a:t>
              </a:r>
              <a:endParaRPr dirty="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45" name="Google Shape;311;p24">
              <a:extLst>
                <a:ext uri="{FF2B5EF4-FFF2-40B4-BE49-F238E27FC236}">
                  <a16:creationId xmlns:a16="http://schemas.microsoft.com/office/drawing/2014/main" id="{E93A5138-D959-C626-635B-A10262FF185E}"/>
                </a:ext>
              </a:extLst>
            </p:cNvPr>
            <p:cNvCxnSpPr>
              <a:stCxn id="38" idx="2"/>
            </p:cNvCxnSpPr>
            <p:nvPr/>
          </p:nvCxnSpPr>
          <p:spPr>
            <a:xfrm flipH="1">
              <a:off x="4549976" y="5628004"/>
              <a:ext cx="2526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312;p24">
              <a:extLst>
                <a:ext uri="{FF2B5EF4-FFF2-40B4-BE49-F238E27FC236}">
                  <a16:creationId xmlns:a16="http://schemas.microsoft.com/office/drawing/2014/main" id="{C727F2F9-B428-D76D-D240-2815C5AC0C56}"/>
                </a:ext>
              </a:extLst>
            </p:cNvPr>
            <p:cNvCxnSpPr>
              <a:stCxn id="38" idx="2"/>
            </p:cNvCxnSpPr>
            <p:nvPr/>
          </p:nvCxnSpPr>
          <p:spPr>
            <a:xfrm>
              <a:off x="4802576" y="5628004"/>
              <a:ext cx="2235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313;p24">
              <a:extLst>
                <a:ext uri="{FF2B5EF4-FFF2-40B4-BE49-F238E27FC236}">
                  <a16:creationId xmlns:a16="http://schemas.microsoft.com/office/drawing/2014/main" id="{981ACCC4-B905-1EFF-FA18-8854DF5F56A8}"/>
                </a:ext>
              </a:extLst>
            </p:cNvPr>
            <p:cNvCxnSpPr>
              <a:stCxn id="39" idx="2"/>
            </p:cNvCxnSpPr>
            <p:nvPr/>
          </p:nvCxnSpPr>
          <p:spPr>
            <a:xfrm flipH="1">
              <a:off x="5501851" y="5628004"/>
              <a:ext cx="220800" cy="2820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314;p24">
              <a:extLst>
                <a:ext uri="{FF2B5EF4-FFF2-40B4-BE49-F238E27FC236}">
                  <a16:creationId xmlns:a16="http://schemas.microsoft.com/office/drawing/2014/main" id="{EBFC54D5-5D09-8A70-4A2D-AF541E6D34B2}"/>
                </a:ext>
              </a:extLst>
            </p:cNvPr>
            <p:cNvCxnSpPr>
              <a:stCxn id="39" idx="2"/>
            </p:cNvCxnSpPr>
            <p:nvPr/>
          </p:nvCxnSpPr>
          <p:spPr>
            <a:xfrm>
              <a:off x="5722651" y="5628004"/>
              <a:ext cx="255300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315;p24">
              <a:extLst>
                <a:ext uri="{FF2B5EF4-FFF2-40B4-BE49-F238E27FC236}">
                  <a16:creationId xmlns:a16="http://schemas.microsoft.com/office/drawing/2014/main" id="{D2A0ACA8-B709-A4D0-C02A-9070EED66C0D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6461626" y="5628004"/>
              <a:ext cx="166176" cy="2820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316;p24">
              <a:extLst>
                <a:ext uri="{FF2B5EF4-FFF2-40B4-BE49-F238E27FC236}">
                  <a16:creationId xmlns:a16="http://schemas.microsoft.com/office/drawing/2014/main" id="{851ED4D0-D9CA-F072-684D-66A30A0B6EDC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6627802" y="5628004"/>
              <a:ext cx="325225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317;p24">
              <a:extLst>
                <a:ext uri="{FF2B5EF4-FFF2-40B4-BE49-F238E27FC236}">
                  <a16:creationId xmlns:a16="http://schemas.microsoft.com/office/drawing/2014/main" id="{95513045-0F68-9371-3BB2-D30009C121BB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7436401" y="5628004"/>
              <a:ext cx="226505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318;p24">
              <a:extLst>
                <a:ext uri="{FF2B5EF4-FFF2-40B4-BE49-F238E27FC236}">
                  <a16:creationId xmlns:a16="http://schemas.microsoft.com/office/drawing/2014/main" id="{C42A02A5-D984-BB77-1839-7E1627E463C1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662906" y="5628004"/>
              <a:ext cx="257394" cy="289500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319;p24">
              <a:extLst>
                <a:ext uri="{FF2B5EF4-FFF2-40B4-BE49-F238E27FC236}">
                  <a16:creationId xmlns:a16="http://schemas.microsoft.com/office/drawing/2014/main" id="{8C281DA1-5E85-D064-FAEA-0ABC93D2E0CD}"/>
                </a:ext>
              </a:extLst>
            </p:cNvPr>
            <p:cNvCxnSpPr>
              <a:cxnSpLocks/>
              <a:stCxn id="42" idx="2"/>
              <a:endCxn id="38" idx="0"/>
            </p:cNvCxnSpPr>
            <p:nvPr/>
          </p:nvCxnSpPr>
          <p:spPr>
            <a:xfrm flipH="1">
              <a:off x="4802575" y="4983096"/>
              <a:ext cx="526842" cy="218309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320;p24">
              <a:extLst>
                <a:ext uri="{FF2B5EF4-FFF2-40B4-BE49-F238E27FC236}">
                  <a16:creationId xmlns:a16="http://schemas.microsoft.com/office/drawing/2014/main" id="{ACF75056-56C4-33F5-4C79-71EA95E897A2}"/>
                </a:ext>
              </a:extLst>
            </p:cNvPr>
            <p:cNvCxnSpPr>
              <a:cxnSpLocks/>
              <a:stCxn id="42" idx="2"/>
              <a:endCxn id="39" idx="0"/>
            </p:cNvCxnSpPr>
            <p:nvPr/>
          </p:nvCxnSpPr>
          <p:spPr>
            <a:xfrm>
              <a:off x="5329417" y="4983096"/>
              <a:ext cx="393234" cy="218309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321;p24">
              <a:extLst>
                <a:ext uri="{FF2B5EF4-FFF2-40B4-BE49-F238E27FC236}">
                  <a16:creationId xmlns:a16="http://schemas.microsoft.com/office/drawing/2014/main" id="{96D2FE4E-5478-6D83-5F13-0DF4F23E3232}"/>
                </a:ext>
              </a:extLst>
            </p:cNvPr>
            <p:cNvCxnSpPr>
              <a:cxnSpLocks/>
              <a:stCxn id="43" idx="2"/>
              <a:endCxn id="40" idx="0"/>
            </p:cNvCxnSpPr>
            <p:nvPr/>
          </p:nvCxnSpPr>
          <p:spPr>
            <a:xfrm flipH="1">
              <a:off x="6627802" y="4983096"/>
              <a:ext cx="550488" cy="218309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322;p24">
              <a:extLst>
                <a:ext uri="{FF2B5EF4-FFF2-40B4-BE49-F238E27FC236}">
                  <a16:creationId xmlns:a16="http://schemas.microsoft.com/office/drawing/2014/main" id="{B22B4F5E-8799-F023-4281-3307F6FE8C13}"/>
                </a:ext>
              </a:extLst>
            </p:cNvPr>
            <p:cNvCxnSpPr>
              <a:cxnSpLocks/>
              <a:stCxn id="43" idx="2"/>
              <a:endCxn id="41" idx="0"/>
            </p:cNvCxnSpPr>
            <p:nvPr/>
          </p:nvCxnSpPr>
          <p:spPr>
            <a:xfrm>
              <a:off x="7178290" y="4983096"/>
              <a:ext cx="484616" cy="218309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323;p24">
              <a:extLst>
                <a:ext uri="{FF2B5EF4-FFF2-40B4-BE49-F238E27FC236}">
                  <a16:creationId xmlns:a16="http://schemas.microsoft.com/office/drawing/2014/main" id="{380F4DA9-DE73-0535-BB9D-575002FBBB89}"/>
                </a:ext>
              </a:extLst>
            </p:cNvPr>
            <p:cNvCxnSpPr>
              <a:cxnSpLocks/>
              <a:stCxn id="44" idx="2"/>
              <a:endCxn id="42" idx="0"/>
            </p:cNvCxnSpPr>
            <p:nvPr/>
          </p:nvCxnSpPr>
          <p:spPr>
            <a:xfrm flipH="1">
              <a:off x="5329417" y="4318025"/>
              <a:ext cx="827756" cy="238471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324;p24">
              <a:extLst>
                <a:ext uri="{FF2B5EF4-FFF2-40B4-BE49-F238E27FC236}">
                  <a16:creationId xmlns:a16="http://schemas.microsoft.com/office/drawing/2014/main" id="{5ADA39CE-643B-CD03-5A9A-D2221E60BCE7}"/>
                </a:ext>
              </a:extLst>
            </p:cNvPr>
            <p:cNvCxnSpPr>
              <a:cxnSpLocks/>
              <a:stCxn id="44" idx="2"/>
              <a:endCxn id="43" idx="0"/>
            </p:cNvCxnSpPr>
            <p:nvPr/>
          </p:nvCxnSpPr>
          <p:spPr>
            <a:xfrm>
              <a:off x="6157173" y="4318025"/>
              <a:ext cx="1021118" cy="238471"/>
            </a:xfrm>
            <a:prstGeom prst="straightConnector1">
              <a:avLst/>
            </a:prstGeom>
            <a:noFill/>
            <a:ln w="19050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66" name="Arrow: Right 2065">
            <a:extLst>
              <a:ext uri="{FF2B5EF4-FFF2-40B4-BE49-F238E27FC236}">
                <a16:creationId xmlns:a16="http://schemas.microsoft.com/office/drawing/2014/main" id="{2D799340-491A-A2CF-829B-43001DDEE52B}"/>
              </a:ext>
            </a:extLst>
          </p:cNvPr>
          <p:cNvSpPr/>
          <p:nvPr/>
        </p:nvSpPr>
        <p:spPr>
          <a:xfrm>
            <a:off x="3459174" y="4791442"/>
            <a:ext cx="1449846" cy="55482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 noise</a:t>
            </a:r>
          </a:p>
        </p:txBody>
      </p:sp>
    </p:spTree>
    <p:extLst>
      <p:ext uri="{BB962C8B-B14F-4D97-AF65-F5344CB8AC3E}">
        <p14:creationId xmlns:p14="http://schemas.microsoft.com/office/powerpoint/2010/main" val="19268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20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1588</Words>
  <Application>Microsoft Office PowerPoint</Application>
  <PresentationFormat>Widescreen</PresentationFormat>
  <Paragraphs>368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Google Sans</vt:lpstr>
      <vt:lpstr>Arial</vt:lpstr>
      <vt:lpstr>Calibri</vt:lpstr>
      <vt:lpstr>Calibri Light</vt:lpstr>
      <vt:lpstr>Cambria Math</vt:lpstr>
      <vt:lpstr>Office Theme</vt:lpstr>
      <vt:lpstr>On Differentially Private Counting on Trees</vt:lpstr>
      <vt:lpstr>PowerPoint Presentation</vt:lpstr>
      <vt:lpstr>PowerPoint Presentation</vt:lpstr>
      <vt:lpstr>Counting on Tree</vt:lpstr>
      <vt:lpstr>Accuracy</vt:lpstr>
      <vt:lpstr>Differential Privacy (DP) [Dwork-Kenthapadi-McSherry-Mironov-Naor’06]</vt:lpstr>
      <vt:lpstr>Goal</vt:lpstr>
      <vt:lpstr>Results</vt:lpstr>
      <vt:lpstr>Laplace / Gaussian Mechanism  [Dwork-Kenthapadi-McSherry-Mironov-Naor’06, Dwork-Roth’16]</vt:lpstr>
      <vt:lpstr>Results</vt:lpstr>
      <vt:lpstr>Reduction to Classification</vt:lpstr>
      <vt:lpstr>Reduction Example</vt:lpstr>
      <vt:lpstr>Classification Algorithm</vt:lpstr>
      <vt:lpstr>Ingredients</vt:lpstr>
      <vt:lpstr>Results</vt:lpstr>
      <vt:lpstr>Packing Argument [Hardt-Talwar’10]</vt:lpstr>
      <vt:lpstr>Hard Inputs</vt:lpstr>
      <vt:lpstr>Decoding Algorithm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Differentially Private Tree Counting</dc:title>
  <dc:creator>Kewen Wu</dc:creator>
  <cp:lastModifiedBy>Kewen Wu</cp:lastModifiedBy>
  <cp:revision>106</cp:revision>
  <dcterms:created xsi:type="dcterms:W3CDTF">2022-08-02T16:48:10Z</dcterms:created>
  <dcterms:modified xsi:type="dcterms:W3CDTF">2023-07-11T01:58:00Z</dcterms:modified>
</cp:coreProperties>
</file>