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3" r:id="rId4"/>
    <p:sldId id="280" r:id="rId5"/>
    <p:sldId id="282" r:id="rId6"/>
    <p:sldId id="284" r:id="rId7"/>
    <p:sldId id="285" r:id="rId8"/>
    <p:sldId id="287" r:id="rId9"/>
    <p:sldId id="288" r:id="rId10"/>
    <p:sldId id="289" r:id="rId11"/>
    <p:sldId id="290" r:id="rId12"/>
    <p:sldId id="292" r:id="rId13"/>
    <p:sldId id="293" r:id="rId14"/>
    <p:sldId id="294" r:id="rId15"/>
    <p:sldId id="295" r:id="rId16"/>
    <p:sldId id="296" r:id="rId17"/>
    <p:sldId id="286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49" autoAdjust="0"/>
  </p:normalViewPr>
  <p:slideViewPr>
    <p:cSldViewPr snapToGrid="0">
      <p:cViewPr varScale="1">
        <p:scale>
          <a:sx n="60" d="100"/>
          <a:sy n="60" d="100"/>
        </p:scale>
        <p:origin x="8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585B9-FB77-4E52-8B8D-33AD56DFED4B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1D953-8599-42FB-9A01-7958FD070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5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1D953-8599-42FB-9A01-7958FD0707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1D953-8599-42FB-9A01-7958FD0707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1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9E749-137E-4B9C-9F4C-6FD41A4F6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F0957-FB19-4E17-9848-200104996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C2AAE-9611-44F0-A08E-32E67B69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9B083-A7DA-405F-A7FF-C8451001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33381-C36C-4A88-B804-7B5B3C80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CA371-4FDE-495B-ADA8-3A71C60C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FB1C5-8EE9-4C1D-966B-AB159A9BF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FAA18-5538-436F-8DEE-FACA8EC7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BD1E0-B855-43F8-AD35-14203609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22FBA-935D-48AA-A4B9-68EA0309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9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31E2B7-FF43-4177-AFA0-467602405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DD722-2BF3-4B3B-9918-448247773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5FF1E-D41F-4542-B769-372B9936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154DA-2D8D-4F68-8DBE-08969CA7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F8454-66C4-4627-84D1-0C784DB8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1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F7195-3604-4A68-BF77-EB6EF927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606A6-C2C1-40BB-8032-9ABB0C1EC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0870-8CE8-4D5C-992F-34B36ABD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62326-CE81-4FCA-99A0-EE40CB4A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B78EC-3DF1-4C38-87B4-C5891943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1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3F91-3F9D-4C1A-BC08-5C4B5C1A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E430B-97A3-4DBD-A285-56EDB9557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B9C49-5568-4880-AB01-16D6F9DC1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53AD1-ED30-4B1A-8EFE-1A305AD5F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B0F07-6E91-432B-8BA0-5142082A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5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7A43-27C1-48C6-B14A-046EC409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06C18-DF02-4195-A8FD-7C8ADDE76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19511-D367-4713-B778-58328BA20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6A6A1-3FB3-4231-9057-5DC01B20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C7014-888E-40BF-94AF-E985E048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D3ACD-9103-4629-ADBB-E21A399B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9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DBBF-E574-42EC-A43B-6A755223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9A440-BC4A-4A15-BAFC-7939C78BA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1E029-D9BB-468D-8106-A20427CB8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180B0-0FA2-4012-A2E5-9D7F16BC9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12E944-7034-4C43-93A4-7869CF175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F0296E-1B28-4695-BBDA-9FBED519C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CC666-735D-42C8-B2F7-32DC3031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6B77F9-87BF-4BD9-958B-742B1133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4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FC96-5C61-414B-8B22-EF5700E3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795965-979E-4578-BE56-76E65BEA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ADD6D-87E3-4C72-82D9-E27B74D8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55A14-EA1C-4BAD-8322-AD8FD689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7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79A0D9-50FD-47D0-AA69-EDA59C17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F0973-6C86-4D97-8957-E53D255E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4572F-9F95-4659-BF7C-F535280A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3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AB192-F009-4447-9F08-482483729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500C9-033B-494B-BBB1-34931499D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DBCA6-A06C-435E-A6D9-009F2BBD5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1C098-B22E-40BA-B25B-0366C58D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D60D7-17FB-4D2B-9B8D-A036F4E5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D2EB4-88DF-4392-AC6D-750E20D9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5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8FBED-0B49-4127-BA08-C4843051D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A8AD6-AA51-420D-ADF3-437DB2A13E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08FD7-8834-438A-B440-A86F1E7E7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9E2CC-098D-45B9-BF13-94972C94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0791-65CF-4197-9C30-9A6751B6FB7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39-F1BB-46BD-8CF7-E5F7CFA2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76AF1-DBE9-457C-B909-5414B00D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4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E665E-5412-43C5-9C89-DFF2BD77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C2EA7-5889-4AC9-BAF8-B764449BC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4FB49-0298-46F5-A1FE-FB004D23F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40791-65CF-4197-9C30-9A6751B6FB7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A05F5-4CF9-4BBD-8871-A46B09008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FEE5D-A196-43EC-A590-B699595E1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812E1-9C73-4B22-A378-77A26A7D7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7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.png"/><Relationship Id="rId7" Type="http://schemas.openxmlformats.org/officeDocument/2006/relationships/image" Target="../media/image25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CA3C-9746-476D-93ED-D94883640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255" y="818983"/>
            <a:ext cx="9989489" cy="171516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Improved Bounds for Sampling Solutions of Random CNF Formulas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A3998-C493-40F1-A57D-D473EF69B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704459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Kewen Wu (UC Berkeley)</a:t>
            </a:r>
          </a:p>
          <a:p>
            <a:r>
              <a:rPr lang="en-US" sz="2000" dirty="0"/>
              <a:t>with </a:t>
            </a:r>
            <a:r>
              <a:rPr lang="en-US" sz="2000" dirty="0" err="1"/>
              <a:t>Kun</a:t>
            </a:r>
            <a:r>
              <a:rPr lang="en-US" sz="2000" dirty="0"/>
              <a:t> He </a:t>
            </a:r>
            <a:r>
              <a:rPr lang="en-US" sz="1800" dirty="0"/>
              <a:t>(Inst of Computing Technology, Chinese Academy of Sciences) </a:t>
            </a:r>
            <a:endParaRPr lang="en-US" sz="2000" dirty="0"/>
          </a:p>
          <a:p>
            <a:r>
              <a:rPr lang="en-US" sz="2000" dirty="0"/>
              <a:t>and </a:t>
            </a:r>
            <a:r>
              <a:rPr lang="en-US" sz="2000" dirty="0" err="1"/>
              <a:t>Kuan</a:t>
            </a:r>
            <a:r>
              <a:rPr lang="en-US" sz="2000" dirty="0"/>
              <a:t> Yang </a:t>
            </a:r>
            <a:r>
              <a:rPr lang="en-US" sz="1800" dirty="0"/>
              <a:t>(John Hopcroft Center, Shanghai Jiao Tong Univ)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22EF66-83AA-4978-8C63-5798111C2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16" y="4196577"/>
            <a:ext cx="1569261" cy="2208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C20BFF-6F43-CDD7-9992-E17C46DFD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25" y="4196576"/>
            <a:ext cx="1630360" cy="220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55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FC0599-A335-B80D-FA79-1CF3133403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Random vs Standard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Formulas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FC0599-A335-B80D-FA79-1CF3133403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BD7C0F9-E95B-885F-422D-F496B75F67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4373981"/>
                  </p:ext>
                </p:extLst>
              </p:nvPr>
            </p:nvGraphicFramePr>
            <p:xfrm>
              <a:off x="2032000" y="1690688"/>
              <a:ext cx="8127999" cy="25587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918217781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59449126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686001022"/>
                        </a:ext>
                      </a:extLst>
                    </a:gridCol>
                  </a:tblGrid>
                  <a:tr h="508931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1" dirty="0">
                              <a:solidFill>
                                <a:srgbClr val="00B0F0"/>
                              </a:solidFill>
                            </a:rPr>
                            <a:t>Maximum</a:t>
                          </a:r>
                          <a:r>
                            <a:rPr lang="en-US" b="0" dirty="0"/>
                            <a:t> degree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1" dirty="0">
                              <a:solidFill>
                                <a:srgbClr val="00B0F0"/>
                              </a:solidFill>
                            </a:rPr>
                            <a:t>Average</a:t>
                          </a:r>
                          <a:r>
                            <a:rPr lang="en-US" b="0" dirty="0"/>
                            <a:t> degree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426857"/>
                      </a:ext>
                    </a:extLst>
                  </a:tr>
                  <a:tr h="5089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Satisfiability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2263036"/>
                      </a:ext>
                    </a:extLst>
                  </a:tr>
                  <a:tr h="5089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Search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func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2156725"/>
                      </a:ext>
                    </a:extLst>
                  </a:tr>
                  <a:tr h="515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Sampling 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3994240"/>
                      </a:ext>
                    </a:extLst>
                  </a:tr>
                  <a:tr h="515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Sampling hardness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≳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B0F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27068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BD7C0F9-E95B-885F-422D-F496B75F67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4373981"/>
                  </p:ext>
                </p:extLst>
              </p:nvPr>
            </p:nvGraphicFramePr>
            <p:xfrm>
              <a:off x="2032000" y="1690688"/>
              <a:ext cx="8127999" cy="25587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918217781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59449126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686001022"/>
                        </a:ext>
                      </a:extLst>
                    </a:gridCol>
                  </a:tblGrid>
                  <a:tr h="508931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5952" r="-101126" b="-415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5952" r="-899" b="-415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426857"/>
                      </a:ext>
                    </a:extLst>
                  </a:tr>
                  <a:tr h="5089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Satisfiability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107229" r="-101126" b="-3204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07229" r="-899" b="-3204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2263036"/>
                      </a:ext>
                    </a:extLst>
                  </a:tr>
                  <a:tr h="5089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Search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204762" r="-101126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04762" r="-899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2156725"/>
                      </a:ext>
                    </a:extLst>
                  </a:tr>
                  <a:tr h="515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Sampling 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301176" r="-101126" b="-11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301176" r="-899" b="-11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3994240"/>
                      </a:ext>
                    </a:extLst>
                  </a:tr>
                  <a:tr h="515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Sampling hardness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401176" r="-101126" b="-1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B0F0"/>
                              </a:solidFill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27068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6EA90F-CAC6-0F4A-491F-45634DC6EEAA}"/>
                  </a:ext>
                </a:extLst>
              </p:cNvPr>
              <p:cNvSpPr txBox="1"/>
              <p:nvPr/>
            </p:nvSpPr>
            <p:spPr>
              <a:xfrm>
                <a:off x="1748219" y="4335517"/>
                <a:ext cx="8909270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Intuitively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is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slightly better </a:t>
                </a:r>
                <a:r>
                  <a:rPr lang="en-US" dirty="0"/>
                  <a:t>than standard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in satisfiability and search</a:t>
                </a:r>
              </a:p>
              <a:p>
                <a:r>
                  <a:rPr lang="en-US" sz="2400" b="1" dirty="0"/>
                  <a:t>Conjecture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is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slightly better </a:t>
                </a:r>
                <a:r>
                  <a:rPr lang="en-US" dirty="0"/>
                  <a:t>than standard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also in sampling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easier</a:t>
                </a:r>
                <a:r>
                  <a:rPr lang="en-US" dirty="0"/>
                  <a:t>, but </a:t>
                </a:r>
                <a:r>
                  <a:rPr lang="en-US" dirty="0">
                    <a:solidFill>
                      <a:srgbClr val="00B0F0"/>
                    </a:solidFill>
                  </a:rPr>
                  <a:t>not much easier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6EA90F-CAC6-0F4A-491F-45634DC6E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219" y="4335517"/>
                <a:ext cx="8909270" cy="1661993"/>
              </a:xfrm>
              <a:prstGeom prst="rect">
                <a:avLst/>
              </a:prstGeom>
              <a:blipFill>
                <a:blip r:embed="rId4"/>
                <a:stretch>
                  <a:fillRect l="-1095" t="-293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EE493DEE-AA0A-5E54-221B-27E1B33AEC88}"/>
              </a:ext>
            </a:extLst>
          </p:cNvPr>
          <p:cNvSpPr/>
          <p:nvPr/>
        </p:nvSpPr>
        <p:spPr>
          <a:xfrm>
            <a:off x="6692461" y="3322583"/>
            <a:ext cx="1466194" cy="212834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78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7427-1B67-D6DD-309A-B8F0906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Classify the variables into </a:t>
                </a:r>
                <a:r>
                  <a:rPr lang="en-US" dirty="0">
                    <a:solidFill>
                      <a:srgbClr val="00B0F0"/>
                    </a:solidFill>
                  </a:rPr>
                  <a:t>Good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rgbClr val="FF0000"/>
                    </a:solidFill>
                  </a:rPr>
                  <a:t>Bad</a:t>
                </a:r>
              </a:p>
              <a:p>
                <a:r>
                  <a:rPr lang="en-US" dirty="0"/>
                  <a:t>Each </a:t>
                </a:r>
                <a:r>
                  <a:rPr lang="en-US" dirty="0">
                    <a:solidFill>
                      <a:srgbClr val="00B0F0"/>
                    </a:solidFill>
                  </a:rPr>
                  <a:t>Good</a:t>
                </a:r>
                <a:r>
                  <a:rPr lang="en-US" dirty="0"/>
                  <a:t> variable is sampled from its correct marginal distribution</a:t>
                </a:r>
              </a:p>
              <a:p>
                <a:pPr lvl="1"/>
                <a:r>
                  <a:rPr lang="en-US" dirty="0"/>
                  <a:t>Marginal sampler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[Anand-Jerrum’21, He-Wang-Yin’22]</a:t>
                </a:r>
              </a:p>
              <a:p>
                <a:r>
                  <a:rPr lang="en-US" dirty="0"/>
                  <a:t>Finally, we sample values for </a:t>
                </a:r>
                <a:r>
                  <a:rPr lang="en-US" dirty="0">
                    <a:solidFill>
                      <a:srgbClr val="FF0000"/>
                    </a:solidFill>
                  </a:rPr>
                  <a:t>Bad</a:t>
                </a:r>
                <a:r>
                  <a:rPr lang="en-US" dirty="0"/>
                  <a:t> variables</a:t>
                </a:r>
              </a:p>
              <a:p>
                <a:pPr lvl="1"/>
                <a:r>
                  <a:rPr lang="en-US" dirty="0"/>
                  <a:t>Standard rejection sampling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i="1" dirty="0"/>
                  <a:t>Locally sparse properties of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/>
                  <a:t>-CNF formulas</a:t>
                </a:r>
              </a:p>
              <a:p>
                <a:r>
                  <a:rPr lang="en-US" i="1" dirty="0" err="1"/>
                  <a:t>Lovász</a:t>
                </a:r>
                <a:r>
                  <a:rPr lang="en-US" i="1" dirty="0"/>
                  <a:t> local lemma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98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7427-1B67-D6DD-309A-B8F0906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Uniformity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Lovász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Local Lemma EL’75, HSS’11]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42318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If a CNF formula satisfies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Each variable has </a:t>
                </a:r>
                <a:r>
                  <a:rPr lang="en-US" dirty="0">
                    <a:solidFill>
                      <a:srgbClr val="7030A0"/>
                    </a:solidFill>
                  </a:rPr>
                  <a:t>small degree</a:t>
                </a:r>
                <a:endParaRPr lang="en-US" dirty="0"/>
              </a:p>
              <a:p>
                <a:pPr lvl="1"/>
                <a:r>
                  <a:rPr lang="en-US" dirty="0"/>
                  <a:t>Each clause has </a:t>
                </a:r>
                <a:r>
                  <a:rPr lang="en-US" dirty="0">
                    <a:solidFill>
                      <a:srgbClr val="00B050"/>
                    </a:solidFill>
                  </a:rPr>
                  <a:t>many distinct variables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then it is satisfiable 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solution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tiny</m:t>
                      </m:r>
                      <m:r>
                        <a:rPr lang="en-US" b="0" i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err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good marginal approximation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423182"/>
              </a:xfrm>
              <a:blipFill>
                <a:blip r:embed="rId2"/>
                <a:stretch>
                  <a:fillRect l="-812" t="-5779" b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26B3D57-7125-11A2-13F1-EA115725F8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537493"/>
                <a:ext cx="10515600" cy="2041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, we say a variable is </a:t>
                </a:r>
                <a:r>
                  <a:rPr lang="en-US" dirty="0">
                    <a:solidFill>
                      <a:srgbClr val="FF0000"/>
                    </a:solidFill>
                  </a:rPr>
                  <a:t>Bad</a:t>
                </a:r>
                <a:r>
                  <a:rPr lang="en-US" dirty="0"/>
                  <a:t> if</a:t>
                </a:r>
              </a:p>
              <a:p>
                <a:pPr lvl="1"/>
                <a:r>
                  <a:rPr lang="en-US" dirty="0"/>
                  <a:t>It has </a:t>
                </a:r>
                <a:r>
                  <a:rPr lang="en-US" dirty="0">
                    <a:solidFill>
                      <a:srgbClr val="7030A0"/>
                    </a:solidFill>
                  </a:rPr>
                  <a:t>large degree</a:t>
                </a:r>
              </a:p>
              <a:p>
                <a:pPr lvl="1"/>
                <a:r>
                  <a:rPr lang="en-US" dirty="0"/>
                  <a:t>Or it is in a clause that contains </a:t>
                </a:r>
                <a:r>
                  <a:rPr lang="en-US" dirty="0">
                    <a:solidFill>
                      <a:srgbClr val="00B050"/>
                    </a:solidFill>
                  </a:rPr>
                  <a:t>many </a:t>
                </a:r>
                <a:r>
                  <a:rPr lang="en-US" dirty="0">
                    <a:solidFill>
                      <a:srgbClr val="FF0000"/>
                    </a:solidFill>
                  </a:rPr>
                  <a:t>Bad</a:t>
                </a:r>
                <a:r>
                  <a:rPr lang="en-US" dirty="0">
                    <a:solidFill>
                      <a:srgbClr val="00B050"/>
                    </a:solidFill>
                  </a:rPr>
                  <a:t> variables</a:t>
                </a:r>
              </a:p>
              <a:p>
                <a:r>
                  <a:rPr lang="en-US" sz="2000" dirty="0"/>
                  <a:t>The remaining variables are </a:t>
                </a:r>
                <a:r>
                  <a:rPr lang="en-US" sz="2000" dirty="0">
                    <a:solidFill>
                      <a:srgbClr val="00B0F0"/>
                    </a:solidFill>
                  </a:rPr>
                  <a:t>Good</a:t>
                </a:r>
                <a:r>
                  <a:rPr lang="en-US" sz="1800" dirty="0"/>
                  <a:t>: local uniformity guarantee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26B3D57-7125-11A2-13F1-EA115725F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37493"/>
                <a:ext cx="10515600" cy="2041332"/>
              </a:xfrm>
              <a:prstGeom prst="rect">
                <a:avLst/>
              </a:prstGeom>
              <a:blipFill>
                <a:blip r:embed="rId3"/>
                <a:stretch>
                  <a:fillRect l="-984" t="-44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8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7427-1B67-D6DD-309A-B8F0906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Sampler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[AJ’21, HWY’22]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4782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we want to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for a </a:t>
                </a:r>
                <a:r>
                  <a:rPr lang="en-US" dirty="0">
                    <a:solidFill>
                      <a:srgbClr val="00B0F0"/>
                    </a:solidFill>
                  </a:rPr>
                  <a:t>Good</a:t>
                </a:r>
                <a:r>
                  <a:rPr lang="en-US" dirty="0"/>
                  <a:t>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is the marginal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a uniform solution</a:t>
                </a:r>
              </a:p>
              <a:p>
                <a:r>
                  <a:rPr lang="en-US" dirty="0"/>
                  <a:t>By </a:t>
                </a:r>
                <a:r>
                  <a:rPr lang="en-US" i="1" dirty="0"/>
                  <a:t>local uniformity</a:t>
                </a:r>
                <a:r>
                  <a:rPr lang="en-US" dirty="0"/>
                  <a:t>, we fix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/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1/2−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tiny</m:t>
                              </m:r>
                              <m:r>
                                <a:rPr lang="en-US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1/2−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tiny</m:t>
                              </m:r>
                              <m:r>
                                <a:rPr lang="en-US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p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          2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tiny</m:t>
                              </m:r>
                              <m:r>
                                <a:rPr lang="en-US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=⋆</m:t>
                    </m:r>
                  </m:oMath>
                </a14:m>
                <a:r>
                  <a:rPr lang="en-US" dirty="0"/>
                  <a:t>, then resample it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−1/2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tiny</m:t>
                    </m:r>
                    <m:r>
                      <a:rPr lang="en-US" sz="24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err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478213"/>
              </a:xfrm>
              <a:blipFill>
                <a:blip r:embed="rId2"/>
                <a:stretch>
                  <a:fillRect l="-1043" t="-2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3368F31-8551-1A19-15BC-C5DE4B5491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193479"/>
                <a:ext cx="10515600" cy="118903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Bernoulli factory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[NP’05, H’16, DHKN’17]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can be efficiently sampled given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3368F31-8551-1A19-15BC-C5DE4B549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93479"/>
                <a:ext cx="10515600" cy="1189037"/>
              </a:xfrm>
              <a:prstGeom prst="rect">
                <a:avLst/>
              </a:prstGeom>
              <a:blipFill>
                <a:blip r:embed="rId3"/>
                <a:stretch>
                  <a:fillRect l="-1216" t="-86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5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7427-1B67-D6DD-309A-B8F0906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Sampler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[AJ’21, HWY’22]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4782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we want to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for a </a:t>
                </a:r>
                <a:r>
                  <a:rPr lang="en-US" dirty="0">
                    <a:solidFill>
                      <a:srgbClr val="00B0F0"/>
                    </a:solidFill>
                  </a:rPr>
                  <a:t>Good</a:t>
                </a:r>
                <a:r>
                  <a:rPr lang="en-US" dirty="0"/>
                  <a:t>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is the marginal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under a uniform solution</a:t>
                </a:r>
              </a:p>
              <a:p>
                <a:r>
                  <a:rPr lang="en-US" dirty="0"/>
                  <a:t>By </a:t>
                </a:r>
                <a:r>
                  <a:rPr lang="en-US" i="1" dirty="0"/>
                  <a:t>local uniformity</a:t>
                </a:r>
                <a:r>
                  <a:rPr lang="en-US" dirty="0"/>
                  <a:t>, we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←0,1,⋆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, then simply return it</a:t>
                </a:r>
              </a:p>
              <a:p>
                <a:r>
                  <a:rPr lang="en-US" dirty="0"/>
                  <a:t>Otherwise resample it using Bernoulli factory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478213"/>
              </a:xfrm>
              <a:blipFill>
                <a:blip r:embed="rId2"/>
                <a:stretch>
                  <a:fillRect l="-1043" t="-2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8D72F673-BA79-52FF-18DE-108F26C23E7B}"/>
              </a:ext>
            </a:extLst>
          </p:cNvPr>
          <p:cNvSpPr/>
          <p:nvPr/>
        </p:nvSpPr>
        <p:spPr>
          <a:xfrm rot="3226978">
            <a:off x="6761145" y="2911901"/>
            <a:ext cx="1966517" cy="465595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37D04C-2AC6-5576-9884-85330300FC19}"/>
                  </a:ext>
                </a:extLst>
              </p:cNvPr>
              <p:cNvSpPr txBox="1"/>
              <p:nvPr/>
            </p:nvSpPr>
            <p:spPr>
              <a:xfrm>
                <a:off x="838200" y="4676606"/>
                <a:ext cx="10515600" cy="1378006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Delayed Sampling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Assume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r>
                  <a:rPr lang="en-US" dirty="0"/>
                  <a:t>are sampled correctly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=⋆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Then we can easily sample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(⋅∣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r>
                  <a:rPr lang="en-US" dirty="0"/>
                  <a:t> which equals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over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To obtain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=⋆</m:t>
                    </m:r>
                  </m:oMath>
                </a14:m>
                <a:r>
                  <a:rPr lang="en-US" dirty="0"/>
                  <a:t>, we execute </a:t>
                </a:r>
                <a:r>
                  <a:rPr lang="en-US" b="1" i="1" dirty="0"/>
                  <a:t>marginal sampler </a:t>
                </a:r>
                <a:r>
                  <a:rPr lang="en-US" dirty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fixed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37D04C-2AC6-5576-9884-85330300F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76606"/>
                <a:ext cx="10515600" cy="1378006"/>
              </a:xfrm>
              <a:prstGeom prst="rect">
                <a:avLst/>
              </a:prstGeom>
              <a:blipFill>
                <a:blip r:embed="rId3"/>
                <a:stretch>
                  <a:fillRect l="-347" t="-3930" b="-5240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98DEEB7-B886-9455-F16B-764217489DB7}"/>
              </a:ext>
            </a:extLst>
          </p:cNvPr>
          <p:cNvSpPr/>
          <p:nvPr/>
        </p:nvSpPr>
        <p:spPr>
          <a:xfrm>
            <a:off x="9380483" y="4604186"/>
            <a:ext cx="1813035" cy="601082"/>
          </a:xfrm>
          <a:prstGeom prst="wedgeEllipseCallout">
            <a:avLst>
              <a:gd name="adj1" fmla="val -215827"/>
              <a:gd name="adj2" fmla="val 147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Recursive</a:t>
            </a:r>
          </a:p>
        </p:txBody>
      </p:sp>
    </p:spTree>
    <p:extLst>
      <p:ext uri="{BB962C8B-B14F-4D97-AF65-F5344CB8AC3E}">
        <p14:creationId xmlns:p14="http://schemas.microsoft.com/office/powerpoint/2010/main" val="367848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7427-1B67-D6DD-309A-B8F0906E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Sampler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[AJ’21, HWY’22]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4782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obtain a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lvl="1"/>
                <a:r>
                  <a:rPr lang="en-US" dirty="0"/>
                  <a:t>First use </a:t>
                </a:r>
                <a:r>
                  <a:rPr lang="en-US" i="1" dirty="0"/>
                  <a:t>local uniformity </a:t>
                </a:r>
                <a:r>
                  <a:rPr lang="en-US" dirty="0"/>
                  <a:t>to get an approximate, which stops already </a:t>
                </a:r>
                <a:r>
                  <a:rPr lang="en-US" dirty="0" err="1"/>
                  <a:t>whp</a:t>
                </a:r>
                <a:endParaRPr lang="en-US" dirty="0"/>
              </a:p>
              <a:p>
                <a:r>
                  <a:rPr lang="en-US" dirty="0"/>
                  <a:t>If not stop, </a:t>
                </a:r>
              </a:p>
              <a:p>
                <a:pPr lvl="1"/>
                <a:r>
                  <a:rPr lang="en-US" dirty="0"/>
                  <a:t>We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conditioned on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conditioned on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=⋆,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……                                                           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(as long as </a:t>
                </a:r>
                <a:r>
                  <a:rPr lang="en-US" sz="2000" i="1" dirty="0">
                    <a:solidFill>
                      <a:schemeClr val="bg1">
                        <a:lumMod val="50000"/>
                      </a:schemeClr>
                    </a:solidFill>
                  </a:rPr>
                  <a:t>local uniformity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holds)</a:t>
                </a:r>
              </a:p>
              <a:p>
                <a:pPr lvl="1"/>
                <a:r>
                  <a:rPr lang="en-US" dirty="0"/>
                  <a:t>Finally use </a:t>
                </a:r>
                <a:r>
                  <a:rPr lang="en-US" i="1" dirty="0"/>
                  <a:t>Bernoulli factory </a:t>
                </a:r>
                <a:r>
                  <a:rPr lang="en-US" dirty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latter is provided by </a:t>
                </a:r>
                <a:r>
                  <a:rPr lang="en-US" i="1" dirty="0"/>
                  <a:t>rejection sampling </a:t>
                </a:r>
                <a:r>
                  <a:rPr lang="en-US" dirty="0"/>
                  <a:t>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F55DF-1FC1-F9C9-14F7-52936AD20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478213"/>
              </a:xfrm>
              <a:blipFill>
                <a:blip r:embed="rId2"/>
                <a:stretch>
                  <a:fillRect l="-1043" t="-2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AFC5DF14-ECC9-B05D-BE7E-8813E3387850}"/>
              </a:ext>
            </a:extLst>
          </p:cNvPr>
          <p:cNvSpPr/>
          <p:nvPr/>
        </p:nvSpPr>
        <p:spPr>
          <a:xfrm rot="19543269">
            <a:off x="3977542" y="5329203"/>
            <a:ext cx="1489771" cy="35539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F8AB176-E644-50F1-FB10-2337AC903372}"/>
              </a:ext>
            </a:extLst>
          </p:cNvPr>
          <p:cNvSpPr/>
          <p:nvPr/>
        </p:nvSpPr>
        <p:spPr>
          <a:xfrm rot="14455568">
            <a:off x="1178392" y="4287644"/>
            <a:ext cx="3002866" cy="35539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595842-88E9-41C3-E11C-5C3BDD64DDAE}"/>
              </a:ext>
            </a:extLst>
          </p:cNvPr>
          <p:cNvSpPr/>
          <p:nvPr/>
        </p:nvSpPr>
        <p:spPr>
          <a:xfrm>
            <a:off x="1523771" y="3754092"/>
            <a:ext cx="2483068" cy="582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Strong local uniformity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888E4B-3CA9-FCB3-0E01-11DB1E221C3A}"/>
              </a:ext>
            </a:extLst>
          </p:cNvPr>
          <p:cNvSpPr/>
          <p:nvPr/>
        </p:nvSpPr>
        <p:spPr>
          <a:xfrm>
            <a:off x="2798379" y="5506902"/>
            <a:ext cx="1986455" cy="79142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07CF6E6-4C21-A56E-09D0-B17943B9DFF6}"/>
                  </a:ext>
                </a:extLst>
              </p:cNvPr>
              <p:cNvSpPr/>
              <p:nvPr/>
            </p:nvSpPr>
            <p:spPr>
              <a:xfrm>
                <a:off x="5069281" y="5188620"/>
                <a:ext cx="4681691" cy="9599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The remaining formula isn’t too large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Fix many variables before reaching here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Local uniformity can’t be too strong</a:t>
                </a: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07CF6E6-4C21-A56E-09D0-B17943B9D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281" y="5188620"/>
                <a:ext cx="4681691" cy="959932"/>
              </a:xfrm>
              <a:prstGeom prst="roundRect">
                <a:avLst/>
              </a:prstGeom>
              <a:blipFill>
                <a:blip r:embed="rId3"/>
                <a:stretch>
                  <a:fillRect t="-625" b="-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8F189202-830D-B950-F206-3E20E0AAF541}"/>
              </a:ext>
            </a:extLst>
          </p:cNvPr>
          <p:cNvSpPr/>
          <p:nvPr/>
        </p:nvSpPr>
        <p:spPr>
          <a:xfrm rot="1066688">
            <a:off x="3799536" y="4402408"/>
            <a:ext cx="3045038" cy="528188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Tradeoff</a:t>
            </a:r>
          </a:p>
        </p:txBody>
      </p:sp>
    </p:spTree>
    <p:extLst>
      <p:ext uri="{BB962C8B-B14F-4D97-AF65-F5344CB8AC3E}">
        <p14:creationId xmlns:p14="http://schemas.microsoft.com/office/powerpoint/2010/main" val="184988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967A-C978-23E2-90CE-253B657E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272DB-02CD-1990-56FC-D9FCBC0C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4096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rejection sampling</a:t>
            </a:r>
            <a:r>
              <a:rPr lang="en-US" dirty="0"/>
              <a:t> is efficient if the remaining formula is small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Bad</a:t>
            </a:r>
            <a:r>
              <a:rPr lang="en-US" dirty="0"/>
              <a:t> variables are few    					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Good</a:t>
            </a:r>
            <a:r>
              <a:rPr lang="en-US" dirty="0"/>
              <a:t> variables have many possible solutions		</a:t>
            </a:r>
          </a:p>
          <a:p>
            <a:r>
              <a:rPr lang="en-US" dirty="0"/>
              <a:t>The </a:t>
            </a:r>
            <a:r>
              <a:rPr lang="en-US" i="1" dirty="0"/>
              <a:t>recursion</a:t>
            </a:r>
            <a:r>
              <a:rPr lang="en-US" dirty="0"/>
              <a:t> has small depth</a:t>
            </a:r>
          </a:p>
          <a:p>
            <a:pPr lvl="1"/>
            <a:r>
              <a:rPr lang="en-US" dirty="0"/>
              <a:t>Most variables of the visited clauses are in the recursion</a:t>
            </a:r>
          </a:p>
          <a:p>
            <a:pPr lvl="1"/>
            <a:r>
              <a:rPr lang="en-US" dirty="0"/>
              <a:t>The local uniformity sampling stops </a:t>
            </a:r>
            <a:r>
              <a:rPr lang="en-US" dirty="0" err="1"/>
              <a:t>whp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5CC3F4-0770-251E-F39B-9D3BF8B2CF0F}"/>
              </a:ext>
            </a:extLst>
          </p:cNvPr>
          <p:cNvSpPr/>
          <p:nvPr/>
        </p:nvSpPr>
        <p:spPr>
          <a:xfrm>
            <a:off x="2656490" y="5297214"/>
            <a:ext cx="2908738" cy="8592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Locally sparse properties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D76B405-F09D-81CE-F65E-3C84B7A25B3A}"/>
              </a:ext>
            </a:extLst>
          </p:cNvPr>
          <p:cNvSpPr/>
          <p:nvPr/>
        </p:nvSpPr>
        <p:spPr>
          <a:xfrm>
            <a:off x="6513787" y="5297214"/>
            <a:ext cx="2908738" cy="8592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Local uniformity</a:t>
            </a:r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31105B93-119D-C567-AF22-998F76B205E3}"/>
              </a:ext>
            </a:extLst>
          </p:cNvPr>
          <p:cNvSpPr/>
          <p:nvPr/>
        </p:nvSpPr>
        <p:spPr>
          <a:xfrm rot="15001085">
            <a:off x="-412979" y="3609081"/>
            <a:ext cx="3801470" cy="1247574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31057C0C-EFD2-DBE0-7B9C-80FD3B40A668}"/>
              </a:ext>
            </a:extLst>
          </p:cNvPr>
          <p:cNvSpPr/>
          <p:nvPr/>
        </p:nvSpPr>
        <p:spPr>
          <a:xfrm rot="15001085">
            <a:off x="534155" y="4466035"/>
            <a:ext cx="2347551" cy="875417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D7BAFB28-604E-69C2-CA11-976A2645487B}"/>
              </a:ext>
            </a:extLst>
          </p:cNvPr>
          <p:cNvSpPr/>
          <p:nvPr/>
        </p:nvSpPr>
        <p:spPr>
          <a:xfrm rot="14360440">
            <a:off x="6781592" y="2951930"/>
            <a:ext cx="3444863" cy="1450232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409E3609-9B18-271D-5B5A-FEC2ED6C865E}"/>
              </a:ext>
            </a:extLst>
          </p:cNvPr>
          <p:cNvSpPr/>
          <p:nvPr/>
        </p:nvSpPr>
        <p:spPr>
          <a:xfrm rot="14360440">
            <a:off x="6524663" y="4331243"/>
            <a:ext cx="1593996" cy="670698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0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6F84-AB07-4C19-BB84-DB3890B4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C7CB8D-8A70-6122-BA76-B9D9943BC253}"/>
              </a:ext>
            </a:extLst>
          </p:cNvPr>
          <p:cNvCxnSpPr>
            <a:cxnSpLocks/>
          </p:cNvCxnSpPr>
          <p:nvPr/>
        </p:nvCxnSpPr>
        <p:spPr>
          <a:xfrm>
            <a:off x="1728951" y="3720661"/>
            <a:ext cx="8324194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B1D30B-46DD-5B0F-4692-634448E22D04}"/>
                  </a:ext>
                </a:extLst>
              </p:cNvPr>
              <p:cNvSpPr txBox="1"/>
              <p:nvPr/>
            </p:nvSpPr>
            <p:spPr>
              <a:xfrm>
                <a:off x="917026" y="3532634"/>
                <a:ext cx="8119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B1D30B-46DD-5B0F-4692-634448E22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26" y="3532634"/>
                <a:ext cx="81192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70DD78-9DEC-39EE-2E71-BA0F68857BA3}"/>
                  </a:ext>
                </a:extLst>
              </p:cNvPr>
              <p:cNvSpPr txBox="1"/>
              <p:nvPr/>
            </p:nvSpPr>
            <p:spPr>
              <a:xfrm>
                <a:off x="10053145" y="3532634"/>
                <a:ext cx="9305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70DD78-9DEC-39EE-2E71-BA0F68857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145" y="3532634"/>
                <a:ext cx="93054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5D27DED0-537C-389F-DB76-CE70E03EAE89}"/>
              </a:ext>
            </a:extLst>
          </p:cNvPr>
          <p:cNvSpPr/>
          <p:nvPr/>
        </p:nvSpPr>
        <p:spPr>
          <a:xfrm>
            <a:off x="1728951" y="3623440"/>
            <a:ext cx="194442" cy="1944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32C7798D-41CB-877A-2141-7AF2195CF30B}"/>
              </a:ext>
            </a:extLst>
          </p:cNvPr>
          <p:cNvSpPr/>
          <p:nvPr/>
        </p:nvSpPr>
        <p:spPr>
          <a:xfrm>
            <a:off x="417786" y="4662815"/>
            <a:ext cx="1820917" cy="1269124"/>
          </a:xfrm>
          <a:prstGeom prst="cloudCallout">
            <a:avLst>
              <a:gd name="adj1" fmla="val 24539"/>
              <a:gd name="adj2" fmla="val -1114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Trivial formula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CA88B1-1C11-A02C-F93E-C4106FF2861D}"/>
              </a:ext>
            </a:extLst>
          </p:cNvPr>
          <p:cNvSpPr/>
          <p:nvPr/>
        </p:nvSpPr>
        <p:spPr>
          <a:xfrm>
            <a:off x="8973531" y="3620079"/>
            <a:ext cx="194442" cy="1944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40519B6C-7699-5D6D-B905-C8395FF2BC11}"/>
              </a:ext>
            </a:extLst>
          </p:cNvPr>
          <p:cNvSpPr/>
          <p:nvPr/>
        </p:nvSpPr>
        <p:spPr>
          <a:xfrm>
            <a:off x="8952563" y="1527203"/>
            <a:ext cx="2031125" cy="1269124"/>
          </a:xfrm>
          <a:prstGeom prst="cloudCallout">
            <a:avLst>
              <a:gd name="adj1" fmla="val -41054"/>
              <a:gd name="adj2" fmla="val 1072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Satisfiability threshold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B321ED-DE75-F502-4D93-0EE5AF7D20A2}"/>
                  </a:ext>
                </a:extLst>
              </p:cNvPr>
              <p:cNvSpPr txBox="1"/>
              <p:nvPr/>
            </p:nvSpPr>
            <p:spPr>
              <a:xfrm>
                <a:off x="8875331" y="3908121"/>
                <a:ext cx="811925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B321ED-DE75-F502-4D93-0EE5AF7D2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331" y="3908121"/>
                <a:ext cx="811925" cy="374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54F55489-7695-F697-A4FF-5506606429AA}"/>
              </a:ext>
            </a:extLst>
          </p:cNvPr>
          <p:cNvSpPr/>
          <p:nvPr/>
        </p:nvSpPr>
        <p:spPr>
          <a:xfrm>
            <a:off x="8405476" y="3620079"/>
            <a:ext cx="194442" cy="1944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97C778-1EC0-D982-BC9F-BA0222569B8D}"/>
                  </a:ext>
                </a:extLst>
              </p:cNvPr>
              <p:cNvSpPr txBox="1"/>
              <p:nvPr/>
            </p:nvSpPr>
            <p:spPr>
              <a:xfrm>
                <a:off x="7609494" y="3900073"/>
                <a:ext cx="1120667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97C778-1EC0-D982-BC9F-BA0222569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494" y="3900073"/>
                <a:ext cx="1120667" cy="374270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051135D4-35D2-3029-AE67-492D25334F8D}"/>
              </a:ext>
            </a:extLst>
          </p:cNvPr>
          <p:cNvSpPr/>
          <p:nvPr/>
        </p:nvSpPr>
        <p:spPr>
          <a:xfrm>
            <a:off x="6406716" y="1326701"/>
            <a:ext cx="2031125" cy="1269124"/>
          </a:xfrm>
          <a:prstGeom prst="cloudCallout">
            <a:avLst>
              <a:gd name="adj1" fmla="val 47432"/>
              <a:gd name="adj2" fmla="val 12026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Efficient search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08E1FA-8A82-04A6-EF33-8FB8D7CAE7AD}"/>
              </a:ext>
            </a:extLst>
          </p:cNvPr>
          <p:cNvSpPr/>
          <p:nvPr/>
        </p:nvSpPr>
        <p:spPr>
          <a:xfrm>
            <a:off x="3419146" y="3620079"/>
            <a:ext cx="194442" cy="1944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5DFA46-EBB1-0AC6-5F92-4267F8BBECFF}"/>
                  </a:ext>
                </a:extLst>
              </p:cNvPr>
              <p:cNvSpPr txBox="1"/>
              <p:nvPr/>
            </p:nvSpPr>
            <p:spPr>
              <a:xfrm>
                <a:off x="2729072" y="3273497"/>
                <a:ext cx="112066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/300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5DFA46-EBB1-0AC6-5F92-4267F8BBE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072" y="3273497"/>
                <a:ext cx="1120667" cy="3796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EF147C91-08C4-8678-97FE-2BB853537FE4}"/>
              </a:ext>
            </a:extLst>
          </p:cNvPr>
          <p:cNvSpPr/>
          <p:nvPr/>
        </p:nvSpPr>
        <p:spPr>
          <a:xfrm>
            <a:off x="2337239" y="4662815"/>
            <a:ext cx="2031125" cy="1269124"/>
          </a:xfrm>
          <a:prstGeom prst="cloudCallout">
            <a:avLst>
              <a:gd name="adj1" fmla="val 7458"/>
              <a:gd name="adj2" fmla="val -10768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Efficient sampling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E493CD-1883-F42F-D259-E2C7D5CAF947}"/>
              </a:ext>
            </a:extLst>
          </p:cNvPr>
          <p:cNvSpPr/>
          <p:nvPr/>
        </p:nvSpPr>
        <p:spPr>
          <a:xfrm>
            <a:off x="5579677" y="3627356"/>
            <a:ext cx="194442" cy="19444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C5B6B5-7173-CCB5-DA81-F585FA2E105F}"/>
                  </a:ext>
                </a:extLst>
              </p:cNvPr>
              <p:cNvSpPr txBox="1"/>
              <p:nvPr/>
            </p:nvSpPr>
            <p:spPr>
              <a:xfrm>
                <a:off x="5467676" y="3281380"/>
                <a:ext cx="112066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/3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C5B6B5-7173-CCB5-DA81-F585FA2E1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676" y="3281380"/>
                <a:ext cx="1120667" cy="3796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C1F2FA91-9EA9-22E0-134B-A711E909D03C}"/>
              </a:ext>
            </a:extLst>
          </p:cNvPr>
          <p:cNvSpPr/>
          <p:nvPr/>
        </p:nvSpPr>
        <p:spPr>
          <a:xfrm>
            <a:off x="2345779" y="4662815"/>
            <a:ext cx="2031125" cy="1269124"/>
          </a:xfrm>
          <a:prstGeom prst="cloudCallout">
            <a:avLst>
              <a:gd name="adj1" fmla="val 106811"/>
              <a:gd name="adj2" fmla="val -11079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Efficient sampling </a:t>
            </a:r>
          </a:p>
        </p:txBody>
      </p:sp>
      <p:sp>
        <p:nvSpPr>
          <p:cNvPr id="29" name="Arrow: Curved Left 28">
            <a:extLst>
              <a:ext uri="{FF2B5EF4-FFF2-40B4-BE49-F238E27FC236}">
                <a16:creationId xmlns:a16="http://schemas.microsoft.com/office/drawing/2014/main" id="{0943041A-47BC-FEC5-4D0C-581FBB82175F}"/>
              </a:ext>
            </a:extLst>
          </p:cNvPr>
          <p:cNvSpPr/>
          <p:nvPr/>
        </p:nvSpPr>
        <p:spPr>
          <a:xfrm rot="16200000">
            <a:off x="4497452" y="2347410"/>
            <a:ext cx="299526" cy="2241991"/>
          </a:xfrm>
          <a:prstGeom prst="curvedLeftArrow">
            <a:avLst>
              <a:gd name="adj1" fmla="val 18086"/>
              <a:gd name="adj2" fmla="val 88417"/>
              <a:gd name="adj3" fmla="val 3723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E211AD6-1402-C931-913C-FCE556E8AEAB}"/>
              </a:ext>
            </a:extLst>
          </p:cNvPr>
          <p:cNvSpPr/>
          <p:nvPr/>
        </p:nvSpPr>
        <p:spPr>
          <a:xfrm>
            <a:off x="6406716" y="3627680"/>
            <a:ext cx="194442" cy="19444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131840D0-5D1C-71C7-B1CA-42E400AD780B}"/>
              </a:ext>
            </a:extLst>
          </p:cNvPr>
          <p:cNvSpPr/>
          <p:nvPr/>
        </p:nvSpPr>
        <p:spPr>
          <a:xfrm>
            <a:off x="5012446" y="4662815"/>
            <a:ext cx="2031125" cy="1269124"/>
          </a:xfrm>
          <a:prstGeom prst="cloudCallout">
            <a:avLst>
              <a:gd name="adj1" fmla="val 19489"/>
              <a:gd name="adj2" fmla="val -110172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93603EC-A50A-B1DA-F2CF-A0DB725BA28D}"/>
                  </a:ext>
                </a:extLst>
              </p:cNvPr>
              <p:cNvSpPr txBox="1"/>
              <p:nvPr/>
            </p:nvSpPr>
            <p:spPr>
              <a:xfrm>
                <a:off x="6224092" y="3273497"/>
                <a:ext cx="1120667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93603EC-A50A-B1DA-F2CF-A0DB725BA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092" y="3273497"/>
                <a:ext cx="1120667" cy="3796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Curved Right 34">
            <a:extLst>
              <a:ext uri="{FF2B5EF4-FFF2-40B4-BE49-F238E27FC236}">
                <a16:creationId xmlns:a16="http://schemas.microsoft.com/office/drawing/2014/main" id="{87345E2D-C7BB-9539-F1BB-FC22F400AA72}"/>
              </a:ext>
            </a:extLst>
          </p:cNvPr>
          <p:cNvSpPr/>
          <p:nvPr/>
        </p:nvSpPr>
        <p:spPr>
          <a:xfrm rot="16200000">
            <a:off x="5957763" y="3550120"/>
            <a:ext cx="250195" cy="811926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AC7B69D6-AE1E-CB47-F4E5-DCD270A2D6F6}"/>
                  </a:ext>
                </a:extLst>
              </p:cNvPr>
              <p:cNvSpPr/>
              <p:nvPr/>
            </p:nvSpPr>
            <p:spPr>
              <a:xfrm>
                <a:off x="9851666" y="695857"/>
                <a:ext cx="1240404" cy="57249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Density: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AC7B69D6-AE1E-CB47-F4E5-DCD270A2D6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666" y="695857"/>
                <a:ext cx="1240404" cy="572494"/>
              </a:xfrm>
              <a:prstGeom prst="roundRect">
                <a:avLst/>
              </a:prstGeom>
              <a:blipFill>
                <a:blip r:embed="rId9"/>
                <a:stretch>
                  <a:fillRect t="-10417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676C093-3F74-3A2A-5291-8358684922B1}"/>
              </a:ext>
            </a:extLst>
          </p:cNvPr>
          <p:cNvSpPr txBox="1"/>
          <p:nvPr/>
        </p:nvSpPr>
        <p:spPr>
          <a:xfrm>
            <a:off x="3849739" y="2940123"/>
            <a:ext cx="149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Our work</a:t>
            </a:r>
          </a:p>
        </p:txBody>
      </p:sp>
    </p:spTree>
    <p:extLst>
      <p:ext uri="{BB962C8B-B14F-4D97-AF65-F5344CB8AC3E}">
        <p14:creationId xmlns:p14="http://schemas.microsoft.com/office/powerpoint/2010/main" val="35878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3" grpId="1" animBg="1"/>
      <p:bldP spid="24" grpId="0" animBg="1"/>
      <p:bldP spid="25" grpId="0"/>
      <p:bldP spid="26" grpId="0" animBg="1"/>
      <p:bldP spid="29" grpId="0" animBg="1"/>
      <p:bldP spid="30" grpId="0" animBg="1"/>
      <p:bldP spid="32" grpId="0" animBg="1"/>
      <p:bldP spid="33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F371-79D7-43FC-8667-0AEBFB86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9637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14D79-72A0-4DF1-961C-E06E2BB5B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/>
              <a:t>Conjunctive Normal Forms (CNFs)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2EE97-F938-461E-A949-E42D17D694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03533" cy="301412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CNF formula</a:t>
                </a:r>
                <a:r>
                  <a:rPr lang="en-US" sz="2400" dirty="0"/>
                  <a:t>: an AND of ORs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l-GR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l-GR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l-GR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l-GR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l-GR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l-GR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l-GR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l-GR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Variables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r>
                  <a:rPr lang="en-US" sz="2400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Satisfiable</a:t>
                </a:r>
                <a:r>
                  <a:rPr lang="en-US" sz="2400" b="0" dirty="0"/>
                  <a:t>: There exists an assignment to the </a:t>
                </a:r>
                <a:r>
                  <a:rPr lang="en-US" sz="2400" b="0" dirty="0">
                    <a:solidFill>
                      <a:schemeClr val="accent6">
                        <a:lumMod val="50000"/>
                      </a:schemeClr>
                    </a:solidFill>
                  </a:rPr>
                  <a:t>variables</a:t>
                </a:r>
                <a:r>
                  <a:rPr lang="en-US" sz="2400" b="0" dirty="0"/>
                  <a:t> that satisfies all the </a:t>
                </a:r>
                <a:r>
                  <a:rPr lang="en-US" sz="2400" b="0" dirty="0">
                    <a:solidFill>
                      <a:srgbClr val="C00000"/>
                    </a:solidFill>
                  </a:rPr>
                  <a:t>clauses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-CNF formula</a:t>
                </a:r>
                <a:r>
                  <a:rPr lang="en-US" sz="2400" dirty="0"/>
                  <a:t>: Each clause has </a:t>
                </a:r>
                <a:r>
                  <a:rPr lang="en-US" sz="2400" u="sng" dirty="0"/>
                  <a:t>exactly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literals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2EE97-F938-461E-A949-E42D17D694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03533" cy="3014127"/>
              </a:xfrm>
              <a:blipFill>
                <a:blip r:embed="rId2"/>
                <a:stretch>
                  <a:fillRect l="-775" t="-3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58A3C5-47E6-4880-A170-82F964219B5B}"/>
                  </a:ext>
                </a:extLst>
              </p:cNvPr>
              <p:cNvSpPr txBox="1"/>
              <p:nvPr/>
            </p:nvSpPr>
            <p:spPr>
              <a:xfrm>
                <a:off x="566658" y="4748509"/>
                <a:ext cx="11058683" cy="195540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Random </a:t>
                </a:r>
                <a14:m>
                  <m:oMath xmlns:m="http://schemas.openxmlformats.org/officeDocument/2006/math">
                    <m:r>
                      <a:rPr kumimoji="0" lang="en-US" sz="2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𝒌</m:t>
                    </m:r>
                  </m:oMath>
                </a14:m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-CNF formula</a:t>
                </a:r>
                <a:r>
                  <a:rPr kumimoji="0" lang="en-US" sz="26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Φ</m:t>
                    </m:r>
                    <m:r>
                      <a:rPr kumimoji="0" lang="en-US" sz="2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2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2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 formula on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variables 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clauses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US" sz="2000" noProof="0" dirty="0"/>
                  <a:t>e</a:t>
                </a:r>
                <a:r>
                  <a:rPr lang="en-US" sz="2000" dirty="0"/>
                  <a:t>ach clause has </a:t>
                </a:r>
                <a:r>
                  <a:rPr lang="en-US" sz="2000" u="sng" dirty="0"/>
                  <a:t>exactly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literals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200" dirty="0">
                    <a:solidFill>
                      <a:schemeClr val="tx1"/>
                    </a:solidFill>
                    <a:latin typeface="Calibri" panose="020F0502020204030204"/>
                  </a:rPr>
                  <a:t>Each </a:t>
                </a:r>
                <a:r>
                  <a:rPr lang="en-US" sz="2200" dirty="0">
                    <a:solidFill>
                      <a:srgbClr val="0070C0"/>
                    </a:solidFill>
                    <a:latin typeface="Calibri" panose="020F0502020204030204"/>
                  </a:rPr>
                  <a:t>literal</a:t>
                </a:r>
                <a:r>
                  <a:rPr lang="en-US" sz="2200" dirty="0">
                    <a:solidFill>
                      <a:schemeClr val="tx1"/>
                    </a:solidFill>
                    <a:latin typeface="Calibri" panose="020F0502020204030204"/>
                  </a:rPr>
                  <a:t> is chosen </a:t>
                </a:r>
                <a:r>
                  <a:rPr lang="en-US" sz="2200" i="1" dirty="0">
                    <a:solidFill>
                      <a:schemeClr val="tx1"/>
                    </a:solidFill>
                    <a:latin typeface="Calibri" panose="020F0502020204030204"/>
                  </a:rPr>
                  <a:t>independently and uniformly </a:t>
                </a:r>
                <a:r>
                  <a:rPr lang="en-US" sz="2200" dirty="0">
                    <a:solidFill>
                      <a:schemeClr val="tx1"/>
                    </a:solidFill>
                    <a:latin typeface="Calibri" panose="020F0502020204030204"/>
                  </a:rPr>
                  <a:t>from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,¬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,…,¬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200" noProof="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/>
                  </a:rPr>
                  <a:t>Density</a:t>
                </a:r>
                <a:r>
                  <a:rPr lang="en-US" sz="2200" noProof="0" dirty="0">
                    <a:solidFill>
                      <a:schemeClr val="tx1"/>
                    </a:solidFill>
                    <a:latin typeface="Calibri" panose="020F0502020204030204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/>
                  </a:rPr>
                  <a:t>Model</a:t>
                </a:r>
                <a:r>
                  <a:rPr lang="en-US" sz="2200" dirty="0">
                    <a:solidFill>
                      <a:schemeClr val="tx1"/>
                    </a:solidFill>
                    <a:latin typeface="Calibri" panose="020F0502020204030204"/>
                  </a:rPr>
                  <a:t>: Fix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</a:rPr>
                  <a:t>, then let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</a:rPr>
                  <a:t> (and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58A3C5-47E6-4880-A170-82F964219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58" y="4748509"/>
                <a:ext cx="11058683" cy="1955407"/>
              </a:xfrm>
              <a:prstGeom prst="rect">
                <a:avLst/>
              </a:prstGeom>
              <a:blipFill>
                <a:blip r:embed="rId3"/>
                <a:stretch>
                  <a:fillRect l="-936" t="-4334" b="-4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6CC7E310-A44E-D360-5208-DBB8C8855371}"/>
              </a:ext>
            </a:extLst>
          </p:cNvPr>
          <p:cNvSpPr/>
          <p:nvPr/>
        </p:nvSpPr>
        <p:spPr>
          <a:xfrm rot="16200000">
            <a:off x="4244293" y="2112777"/>
            <a:ext cx="190270" cy="1975900"/>
          </a:xfrm>
          <a:prstGeom prst="leftBrace">
            <a:avLst>
              <a:gd name="adj1" fmla="val 57716"/>
              <a:gd name="adj2" fmla="val 50805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D5D07615-9C56-E156-947D-8778269842F6}"/>
              </a:ext>
            </a:extLst>
          </p:cNvPr>
          <p:cNvSpPr/>
          <p:nvPr/>
        </p:nvSpPr>
        <p:spPr>
          <a:xfrm rot="16200000">
            <a:off x="8102002" y="2813821"/>
            <a:ext cx="190270" cy="573811"/>
          </a:xfrm>
          <a:prstGeom prst="leftBrace">
            <a:avLst>
              <a:gd name="adj1" fmla="val 57716"/>
              <a:gd name="adj2" fmla="val 50805"/>
            </a:avLst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9E4581-0AB9-A153-C8DA-E672F44A0C48}"/>
              </a:ext>
            </a:extLst>
          </p:cNvPr>
          <p:cNvSpPr txBox="1"/>
          <p:nvPr/>
        </p:nvSpPr>
        <p:spPr>
          <a:xfrm>
            <a:off x="3830544" y="3146134"/>
            <a:ext cx="101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Clause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493FB-C363-6520-5CA4-B9BABF80598C}"/>
              </a:ext>
            </a:extLst>
          </p:cNvPr>
          <p:cNvSpPr txBox="1"/>
          <p:nvPr/>
        </p:nvSpPr>
        <p:spPr>
          <a:xfrm>
            <a:off x="7688253" y="3146133"/>
            <a:ext cx="101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Literal</a:t>
            </a:r>
          </a:p>
        </p:txBody>
      </p:sp>
    </p:spTree>
    <p:extLst>
      <p:ext uri="{BB962C8B-B14F-4D97-AF65-F5344CB8AC3E}">
        <p14:creationId xmlns:p14="http://schemas.microsoft.com/office/powerpoint/2010/main" val="294274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6F84-AB07-4C19-BB84-DB3890B4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Random CNF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B5D25-23D1-40D2-BDC4-D19F2EEA51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005039"/>
              </a:xfrm>
            </p:spPr>
            <p:txBody>
              <a:bodyPr/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Decision</a:t>
                </a:r>
                <a:r>
                  <a:rPr lang="en-US" dirty="0"/>
                  <a:t>: When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satisfiable</a:t>
                </a:r>
                <a:r>
                  <a:rPr lang="en-US" dirty="0"/>
                  <a:t> with high probability?</a:t>
                </a:r>
              </a:p>
              <a:p>
                <a:pPr lvl="1"/>
                <a:r>
                  <a:rPr lang="en-US" dirty="0"/>
                  <a:t>Average-case analysis, phase transition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B5D25-23D1-40D2-BDC4-D19F2EEA5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005039"/>
              </a:xfrm>
              <a:blipFill>
                <a:blip r:embed="rId2"/>
                <a:stretch>
                  <a:fillRect l="-1101" t="-1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751B54E-D1F6-5594-A10E-CBBF10E69E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170721"/>
                <a:ext cx="10515600" cy="267348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Satisfiability theorem</a:t>
                </a:r>
                <a:r>
                  <a:rPr lang="en-US" dirty="0"/>
                  <a:t>: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large enough, there exists a bound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func>
                        <m:func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satisfiable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751B54E-D1F6-5594-A10E-CBBF10E69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70721"/>
                <a:ext cx="10515600" cy="2673488"/>
              </a:xfrm>
              <a:prstGeom prst="rect">
                <a:avLst/>
              </a:prstGeom>
              <a:blipFill>
                <a:blip r:embed="rId3"/>
                <a:stretch>
                  <a:fillRect l="-1216" t="-362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C0550F5-6644-30D9-3895-A679522A3648}"/>
              </a:ext>
            </a:extLst>
          </p:cNvPr>
          <p:cNvSpPr txBox="1"/>
          <p:nvPr/>
        </p:nvSpPr>
        <p:spPr>
          <a:xfrm>
            <a:off x="838200" y="3522428"/>
            <a:ext cx="3312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[KKK’98,F’99,AM’02,AP’03,COP’16,DSS’22]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CECD2F3-0262-E51F-B444-6D0F6F6A6A3C}"/>
                  </a:ext>
                </a:extLst>
              </p:cNvPr>
              <p:cNvSpPr/>
              <p:nvPr/>
            </p:nvSpPr>
            <p:spPr>
              <a:xfrm>
                <a:off x="9851666" y="695857"/>
                <a:ext cx="1240404" cy="57249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Density: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CECD2F3-0262-E51F-B444-6D0F6F6A6A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666" y="695857"/>
                <a:ext cx="1240404" cy="572494"/>
              </a:xfrm>
              <a:prstGeom prst="roundRect">
                <a:avLst/>
              </a:prstGeom>
              <a:blipFill>
                <a:blip r:embed="rId4"/>
                <a:stretch>
                  <a:fillRect t="-10417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9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6F84-AB07-4C19-BB84-DB3890B4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Random CNF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B5D25-23D1-40D2-BDC4-D19F2EEA51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863780"/>
              </a:xfrm>
            </p:spPr>
            <p:txBody>
              <a:bodyPr/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Decision</a:t>
                </a:r>
                <a:r>
                  <a:rPr lang="en-US" dirty="0"/>
                  <a:t>: When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satisfiable</a:t>
                </a:r>
                <a:r>
                  <a:rPr lang="en-US" dirty="0"/>
                  <a:t> with high probability?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Search</a:t>
                </a:r>
                <a:r>
                  <a:rPr lang="en-US" dirty="0"/>
                  <a:t>: Beyond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Decision</a:t>
                </a:r>
                <a:r>
                  <a:rPr lang="en-US" dirty="0"/>
                  <a:t>, can we </a:t>
                </a:r>
                <a:r>
                  <a:rPr lang="en-US" i="1" u="sng" dirty="0"/>
                  <a:t>find</a:t>
                </a:r>
                <a:r>
                  <a:rPr lang="en-US" dirty="0"/>
                  <a:t> a solution efficiently?</a:t>
                </a:r>
              </a:p>
              <a:p>
                <a:pPr lvl="1"/>
                <a:r>
                  <a:rPr lang="en-US" dirty="0"/>
                  <a:t>Algorithmic phase transition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B5D25-23D1-40D2-BDC4-D19F2EEA5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863780"/>
              </a:xfrm>
              <a:blipFill>
                <a:blip r:embed="rId3"/>
                <a:stretch>
                  <a:fillRect l="-1101" t="-5556" b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2D9A5D2-0BC4-C968-5002-7F88A1A3D632}"/>
                  </a:ext>
                </a:extLst>
              </p:cNvPr>
              <p:cNvSpPr/>
              <p:nvPr/>
            </p:nvSpPr>
            <p:spPr>
              <a:xfrm>
                <a:off x="9851666" y="695857"/>
                <a:ext cx="1240404" cy="57249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Density: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2D9A5D2-0BC4-C968-5002-7F88A1A3D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666" y="695857"/>
                <a:ext cx="1240404" cy="572494"/>
              </a:xfrm>
              <a:prstGeom prst="roundRect">
                <a:avLst/>
              </a:prstGeom>
              <a:blipFill>
                <a:blip r:embed="rId4"/>
                <a:stretch>
                  <a:fillRect t="-10417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F973CD1-9DC5-12F7-6E81-D7C272CAA547}"/>
              </a:ext>
            </a:extLst>
          </p:cNvPr>
          <p:cNvGrpSpPr/>
          <p:nvPr/>
        </p:nvGrpSpPr>
        <p:grpSpPr>
          <a:xfrm>
            <a:off x="775416" y="4207477"/>
            <a:ext cx="10578384" cy="1539422"/>
            <a:chOff x="775416" y="3819388"/>
            <a:chExt cx="10578384" cy="15394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ontent Placeholder 2">
                  <a:extLst>
                    <a:ext uri="{FF2B5EF4-FFF2-40B4-BE49-F238E27FC236}">
                      <a16:creationId xmlns:a16="http://schemas.microsoft.com/office/drawing/2014/main" id="{5D24C95D-49BD-2B97-DFBA-4B620FE99F9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38200" y="3819388"/>
                  <a:ext cx="10515600" cy="1539422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Algorithms</a:t>
                  </a:r>
                  <a:r>
                    <a:rPr lang="en-US" dirty="0"/>
                    <a:t>: Poly-time algorithm exists when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dirty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  <m:r>
                        <a:rPr lang="en-US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a14:m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r>
                    <a: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Hardness</a:t>
                  </a:r>
                  <a:r>
                    <a:rPr lang="en-US" dirty="0"/>
                    <a:t>: Evidence that the problem is hard when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func>
                        <m:funcPr>
                          <m:ctrlPr>
                            <a:rPr lang="en-US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  <m:r>
                        <a:rPr lang="en-US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a14:m>
                  <a:endParaRPr lang="en-US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8" name="Content Placeholder 2">
                  <a:extLst>
                    <a:ext uri="{FF2B5EF4-FFF2-40B4-BE49-F238E27FC236}">
                      <a16:creationId xmlns:a16="http://schemas.microsoft.com/office/drawing/2014/main" id="{5D24C95D-49BD-2B97-DFBA-4B620FE99F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819388"/>
                  <a:ext cx="10515600" cy="1539422"/>
                </a:xfrm>
                <a:prstGeom prst="rect">
                  <a:avLst/>
                </a:prstGeom>
                <a:blipFill>
                  <a:blip r:embed="rId5"/>
                  <a:stretch>
                    <a:fillRect l="-1042" t="-5882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1008E2-EB87-3793-18A2-6A18F731EB12}"/>
                </a:ext>
              </a:extLst>
            </p:cNvPr>
            <p:cNvSpPr txBox="1"/>
            <p:nvPr/>
          </p:nvSpPr>
          <p:spPr>
            <a:xfrm>
              <a:off x="1545865" y="4129486"/>
              <a:ext cx="9667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[CO’10]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2595FE-73F6-2EFA-3D6B-B1159411F066}"/>
                </a:ext>
              </a:extLst>
            </p:cNvPr>
            <p:cNvSpPr txBox="1"/>
            <p:nvPr/>
          </p:nvSpPr>
          <p:spPr>
            <a:xfrm>
              <a:off x="775416" y="4747362"/>
              <a:ext cx="25076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[ACO’08, H’16,COHH’17,BH’22]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44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6F84-AB07-4C19-BB84-DB3890B4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Random CNF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B5D25-23D1-40D2-BDC4-D19F2EEA51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159843"/>
              </a:xfrm>
            </p:spPr>
            <p:txBody>
              <a:bodyPr/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Decision</a:t>
                </a:r>
                <a:r>
                  <a:rPr lang="en-US" dirty="0"/>
                  <a:t>: When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satisfiable</a:t>
                </a:r>
                <a:r>
                  <a:rPr lang="en-US" dirty="0"/>
                  <a:t> with high probability?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Search</a:t>
                </a:r>
                <a:r>
                  <a:rPr lang="en-US" dirty="0"/>
                  <a:t>: Beyond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Decision</a:t>
                </a:r>
                <a:r>
                  <a:rPr lang="en-US" dirty="0"/>
                  <a:t>, can we </a:t>
                </a:r>
                <a:r>
                  <a:rPr lang="en-US" i="1" u="sng" dirty="0"/>
                  <a:t>find</a:t>
                </a:r>
                <a:r>
                  <a:rPr lang="en-US" dirty="0"/>
                  <a:t> a solution efficiently?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Sampling</a:t>
                </a:r>
                <a:r>
                  <a:rPr lang="en-US" dirty="0"/>
                  <a:t>: Beyond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Search</a:t>
                </a:r>
                <a:r>
                  <a:rPr lang="en-US" dirty="0"/>
                  <a:t>, can we efficiently </a:t>
                </a:r>
                <a:r>
                  <a:rPr lang="en-US" i="1" u="sng" dirty="0"/>
                  <a:t>sample</a:t>
                </a:r>
                <a:r>
                  <a:rPr lang="en-US" dirty="0"/>
                  <a:t> a uniform random solution from the whole solution space?</a:t>
                </a:r>
              </a:p>
              <a:p>
                <a:pPr lvl="1"/>
                <a:r>
                  <a:rPr lang="en-US" dirty="0"/>
                  <a:t>Partition function in statistical physics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B5D25-23D1-40D2-BDC4-D19F2EEA5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159843"/>
              </a:xfrm>
              <a:blipFill>
                <a:blip r:embed="rId2"/>
                <a:stretch>
                  <a:fillRect l="-1101" t="-3276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2D9A5D2-0BC4-C968-5002-7F88A1A3D632}"/>
                  </a:ext>
                </a:extLst>
              </p:cNvPr>
              <p:cNvSpPr/>
              <p:nvPr/>
            </p:nvSpPr>
            <p:spPr>
              <a:xfrm>
                <a:off x="9851666" y="695857"/>
                <a:ext cx="1240404" cy="57249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Density: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2D9A5D2-0BC4-C968-5002-7F88A1A3D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666" y="695857"/>
                <a:ext cx="1240404" cy="572494"/>
              </a:xfrm>
              <a:prstGeom prst="roundRect">
                <a:avLst/>
              </a:prstGeom>
              <a:blipFill>
                <a:blip r:embed="rId3"/>
                <a:stretch>
                  <a:fillRect t="-10417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9E8648D-10DD-7421-DB32-6692507AF6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5048530"/>
                <a:ext cx="10515599" cy="111361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[MS’07]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-time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[GGGY’21]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-time algorithm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/300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9E8648D-10DD-7421-DB32-6692507AF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048530"/>
                <a:ext cx="10515599" cy="1113613"/>
              </a:xfrm>
              <a:prstGeom prst="rect">
                <a:avLst/>
              </a:prstGeom>
              <a:blipFill>
                <a:blip r:embed="rId4"/>
                <a:stretch>
                  <a:fillRect l="-926" t="-8108" b="-594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40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6F84-AB07-4C19-BB84-DB3890B4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Random CNF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B5D25-23D1-40D2-BDC4-D19F2EEA51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159843"/>
              </a:xfrm>
            </p:spPr>
            <p:txBody>
              <a:bodyPr/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Decision</a:t>
                </a:r>
                <a:r>
                  <a:rPr lang="en-US" dirty="0"/>
                  <a:t>: When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satisfiable</a:t>
                </a:r>
                <a:r>
                  <a:rPr lang="en-US" dirty="0"/>
                  <a:t> with high probability?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Search</a:t>
                </a:r>
                <a:r>
                  <a:rPr lang="en-US" dirty="0"/>
                  <a:t>: Beyond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Decision</a:t>
                </a:r>
                <a:r>
                  <a:rPr lang="en-US" dirty="0"/>
                  <a:t>, can we </a:t>
                </a:r>
                <a:r>
                  <a:rPr lang="en-US" i="1" u="sng" dirty="0"/>
                  <a:t>find</a:t>
                </a:r>
                <a:r>
                  <a:rPr lang="en-US" dirty="0"/>
                  <a:t> a solution efficiently?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Sampling</a:t>
                </a:r>
                <a:r>
                  <a:rPr lang="en-US" dirty="0"/>
                  <a:t>: Beyond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Search</a:t>
                </a:r>
                <a:r>
                  <a:rPr lang="en-US" dirty="0"/>
                  <a:t>, can we efficiently </a:t>
                </a:r>
                <a:r>
                  <a:rPr lang="en-US" i="1" u="sng" dirty="0"/>
                  <a:t>sample</a:t>
                </a:r>
                <a:r>
                  <a:rPr lang="en-US" dirty="0"/>
                  <a:t> a uniform random solution from the whole solution space?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/300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and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-time </a:t>
                </a:r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B5D25-23D1-40D2-BDC4-D19F2EEA5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159843"/>
              </a:xfrm>
              <a:blipFill>
                <a:blip r:embed="rId2"/>
                <a:stretch>
                  <a:fillRect l="-1101" t="-3276" b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2D9A5D2-0BC4-C968-5002-7F88A1A3D632}"/>
                  </a:ext>
                </a:extLst>
              </p:cNvPr>
              <p:cNvSpPr/>
              <p:nvPr/>
            </p:nvSpPr>
            <p:spPr>
              <a:xfrm>
                <a:off x="9851666" y="695857"/>
                <a:ext cx="1240404" cy="57249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Density: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2D9A5D2-0BC4-C968-5002-7F88A1A3D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666" y="695857"/>
                <a:ext cx="1240404" cy="572494"/>
              </a:xfrm>
              <a:prstGeom prst="roundRect">
                <a:avLst/>
              </a:prstGeom>
              <a:blipFill>
                <a:blip r:embed="rId3"/>
                <a:stretch>
                  <a:fillRect t="-10417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59D9663-02CA-5264-EF15-D4DFC96D47CA}"/>
              </a:ext>
            </a:extLst>
          </p:cNvPr>
          <p:cNvGrpSpPr/>
          <p:nvPr/>
        </p:nvGrpSpPr>
        <p:grpSpPr>
          <a:xfrm>
            <a:off x="5498374" y="4832188"/>
            <a:ext cx="2432594" cy="1682830"/>
            <a:chOff x="5498374" y="4832188"/>
            <a:chExt cx="2432594" cy="1682830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4EF4E295-7843-A2E1-112E-14A5648DDF81}"/>
                </a:ext>
              </a:extLst>
            </p:cNvPr>
            <p:cNvSpPr/>
            <p:nvPr/>
          </p:nvSpPr>
          <p:spPr>
            <a:xfrm rot="11497019">
              <a:off x="5498374" y="4832188"/>
              <a:ext cx="2432594" cy="1682830"/>
            </a:xfrm>
            <a:prstGeom prst="cloudCallout">
              <a:avLst>
                <a:gd name="adj1" fmla="val -40101"/>
                <a:gd name="adj2" fmla="val 1035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36D326-B004-91B8-A756-80E99651DC02}"/>
                </a:ext>
              </a:extLst>
            </p:cNvPr>
            <p:cNvSpPr txBox="1"/>
            <p:nvPr/>
          </p:nvSpPr>
          <p:spPr>
            <a:xfrm>
              <a:off x="5758057" y="5381215"/>
              <a:ext cx="19132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Our focus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575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6F84-AB07-4C19-BB84-DB3890B4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Random CNF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B5D25-23D1-40D2-BDC4-D19F2EEA51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159843"/>
              </a:xfrm>
            </p:spPr>
            <p:txBody>
              <a:bodyPr/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Decision</a:t>
                </a:r>
                <a:r>
                  <a:rPr lang="en-US" dirty="0"/>
                  <a:t>: When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satisfiable</a:t>
                </a:r>
                <a:r>
                  <a:rPr lang="en-US" dirty="0"/>
                  <a:t> with high probability?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Search</a:t>
                </a:r>
                <a:r>
                  <a:rPr lang="en-US" dirty="0"/>
                  <a:t>: Beyond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Decision</a:t>
                </a:r>
                <a:r>
                  <a:rPr lang="en-US" dirty="0"/>
                  <a:t>, can we </a:t>
                </a:r>
                <a:r>
                  <a:rPr lang="en-US" i="1" u="sng" dirty="0"/>
                  <a:t>find</a:t>
                </a:r>
                <a:r>
                  <a:rPr lang="en-US" dirty="0"/>
                  <a:t> a solution efficiently?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Sampling</a:t>
                </a:r>
                <a:r>
                  <a:rPr lang="en-US" dirty="0"/>
                  <a:t>: Beyond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Search</a:t>
                </a:r>
                <a:r>
                  <a:rPr lang="en-US" dirty="0"/>
                  <a:t>, can we efficiently </a:t>
                </a:r>
                <a:r>
                  <a:rPr lang="en-US" i="1" u="sng" dirty="0"/>
                  <a:t>sample</a:t>
                </a:r>
                <a:r>
                  <a:rPr lang="en-US" dirty="0"/>
                  <a:t> a uniform random solution from the whole solution space?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/300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and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-time </a:t>
                </a:r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0B5D25-23D1-40D2-BDC4-D19F2EEA5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159843"/>
              </a:xfrm>
              <a:blipFill>
                <a:blip r:embed="rId2"/>
                <a:stretch>
                  <a:fillRect l="-1101" t="-3276" b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2D9A5D2-0BC4-C968-5002-7F88A1A3D632}"/>
                  </a:ext>
                </a:extLst>
              </p:cNvPr>
              <p:cNvSpPr/>
              <p:nvPr/>
            </p:nvSpPr>
            <p:spPr>
              <a:xfrm>
                <a:off x="9851666" y="695857"/>
                <a:ext cx="1240404" cy="57249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Density: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2D9A5D2-0BC4-C968-5002-7F88A1A3D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666" y="695857"/>
                <a:ext cx="1240404" cy="572494"/>
              </a:xfrm>
              <a:prstGeom prst="roundRect">
                <a:avLst/>
              </a:prstGeom>
              <a:blipFill>
                <a:blip r:embed="rId3"/>
                <a:stretch>
                  <a:fillRect t="-10417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98176FC-6D15-D6DD-D2A3-D19627221A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5048530"/>
                <a:ext cx="10515599" cy="1318731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Our result</a:t>
                </a:r>
                <a:r>
                  <a:rPr lang="en-US" dirty="0">
                    <a:solidFill>
                      <a:srgbClr val="C00000"/>
                    </a:solidFill>
                  </a:rPr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1.0001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-time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98176FC-6D15-D6DD-D2A3-D19627221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048530"/>
                <a:ext cx="10515599" cy="1318731"/>
              </a:xfrm>
              <a:prstGeom prst="rect">
                <a:avLst/>
              </a:prstGeom>
              <a:blipFill>
                <a:blip r:embed="rId4"/>
                <a:stretch>
                  <a:fillRect l="-1158" t="-733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A46BEA1-72D0-F2F1-996F-CCA965207C64}"/>
                  </a:ext>
                </a:extLst>
              </p:cNvPr>
              <p:cNvSpPr/>
              <p:nvPr/>
            </p:nvSpPr>
            <p:spPr>
              <a:xfrm>
                <a:off x="5588875" y="4719613"/>
                <a:ext cx="6345621" cy="65783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Independent work, also at this SODA</a:t>
                </a:r>
              </a:p>
              <a:p>
                <a:pPr algn="ctr"/>
                <a:r>
                  <a:rPr lang="en-US" dirty="0"/>
                  <a:t>[Chen-Mani-Moitra’22]: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/74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-time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A46BEA1-72D0-F2F1-996F-CCA965207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875" y="4719613"/>
                <a:ext cx="6345621" cy="657834"/>
              </a:xfrm>
              <a:prstGeom prst="roundRect">
                <a:avLst/>
              </a:prstGeom>
              <a:blipFill>
                <a:blip r:embed="rId5"/>
                <a:stretch>
                  <a:fillRect t="-363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89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FC0599-A335-B80D-FA79-1CF3133403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Random vs Standard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Formulas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FC0599-A335-B80D-FA79-1CF3133403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4FFC9-1A49-0FC4-FE4D-3683B6FD11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clause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variables</a:t>
                </a:r>
              </a:p>
              <a:p>
                <a:r>
                  <a:rPr lang="en-US" dirty="0"/>
                  <a:t>The </a:t>
                </a:r>
                <a:r>
                  <a:rPr lang="en-US" i="1" dirty="0">
                    <a:solidFill>
                      <a:srgbClr val="C00000"/>
                    </a:solidFill>
                  </a:rPr>
                  <a:t>average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/>
                  <a:t>variable degree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formula has </a:t>
                </a:r>
                <a:r>
                  <a:rPr lang="en-US" i="1" dirty="0">
                    <a:solidFill>
                      <a:srgbClr val="00B0F0"/>
                    </a:solidFill>
                  </a:rPr>
                  <a:t>maximum</a:t>
                </a:r>
                <a:r>
                  <a:rPr lang="en-US" dirty="0"/>
                  <a:t> variable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lvl="1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Satisfiability threshold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	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1800" dirty="0" err="1">
                    <a:solidFill>
                      <a:schemeClr val="bg1">
                        <a:lumMod val="50000"/>
                      </a:schemeClr>
                    </a:solidFill>
                  </a:rPr>
                  <a:t>Lovász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 local lemma, EL’75]</a:t>
                </a:r>
                <a:endParaRPr lang="en-US" sz="105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Search threshold</a:t>
                </a:r>
                <a:r>
                  <a:rPr lang="en-US" dirty="0"/>
                  <a:t>:</a:t>
                </a:r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		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[Constructive local lemma, MT’10]</a:t>
                </a:r>
              </a:p>
              <a:p>
                <a:pPr lvl="1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Sampling bound</a:t>
                </a:r>
              </a:p>
              <a:p>
                <a:pPr lvl="2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Algorithm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/5</m:t>
                        </m:r>
                      </m:sup>
                    </m:sSup>
                  </m:oMath>
                </a14:m>
                <a:r>
                  <a:rPr lang="en-US" dirty="0"/>
                  <a:t>			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[He-Wang-Yin’22] also at this SODA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2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Hardness</a:t>
                </a:r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		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[BGGGS’19]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4FFC9-1A49-0FC4-FE4D-3683B6FD11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38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FC0599-A335-B80D-FA79-1CF3133403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Random vs Standard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Formulas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FC0599-A335-B80D-FA79-1CF3133403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BD7C0F9-E95B-885F-422D-F496B75F67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7769317"/>
                  </p:ext>
                </p:extLst>
              </p:nvPr>
            </p:nvGraphicFramePr>
            <p:xfrm>
              <a:off x="2032000" y="1690688"/>
              <a:ext cx="8127999" cy="25587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918217781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59449126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686001022"/>
                        </a:ext>
                      </a:extLst>
                    </a:gridCol>
                  </a:tblGrid>
                  <a:tr h="508931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1" dirty="0">
                              <a:solidFill>
                                <a:srgbClr val="00B0F0"/>
                              </a:solidFill>
                            </a:rPr>
                            <a:t>Maximum</a:t>
                          </a:r>
                          <a:r>
                            <a:rPr lang="en-US" b="0" dirty="0"/>
                            <a:t> degree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i="1" dirty="0">
                              <a:solidFill>
                                <a:srgbClr val="00B0F0"/>
                              </a:solidFill>
                            </a:rPr>
                            <a:t>Average</a:t>
                          </a:r>
                          <a:r>
                            <a:rPr lang="en-US" b="0" dirty="0"/>
                            <a:t> degree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426857"/>
                      </a:ext>
                    </a:extLst>
                  </a:tr>
                  <a:tr h="5089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Satisfiability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2263036"/>
                      </a:ext>
                    </a:extLst>
                  </a:tr>
                  <a:tr h="5089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Search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func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2156725"/>
                      </a:ext>
                    </a:extLst>
                  </a:tr>
                  <a:tr h="515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Sampling 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300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3994240"/>
                      </a:ext>
                    </a:extLst>
                  </a:tr>
                  <a:tr h="515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Sampling hardness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≳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27068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BD7C0F9-E95B-885F-422D-F496B75F67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7769317"/>
                  </p:ext>
                </p:extLst>
              </p:nvPr>
            </p:nvGraphicFramePr>
            <p:xfrm>
              <a:off x="2032000" y="1690688"/>
              <a:ext cx="8127999" cy="25587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918217781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59449126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686001022"/>
                        </a:ext>
                      </a:extLst>
                    </a:gridCol>
                  </a:tblGrid>
                  <a:tr h="508931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5952" r="-101126" b="-4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5952" r="-899" b="-4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426857"/>
                      </a:ext>
                    </a:extLst>
                  </a:tr>
                  <a:tr h="5089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Satisfiability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107229" r="-101126" b="-308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07229" r="-899" b="-3084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2263036"/>
                      </a:ext>
                    </a:extLst>
                  </a:tr>
                  <a:tr h="5089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Search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204762" r="-101126" b="-2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04762" r="-899" b="-2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2156725"/>
                      </a:ext>
                    </a:extLst>
                  </a:tr>
                  <a:tr h="515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Sampling 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301176" r="-101126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301176" r="-899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3994240"/>
                      </a:ext>
                    </a:extLst>
                  </a:tr>
                  <a:tr h="5159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Sampling hardness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401176" r="-101126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27068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6EA90F-CAC6-0F4A-491F-45634DC6EEAA}"/>
                  </a:ext>
                </a:extLst>
              </p:cNvPr>
              <p:cNvSpPr txBox="1"/>
              <p:nvPr/>
            </p:nvSpPr>
            <p:spPr>
              <a:xfrm>
                <a:off x="1748219" y="4335517"/>
                <a:ext cx="8909270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Intuitively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is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slightly better </a:t>
                </a:r>
                <a:r>
                  <a:rPr lang="en-US" dirty="0"/>
                  <a:t>than standard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in satisfiability and search</a:t>
                </a:r>
              </a:p>
              <a:p>
                <a:r>
                  <a:rPr lang="en-US" sz="2400" b="1" dirty="0"/>
                  <a:t>Conjecture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is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slightly better </a:t>
                </a:r>
                <a:r>
                  <a:rPr lang="en-US" dirty="0"/>
                  <a:t>than standard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also in sampling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easier</a:t>
                </a:r>
                <a:r>
                  <a:rPr lang="en-US" dirty="0"/>
                  <a:t>, but </a:t>
                </a:r>
                <a:r>
                  <a:rPr lang="en-US" dirty="0">
                    <a:solidFill>
                      <a:srgbClr val="00B0F0"/>
                    </a:solidFill>
                  </a:rPr>
                  <a:t>not much easier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6EA90F-CAC6-0F4A-491F-45634DC6E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219" y="4335517"/>
                <a:ext cx="8909270" cy="1661993"/>
              </a:xfrm>
              <a:prstGeom prst="rect">
                <a:avLst/>
              </a:prstGeom>
              <a:blipFill>
                <a:blip r:embed="rId4"/>
                <a:stretch>
                  <a:fillRect l="-1095" t="-293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F4A55D56-4393-E64E-AD97-CC4037267097}"/>
              </a:ext>
            </a:extLst>
          </p:cNvPr>
          <p:cNvSpPr/>
          <p:nvPr/>
        </p:nvSpPr>
        <p:spPr>
          <a:xfrm>
            <a:off x="6692461" y="3322583"/>
            <a:ext cx="1466194" cy="212834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A10B4DB-9C2D-25B7-F80B-3AF6A8287067}"/>
              </a:ext>
            </a:extLst>
          </p:cNvPr>
          <p:cNvSpPr/>
          <p:nvPr/>
        </p:nvSpPr>
        <p:spPr>
          <a:xfrm>
            <a:off x="1887727" y="2097024"/>
            <a:ext cx="8416544" cy="1125545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9348C8-7A77-ED84-4EA7-7B707BF250FE}"/>
              </a:ext>
            </a:extLst>
          </p:cNvPr>
          <p:cNvSpPr/>
          <p:nvPr/>
        </p:nvSpPr>
        <p:spPr>
          <a:xfrm>
            <a:off x="1887727" y="3108960"/>
            <a:ext cx="8416544" cy="676381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5585</TotalTime>
  <Words>1402</Words>
  <Application>Microsoft Office PowerPoint</Application>
  <PresentationFormat>Widescreen</PresentationFormat>
  <Paragraphs>201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Improved Bounds for Sampling Solutions of Random CNF Formulas</vt:lpstr>
      <vt:lpstr>Conjunctive Normal Forms (CNFs)</vt:lpstr>
      <vt:lpstr>Questions for Random CNF Formulas</vt:lpstr>
      <vt:lpstr>Questions for Random CNF Formulas</vt:lpstr>
      <vt:lpstr>Questions for Random CNF Formulas</vt:lpstr>
      <vt:lpstr>Questions for Random CNF Formulas</vt:lpstr>
      <vt:lpstr>Questions for Random CNF Formulas</vt:lpstr>
      <vt:lpstr>Random vs Standard k-CNF Formulas</vt:lpstr>
      <vt:lpstr>Random vs Standard k-CNF Formulas</vt:lpstr>
      <vt:lpstr>Random vs Standard k-CNF Formulas</vt:lpstr>
      <vt:lpstr>Proof Overview</vt:lpstr>
      <vt:lpstr>Local Uniformity [Lovász Local Lemma EL’75, HSS’11]</vt:lpstr>
      <vt:lpstr>Marginal Sampler [AJ’21, HWY’22] </vt:lpstr>
      <vt:lpstr>Marginal Sampler [AJ’21, HWY’22] </vt:lpstr>
      <vt:lpstr>Marginal Sampler [AJ’21, HWY’22] </vt:lpstr>
      <vt:lpstr>Efficiency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Perfect Sampling for (Atomic) Lovasz Local Lemma</dc:title>
  <dc:creator>Kewen Wu</dc:creator>
  <cp:lastModifiedBy>Kewen Wu</cp:lastModifiedBy>
  <cp:revision>277</cp:revision>
  <dcterms:created xsi:type="dcterms:W3CDTF">2021-06-13T14:40:34Z</dcterms:created>
  <dcterms:modified xsi:type="dcterms:W3CDTF">2023-01-24T13:03:22Z</dcterms:modified>
</cp:coreProperties>
</file>