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3" r:id="rId4"/>
    <p:sldId id="292" r:id="rId5"/>
    <p:sldId id="282" r:id="rId6"/>
    <p:sldId id="280" r:id="rId7"/>
    <p:sldId id="287" r:id="rId8"/>
    <p:sldId id="293" r:id="rId9"/>
    <p:sldId id="279" r:id="rId10"/>
    <p:sldId id="289" r:id="rId11"/>
    <p:sldId id="290" r:id="rId12"/>
    <p:sldId id="294" r:id="rId13"/>
    <p:sldId id="300" r:id="rId14"/>
    <p:sldId id="296" r:id="rId15"/>
    <p:sldId id="299" r:id="rId16"/>
    <p:sldId id="297" r:id="rId17"/>
    <p:sldId id="306" r:id="rId18"/>
    <p:sldId id="291" r:id="rId19"/>
    <p:sldId id="305" r:id="rId20"/>
    <p:sldId id="307" r:id="rId21"/>
    <p:sldId id="304" r:id="rId22"/>
    <p:sldId id="308" r:id="rId23"/>
    <p:sldId id="309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E6D5F3"/>
    <a:srgbClr val="BD92DE"/>
    <a:srgbClr val="CDACE6"/>
    <a:srgbClr val="934BC9"/>
    <a:srgbClr val="E2F0D9"/>
    <a:srgbClr val="F5C19D"/>
    <a:srgbClr val="FBE5D6"/>
    <a:srgbClr val="FFF2CC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552" autoAdjust="0"/>
  </p:normalViewPr>
  <p:slideViewPr>
    <p:cSldViewPr snapToGrid="0">
      <p:cViewPr varScale="1">
        <p:scale>
          <a:sx n="60" d="100"/>
          <a:sy n="60" d="100"/>
        </p:scale>
        <p:origin x="890" y="14"/>
      </p:cViewPr>
      <p:guideLst/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7BA3-D619-4E7D-85FA-234B331BF2DB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C08E-1116-4025-AD5D-72F75E55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E777-ACBD-4D47-8B0D-0D84600A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3E18A-A3DC-4D9E-90A7-7D22D8F2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DC69-39F0-473A-94C6-F161251F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0A09-7DC6-4768-8381-D9B075AD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4193-1670-476B-BAAA-5E070CC5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663-6A43-425E-AA9F-2A2C51DE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6229-8E3B-4264-8050-E9AD1D4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D14F-9068-4438-86FE-A2C84C08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E2BD-5DDF-4D7A-87E9-B540225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37E5-61E5-4E4F-A057-A9DF5815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A463F-EAD7-40B5-84FD-716AFFCC4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FD7DD-4507-400B-9D6D-E3408EED2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1E0B-D4B5-4CE7-B14D-666B818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5CF4-7B47-4147-A2FF-598B812D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A61DD-60B4-4261-B940-29E9277E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044-C9D8-47FC-8622-7C575F17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050B-A60D-458A-873E-7B60E9FC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1369-B731-4C24-A61B-A0146073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4A6F-25CE-4B7D-A538-F3014B70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959-A596-472F-9AC7-379EBD0F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C23C-542A-4C6E-84A1-77459416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33A6-9EEC-4E6F-8B12-276044E1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A273-6A02-4D24-B938-447155A6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A6A9-8AB3-4552-B50B-FE2B240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21A45-547B-4480-863D-426C910C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59C8-277C-41A2-9595-A53323E9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C65C-CB91-4B91-83F1-D66A2043B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B581-37D2-45A8-A3FA-5C226AE4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D02AB-EB44-4DEA-A3F0-948F830F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1DC76-9E01-4603-A39B-CF77184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183A4-D57A-4876-8829-DEDA80D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190A-C507-487B-ACCC-E510C42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B77D3-ACA9-473B-AEC9-977DAAF8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6C0E-9605-43F0-9EE3-C186FE4E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2E61D-8C58-406B-B516-A393CA9D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0BE26-1D80-407B-9CD3-26C01A73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366FC-2C25-4C0E-A8C9-FB20565F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711D9-003E-4E88-935E-22C56925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AA99B-3221-441B-BBE1-29D78D81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AFDA-89DE-4630-BB13-DBFF333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A2DD-6E22-4E00-99AB-6170CBE5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44E12-FD12-4C6E-9316-569CFCE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59BC-B8C1-4C0B-838B-D5AF8A93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7786D-C134-4D95-A87D-EAAC9882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66027-E50A-4EA0-B484-49204D8B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3C6CF-C873-4F97-91B5-FC27D6C8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BBE3-776C-4D32-876B-49182149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5A2-9AB5-4476-AC57-748CCDF2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A358-3365-4A2B-A75A-64EA4182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B22AF-28F3-4132-86AA-8B0787A3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1B7D1-7565-4472-8455-D1A24A23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DEA1-EB6D-456D-B0A3-6A4D67DD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07E-006B-4747-8051-72E2B023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485E5-C1C4-482C-BC3B-E030CAA67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305D7-5B7A-4E03-BF2A-FD3E18537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947C-4149-4ECD-93F5-88C5606A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037F2-F638-418D-8A2C-BB7F8FB9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FCCFF-05D6-41A7-90E0-C083E59F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DFD8-FFFB-41DB-8561-CFEE6538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CC490-134F-4ECD-8161-603ED65C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4F888-00CC-468B-8257-9A69BA16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C23A-95A2-4BBD-A57F-9B6ACC006E3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9513-804B-4F28-AAA3-EA7EA4967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2279-810B-4BF5-94D6-122B67E3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15" Type="http://schemas.openxmlformats.org/officeDocument/2006/relationships/image" Target="../media/image60.png"/><Relationship Id="rId10" Type="http://schemas.openxmlformats.org/officeDocument/2006/relationships/image" Target="../media/image74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18" Type="http://schemas.openxmlformats.org/officeDocument/2006/relationships/image" Target="../media/image75.png"/><Relationship Id="rId3" Type="http://schemas.openxmlformats.org/officeDocument/2006/relationships/image" Target="../media/image62.png"/><Relationship Id="rId21" Type="http://schemas.openxmlformats.org/officeDocument/2006/relationships/image" Target="../media/image78.png"/><Relationship Id="rId7" Type="http://schemas.openxmlformats.org/officeDocument/2006/relationships/image" Target="../media/image720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24" Type="http://schemas.openxmlformats.org/officeDocument/2006/relationships/image" Target="../media/image81.png"/><Relationship Id="rId5" Type="http://schemas.openxmlformats.org/officeDocument/2006/relationships/image" Target="../media/image63.png"/><Relationship Id="rId15" Type="http://schemas.openxmlformats.org/officeDocument/2006/relationships/image" Target="../media/image71.png"/><Relationship Id="rId23" Type="http://schemas.openxmlformats.org/officeDocument/2006/relationships/image" Target="../media/image80.png"/><Relationship Id="rId10" Type="http://schemas.openxmlformats.org/officeDocument/2006/relationships/image" Target="../media/image66.png"/><Relationship Id="rId19" Type="http://schemas.openxmlformats.org/officeDocument/2006/relationships/image" Target="../media/image76.png"/><Relationship Id="rId9" Type="http://schemas.openxmlformats.org/officeDocument/2006/relationships/image" Target="../media/image74.png"/><Relationship Id="rId14" Type="http://schemas.openxmlformats.org/officeDocument/2006/relationships/image" Target="../media/image70.png"/><Relationship Id="rId22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84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30.png"/><Relationship Id="rId7" Type="http://schemas.openxmlformats.org/officeDocument/2006/relationships/image" Target="../media/image94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84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50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5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5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6080-CD14-4D23-B082-BF6A05A9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69" y="376813"/>
            <a:ext cx="10844462" cy="2387600"/>
          </a:xfrm>
        </p:spPr>
        <p:txBody>
          <a:bodyPr>
            <a:normAutofit/>
          </a:bodyPr>
          <a:lstStyle/>
          <a:p>
            <a:r>
              <a:rPr lang="en-US" b="1" dirty="0"/>
              <a:t>Fourier Growth of Communication Protocols for XOR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2F098-A0EA-4BEB-AE53-7F4B7324B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413"/>
            <a:ext cx="9144000" cy="568488"/>
          </a:xfrm>
        </p:spPr>
        <p:txBody>
          <a:bodyPr>
            <a:normAutofit/>
          </a:bodyPr>
          <a:lstStyle/>
          <a:p>
            <a:r>
              <a:rPr lang="en-US" sz="2800" dirty="0"/>
              <a:t>Kewen Wu (UC Berkeley)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29F42-5472-4897-8465-00BD6D79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10" y="3798332"/>
            <a:ext cx="1414492" cy="1980288"/>
          </a:xfrm>
          <a:prstGeom prst="rect">
            <a:avLst/>
          </a:prstGeom>
        </p:spPr>
      </p:pic>
      <p:pic>
        <p:nvPicPr>
          <p:cNvPr id="6" name="Picture 5" descr="A close-up of a person&#10;&#10;Description automatically generated">
            <a:extLst>
              <a:ext uri="{FF2B5EF4-FFF2-40B4-BE49-F238E27FC236}">
                <a16:creationId xmlns:a16="http://schemas.microsoft.com/office/drawing/2014/main" id="{EF025FC2-108E-B433-80BB-2DAC6C52B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99" y="3798333"/>
            <a:ext cx="1481724" cy="1975632"/>
          </a:xfrm>
          <a:prstGeom prst="rect">
            <a:avLst/>
          </a:prstGeom>
        </p:spPr>
      </p:pic>
      <p:pic>
        <p:nvPicPr>
          <p:cNvPr id="9" name="Picture 8" descr="A picture containing person, human face, plant, outdoor&#10;&#10;Description automatically generated">
            <a:extLst>
              <a:ext uri="{FF2B5EF4-FFF2-40B4-BE49-F238E27FC236}">
                <a16:creationId xmlns:a16="http://schemas.microsoft.com/office/drawing/2014/main" id="{4C5C2C53-B552-A9F3-C045-40380E2BA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8525"/>
          <a:stretch/>
        </p:blipFill>
        <p:spPr>
          <a:xfrm>
            <a:off x="3004785" y="3798332"/>
            <a:ext cx="1538015" cy="1975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E0232-AB67-2985-F2E4-B8D97AC4D814}"/>
              </a:ext>
            </a:extLst>
          </p:cNvPr>
          <p:cNvSpPr txBox="1"/>
          <p:nvPr/>
        </p:nvSpPr>
        <p:spPr>
          <a:xfrm>
            <a:off x="3004785" y="3429000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Uma Girish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FFC53-980E-A540-5499-938759360498}"/>
              </a:ext>
            </a:extLst>
          </p:cNvPr>
          <p:cNvSpPr txBox="1"/>
          <p:nvPr/>
        </p:nvSpPr>
        <p:spPr>
          <a:xfrm>
            <a:off x="5202335" y="3429000"/>
            <a:ext cx="16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Makrand</a:t>
            </a:r>
            <a:r>
              <a:rPr lang="en-US" dirty="0"/>
              <a:t> Sinha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06D78-9899-2E14-52C5-56A1DD36E6BB}"/>
              </a:ext>
            </a:extLst>
          </p:cNvPr>
          <p:cNvSpPr txBox="1"/>
          <p:nvPr/>
        </p:nvSpPr>
        <p:spPr>
          <a:xfrm>
            <a:off x="7327730" y="3429000"/>
            <a:ext cx="16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Avishay 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798B1-F366-48EB-E277-3DCEB71B22F8}"/>
              </a:ext>
            </a:extLst>
          </p:cNvPr>
          <p:cNvSpPr txBox="1"/>
          <p:nvPr/>
        </p:nvSpPr>
        <p:spPr>
          <a:xfrm>
            <a:off x="3004785" y="5806381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Princeton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3537D-AD9F-CE14-7158-ABF98D5D4869}"/>
              </a:ext>
            </a:extLst>
          </p:cNvPr>
          <p:cNvSpPr txBox="1"/>
          <p:nvPr/>
        </p:nvSpPr>
        <p:spPr>
          <a:xfrm>
            <a:off x="5254709" y="5801509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UIUC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6533-A71C-5B3A-BAEA-7791CE461E38}"/>
              </a:ext>
            </a:extLst>
          </p:cNvPr>
          <p:cNvSpPr txBox="1"/>
          <p:nvPr/>
        </p:nvSpPr>
        <p:spPr>
          <a:xfrm>
            <a:off x="7380548" y="5809314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161750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Level-1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A </a:t>
                </a:r>
                <a:r>
                  <a:rPr lang="en-US" b="1" dirty="0">
                    <a:highlight>
                      <a:srgbClr val="C0C0C0"/>
                    </a:highlight>
                  </a:rPr>
                  <a:t>martingale perspective</a:t>
                </a:r>
                <a:r>
                  <a:rPr lang="en-US" b="1" dirty="0"/>
                  <a:t> on the Fourier growth </a:t>
                </a:r>
                <a:r>
                  <a:rPr lang="en-US" sz="1600" dirty="0">
                    <a:solidFill>
                      <a:srgbClr val="B8B8B8"/>
                    </a:solidFill>
                  </a:rPr>
                  <a:t>[Girish-Tal-</a:t>
                </a:r>
                <a:r>
                  <a:rPr lang="en-US" sz="1600" dirty="0">
                    <a:solidFill>
                      <a:srgbClr val="C00000"/>
                    </a:solidFill>
                  </a:rPr>
                  <a:t>W.</a:t>
                </a:r>
                <a:r>
                  <a:rPr lang="en-US" sz="1600" dirty="0">
                    <a:solidFill>
                      <a:srgbClr val="B8B8B8"/>
                    </a:solidFill>
                  </a:rPr>
                  <a:t>’21]</a:t>
                </a:r>
              </a:p>
              <a:p>
                <a:pPr lvl="1"/>
                <a:r>
                  <a:rPr lang="en-US" dirty="0"/>
                  <a:t>Fourier growth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quadratic variation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step sizes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#steps</a:t>
                </a:r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rgbClr val="C00000"/>
                    </a:solidFill>
                  </a:rPr>
                  <a:t>step sizes</a:t>
                </a:r>
              </a:p>
              <a:p>
                <a:pPr lvl="1"/>
                <a:r>
                  <a:rPr lang="en-US" dirty="0"/>
                  <a:t>Additional communications required</a:t>
                </a:r>
              </a:p>
              <a:p>
                <a:pPr lvl="2"/>
                <a:r>
                  <a:rPr lang="en-US" dirty="0">
                    <a:highlight>
                      <a:srgbClr val="FFC000"/>
                    </a:highlight>
                  </a:rPr>
                  <a:t>Orthogonalization</a:t>
                </a:r>
                <a:r>
                  <a:rPr lang="en-US" dirty="0"/>
                  <a:t> steps to zero out future correlations</a:t>
                </a:r>
              </a:p>
              <a:p>
                <a:pPr lvl="2"/>
                <a:r>
                  <a:rPr lang="en-US" dirty="0">
                    <a:highlight>
                      <a:srgbClr val="FFC000"/>
                    </a:highlight>
                  </a:rPr>
                  <a:t>Cleanup</a:t>
                </a:r>
                <a:r>
                  <a:rPr lang="en-US" dirty="0"/>
                  <a:t> steps to preserve space isoperimetry </a:t>
                </a:r>
                <a:r>
                  <a:rPr lang="en-US" sz="1200" dirty="0">
                    <a:solidFill>
                      <a:srgbClr val="B8B8B8"/>
                    </a:solidFill>
                  </a:rPr>
                  <a:t>[Girish-Tal-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:r>
                  <a:rPr lang="en-US" sz="1200" dirty="0">
                    <a:solidFill>
                      <a:srgbClr val="B8B8B8"/>
                    </a:solidFill>
                  </a:rPr>
                  <a:t>’21]</a:t>
                </a:r>
                <a:endParaRPr lang="en-US" sz="600" dirty="0"/>
              </a:p>
              <a:p>
                <a:pPr lvl="1"/>
                <a:r>
                  <a:rPr lang="en-US" dirty="0"/>
                  <a:t>Leap from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discrete</a:t>
                </a:r>
                <a:r>
                  <a:rPr lang="en-US" dirty="0"/>
                  <a:t> to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continuous</a:t>
                </a:r>
              </a:p>
              <a:p>
                <a:pPr lvl="2"/>
                <a:r>
                  <a:rPr lang="en-US" dirty="0"/>
                  <a:t>Communication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bits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sending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reals</a:t>
                </a:r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#steps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Boolean</a:t>
                </a:r>
                <a:r>
                  <a:rPr lang="en-US" dirty="0"/>
                  <a:t>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Gaussian</a:t>
                </a:r>
                <a:r>
                  <a:rPr lang="en-US" dirty="0"/>
                  <a:t> inputs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Concentration from sum of squares of </a:t>
                </a:r>
                <a:r>
                  <a:rPr lang="en-US" dirty="0">
                    <a:highlight>
                      <a:srgbClr val="C0C0C0"/>
                    </a:highlight>
                  </a:rPr>
                  <a:t>adaptively chosen</a:t>
                </a:r>
                <a:r>
                  <a:rPr lang="en-US" dirty="0"/>
                  <a:t> Gaussians</a:t>
                </a:r>
              </a:p>
              <a:p>
                <a:r>
                  <a:rPr lang="en-US" altLang="zh-CN" b="1" dirty="0"/>
                  <a:t>Putting together by </a:t>
                </a:r>
                <a:r>
                  <a:rPr lang="en-US" altLang="zh-CN" b="1" dirty="0">
                    <a:solidFill>
                      <a:schemeClr val="accent4">
                        <a:lumMod val="50000"/>
                      </a:schemeClr>
                    </a:solidFill>
                  </a:rPr>
                  <a:t>hypercontractivity</a:t>
                </a:r>
                <a:r>
                  <a:rPr lang="en-US" altLang="zh-CN" b="1" dirty="0"/>
                  <a:t> </a:t>
                </a:r>
                <a:r>
                  <a:rPr lang="en-US" sz="1600" dirty="0">
                    <a:solidFill>
                      <a:srgbClr val="B8B8B8"/>
                    </a:solidFill>
                  </a:rPr>
                  <a:t>[Girish-Raz-Tal’21]</a:t>
                </a:r>
                <a:endParaRPr lang="en-US" altLang="zh-CN" sz="16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F65699-529B-F89A-580F-F8F0C67B8914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F65699-529B-F89A-580F-F8F0C67B8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4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4FBEDC-B3F1-2E05-AA5D-667F7F379451}"/>
              </a:ext>
            </a:extLst>
          </p:cNvPr>
          <p:cNvSpPr txBox="1"/>
          <p:nvPr/>
        </p:nvSpPr>
        <p:spPr>
          <a:xfrm>
            <a:off x="8080064" y="3268038"/>
            <a:ext cx="3406747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Communication from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FDDDD-B534-ED44-8AB2-5B9ED56E452E}"/>
              </a:ext>
            </a:extLst>
          </p:cNvPr>
          <p:cNvSpPr txBox="1"/>
          <p:nvPr/>
        </p:nvSpPr>
        <p:spPr>
          <a:xfrm>
            <a:off x="7705132" y="4906670"/>
            <a:ext cx="3781679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Projected Gaussian is still Gaussian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30DB7D-1ACF-EF47-C2BF-86F5DDA0E0C2}"/>
              </a:ext>
            </a:extLst>
          </p:cNvPr>
          <p:cNvSpPr/>
          <p:nvPr/>
        </p:nvSpPr>
        <p:spPr>
          <a:xfrm>
            <a:off x="802796" y="1569855"/>
            <a:ext cx="10260701" cy="10437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3027977-71A4-0D33-CC69-867725A3F638}"/>
              </a:ext>
            </a:extLst>
          </p:cNvPr>
          <p:cNvSpPr/>
          <p:nvPr/>
        </p:nvSpPr>
        <p:spPr>
          <a:xfrm>
            <a:off x="7814041" y="3079885"/>
            <a:ext cx="266023" cy="784928"/>
          </a:xfrm>
          <a:prstGeom prst="rightBrace">
            <a:avLst>
              <a:gd name="adj1" fmla="val 35710"/>
              <a:gd name="adj2" fmla="val 50000"/>
            </a:avLst>
          </a:prstGeom>
          <a:ln w="28575">
            <a:solidFill>
              <a:srgbClr val="E2F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3E51E8-E11A-1DBF-FF03-2D4D91CFE125}"/>
              </a:ext>
            </a:extLst>
          </p:cNvPr>
          <p:cNvCxnSpPr/>
          <p:nvPr/>
        </p:nvCxnSpPr>
        <p:spPr>
          <a:xfrm flipH="1">
            <a:off x="5688701" y="5119074"/>
            <a:ext cx="2014917" cy="0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1FD596-3EDE-D6AA-B0F3-F782DA743010}"/>
                  </a:ext>
                </a:extLst>
              </p:cNvPr>
              <p:cNvSpPr txBox="1"/>
              <p:nvPr/>
            </p:nvSpPr>
            <p:spPr>
              <a:xfrm>
                <a:off x="7080667" y="3107709"/>
                <a:ext cx="5582188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𝐗𝐎𝐑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𝐗𝐎𝐑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𝐥𝐞𝐚𝐟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∣ℓ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𝐥𝐞𝐚𝐟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∣ℓ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∣ℓ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𝐥𝐞𝐚𝐟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∣ℓ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∣ℓ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1FD596-3EDE-D6AA-B0F3-F782DA74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67" y="3107709"/>
                <a:ext cx="5582188" cy="2473626"/>
              </a:xfrm>
              <a:prstGeom prst="rect">
                <a:avLst/>
              </a:prstGeom>
              <a:blipFill>
                <a:blip r:embed="rId3"/>
                <a:stretch>
                  <a:fillRect l="-2077" t="-189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0A09AE9-34AC-BA10-343C-017BF518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Martingale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6CF36-4C01-DBFB-B981-050394DCC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582" y="1663951"/>
                <a:ext cx="9126572" cy="791324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dirty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𝐗𝐎𝐑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,….,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6CF36-4C01-DBFB-B981-050394DCC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582" y="1663951"/>
                <a:ext cx="9126572" cy="791324"/>
              </a:xfrm>
              <a:blipFill>
                <a:blip r:embed="rId4"/>
                <a:stretch>
                  <a:fillRect l="-1002" t="-10769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D2C8564-10D9-3505-639D-06DBE757E597}"/>
              </a:ext>
            </a:extLst>
          </p:cNvPr>
          <p:cNvGrpSpPr/>
          <p:nvPr/>
        </p:nvGrpSpPr>
        <p:grpSpPr>
          <a:xfrm>
            <a:off x="442830" y="3090040"/>
            <a:ext cx="5400188" cy="3064585"/>
            <a:chOff x="442830" y="3090040"/>
            <a:chExt cx="5400188" cy="306458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7CB30F0-B8B7-F60A-E11D-C8408F58A837}"/>
                </a:ext>
              </a:extLst>
            </p:cNvPr>
            <p:cNvSpPr/>
            <p:nvPr/>
          </p:nvSpPr>
          <p:spPr>
            <a:xfrm>
              <a:off x="1286882" y="5740062"/>
              <a:ext cx="227284" cy="20565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9D1E2A-221A-6B9F-59AD-F99F5A4249DE}"/>
                </a:ext>
              </a:extLst>
            </p:cNvPr>
            <p:cNvSpPr/>
            <p:nvPr/>
          </p:nvSpPr>
          <p:spPr>
            <a:xfrm>
              <a:off x="1712681" y="5741148"/>
              <a:ext cx="227284" cy="20565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673393F-2C66-596D-18B0-9AF80C928CF2}"/>
                </a:ext>
              </a:extLst>
            </p:cNvPr>
            <p:cNvSpPr/>
            <p:nvPr/>
          </p:nvSpPr>
          <p:spPr>
            <a:xfrm>
              <a:off x="2199120" y="5732192"/>
              <a:ext cx="227284" cy="20565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50C7D4-1FA6-4E5A-AE97-A5FAB7673903}"/>
                </a:ext>
              </a:extLst>
            </p:cNvPr>
            <p:cNvSpPr/>
            <p:nvPr/>
          </p:nvSpPr>
          <p:spPr>
            <a:xfrm>
              <a:off x="4075827" y="5740062"/>
              <a:ext cx="227284" cy="20565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045B08-EF9A-ECE9-8A04-5C5DB0CF77BB}"/>
                    </a:ext>
                  </a:extLst>
                </p:cNvPr>
                <p:cNvSpPr txBox="1"/>
                <p:nvPr/>
              </p:nvSpPr>
              <p:spPr>
                <a:xfrm>
                  <a:off x="1550859" y="5101853"/>
                  <a:ext cx="23612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B8B8B8"/>
                            </a:solidFill>
                            <a:latin typeface="Cambria Math" panose="02040503050406030204" pitchFamily="18" charset="0"/>
                          </a:rPr>
                          <m:t>⋯⋯⋯⋯</m:t>
                        </m:r>
                      </m:oMath>
                    </m:oMathPara>
                  </a14:m>
                  <a:endParaRPr lang="en-US" sz="3600" b="1" dirty="0">
                    <a:solidFill>
                      <a:srgbClr val="B8B8B8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045B08-EF9A-ECE9-8A04-5C5DB0CF7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59" y="5101853"/>
                  <a:ext cx="2361282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6D567-2102-A2B9-CC4D-8E0809A45049}"/>
                    </a:ext>
                  </a:extLst>
                </p:cNvPr>
                <p:cNvSpPr txBox="1"/>
                <p:nvPr/>
              </p:nvSpPr>
              <p:spPr>
                <a:xfrm>
                  <a:off x="2649746" y="5508294"/>
                  <a:ext cx="12027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B8B8B8"/>
                            </a:solidFill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sz="3600" b="1" dirty="0">
                    <a:solidFill>
                      <a:srgbClr val="B8B8B8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6D567-2102-A2B9-CC4D-8E0809A45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746" y="5508294"/>
                  <a:ext cx="1202739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8723F1-160B-99EE-A636-EAA662CC0AA0}"/>
                </a:ext>
              </a:extLst>
            </p:cNvPr>
            <p:cNvSpPr txBox="1"/>
            <p:nvPr/>
          </p:nvSpPr>
          <p:spPr>
            <a:xfrm>
              <a:off x="442831" y="3090040"/>
              <a:ext cx="73523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7B5C68-2AE7-7564-7FDC-0B813369E304}"/>
                </a:ext>
              </a:extLst>
            </p:cNvPr>
            <p:cNvSpPr/>
            <p:nvPr/>
          </p:nvSpPr>
          <p:spPr>
            <a:xfrm>
              <a:off x="1178063" y="3095988"/>
              <a:ext cx="3232093" cy="352994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7EA52C-DC33-1C4F-66A8-05CA2EC2EC1C}"/>
                </a:ext>
              </a:extLst>
            </p:cNvPr>
            <p:cNvSpPr txBox="1"/>
            <p:nvPr/>
          </p:nvSpPr>
          <p:spPr>
            <a:xfrm>
              <a:off x="442830" y="3818195"/>
              <a:ext cx="73523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FD035C-3174-8941-D8B3-7761A71AC385}"/>
                </a:ext>
              </a:extLst>
            </p:cNvPr>
            <p:cNvSpPr/>
            <p:nvPr/>
          </p:nvSpPr>
          <p:spPr>
            <a:xfrm>
              <a:off x="1178063" y="3824143"/>
              <a:ext cx="3232094" cy="352994"/>
            </a:xfrm>
            <a:prstGeom prst="rect">
              <a:avLst/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290156-5E30-19E1-83A8-FB8A1F963AF8}"/>
                </a:ext>
              </a:extLst>
            </p:cNvPr>
            <p:cNvSpPr txBox="1"/>
            <p:nvPr/>
          </p:nvSpPr>
          <p:spPr>
            <a:xfrm>
              <a:off x="442830" y="4805954"/>
              <a:ext cx="73523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EB6888-E15D-5989-5F8D-1D6B651F3DF0}"/>
                </a:ext>
              </a:extLst>
            </p:cNvPr>
            <p:cNvSpPr/>
            <p:nvPr/>
          </p:nvSpPr>
          <p:spPr>
            <a:xfrm>
              <a:off x="1178062" y="4811902"/>
              <a:ext cx="3232095" cy="352994"/>
            </a:xfrm>
            <a:prstGeom prst="rect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A79F82-3FBB-9999-BCEF-CEFA7D6A8FB2}"/>
                </a:ext>
              </a:extLst>
            </p:cNvPr>
            <p:cNvSpPr txBox="1"/>
            <p:nvPr/>
          </p:nvSpPr>
          <p:spPr>
            <a:xfrm>
              <a:off x="442830" y="5658399"/>
              <a:ext cx="73523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Leaf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2632AD-BD6E-8062-B46A-58AAFE3F0693}"/>
                </a:ext>
              </a:extLst>
            </p:cNvPr>
            <p:cNvSpPr/>
            <p:nvPr/>
          </p:nvSpPr>
          <p:spPr>
            <a:xfrm>
              <a:off x="1178062" y="5664347"/>
              <a:ext cx="3232093" cy="352994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D6639F-136F-AF5E-CB33-6FD3CB46E571}"/>
                </a:ext>
              </a:extLst>
            </p:cNvPr>
            <p:cNvGrpSpPr/>
            <p:nvPr/>
          </p:nvGrpSpPr>
          <p:grpSpPr>
            <a:xfrm>
              <a:off x="1243334" y="3171881"/>
              <a:ext cx="3011113" cy="1940673"/>
              <a:chOff x="4228291" y="849132"/>
              <a:chExt cx="2829391" cy="20944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89B9803-4B22-4861-528A-5DAEFFDF55F5}"/>
                  </a:ext>
                </a:extLst>
              </p:cNvPr>
              <p:cNvSpPr/>
              <p:nvPr/>
            </p:nvSpPr>
            <p:spPr>
              <a:xfrm>
                <a:off x="5519862" y="849132"/>
                <a:ext cx="213567" cy="22194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6934AA7-2FF0-C0BC-0F9F-851C44F6B118}"/>
                  </a:ext>
                </a:extLst>
              </p:cNvPr>
              <p:cNvSpPr/>
              <p:nvPr/>
            </p:nvSpPr>
            <p:spPr>
              <a:xfrm>
                <a:off x="4873775" y="1664652"/>
                <a:ext cx="213567" cy="22194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D349B23-DE9E-99B2-DC99-A8301C59662F}"/>
                  </a:ext>
                </a:extLst>
              </p:cNvPr>
              <p:cNvSpPr/>
              <p:nvPr/>
            </p:nvSpPr>
            <p:spPr>
              <a:xfrm>
                <a:off x="6275944" y="1664652"/>
                <a:ext cx="213567" cy="22194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9A80211-40A5-485B-9DEA-950184611288}"/>
                  </a:ext>
                </a:extLst>
              </p:cNvPr>
              <p:cNvSpPr/>
              <p:nvPr/>
            </p:nvSpPr>
            <p:spPr>
              <a:xfrm>
                <a:off x="4228291" y="2668157"/>
                <a:ext cx="213567" cy="22194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204BC8-023B-3AC1-C937-05487BCF8409}"/>
                  </a:ext>
                </a:extLst>
              </p:cNvPr>
              <p:cNvSpPr/>
              <p:nvPr/>
            </p:nvSpPr>
            <p:spPr>
              <a:xfrm>
                <a:off x="5889639" y="2696451"/>
                <a:ext cx="213567" cy="22194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790EA31-BA84-027A-D76E-F2F11D7E4933}"/>
                  </a:ext>
                </a:extLst>
              </p:cNvPr>
              <p:cNvSpPr/>
              <p:nvPr/>
            </p:nvSpPr>
            <p:spPr>
              <a:xfrm>
                <a:off x="6844115" y="2685583"/>
                <a:ext cx="213567" cy="22194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1BEFBF2-739D-64A8-ADBA-7AF3055D3BC5}"/>
                  </a:ext>
                </a:extLst>
              </p:cNvPr>
              <p:cNvCxnSpPr>
                <a:cxnSpLocks/>
                <a:stCxn id="6" idx="3"/>
                <a:endCxn id="7" idx="7"/>
              </p:cNvCxnSpPr>
              <p:nvPr/>
            </p:nvCxnSpPr>
            <p:spPr>
              <a:xfrm flipH="1">
                <a:off x="5056066" y="1038571"/>
                <a:ext cx="495072" cy="6585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212A6A6-4830-9A22-0F8F-897DE80E21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8805" y="1886594"/>
                <a:ext cx="481016" cy="8198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91EA494-1694-9599-B876-A4546C071A29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6041448" y="1854091"/>
                <a:ext cx="265772" cy="8314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75D7004-8785-A98B-A964-683FC028000E}"/>
                  </a:ext>
                </a:extLst>
              </p:cNvPr>
              <p:cNvCxnSpPr>
                <a:cxnSpLocks/>
                <a:stCxn id="6" idx="5"/>
                <a:endCxn id="8" idx="1"/>
              </p:cNvCxnSpPr>
              <p:nvPr/>
            </p:nvCxnSpPr>
            <p:spPr>
              <a:xfrm>
                <a:off x="5702153" y="1038571"/>
                <a:ext cx="605067" cy="6585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DC1A957-B539-01BA-11C3-BB412A9A906B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5056066" y="1854091"/>
                <a:ext cx="153077" cy="8921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46AB244-94CE-5F7E-A897-F59D33361F79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6421473" y="1834168"/>
                <a:ext cx="453918" cy="8839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F411F57-42A0-B7DA-E137-B30C24237BA8}"/>
                      </a:ext>
                    </a:extLst>
                  </p:cNvPr>
                  <p:cNvSpPr txBox="1"/>
                  <p:nvPr/>
                </p:nvSpPr>
                <p:spPr>
                  <a:xfrm>
                    <a:off x="4955847" y="1046430"/>
                    <a:ext cx="470265" cy="3285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5886B74-A1E6-4FA8-BDBF-20BE3F7F26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5847" y="1046430"/>
                    <a:ext cx="470265" cy="32850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1E5B882-431C-7E12-804B-76F44266CFF9}"/>
                      </a:ext>
                    </a:extLst>
                  </p:cNvPr>
                  <p:cNvSpPr txBox="1"/>
                  <p:nvPr/>
                </p:nvSpPr>
                <p:spPr>
                  <a:xfrm>
                    <a:off x="4282560" y="1999482"/>
                    <a:ext cx="470265" cy="4318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1E5B882-431C-7E12-804B-76F44266CF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2560" y="1999482"/>
                    <a:ext cx="470265" cy="43180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9C511FA-B177-E6F6-2147-4DCD35180847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795" y="2016965"/>
                    <a:ext cx="470265" cy="3285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8A5FB19-199D-4A1D-ABC0-78C23484E3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795" y="2016965"/>
                    <a:ext cx="470265" cy="32850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18C95BC-ABBF-5B76-11A9-BF8A69E6CCE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355" y="1037819"/>
                    <a:ext cx="470265" cy="4318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18C95BC-ABBF-5B76-11A9-BF8A69E6CC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355" y="1037819"/>
                    <a:ext cx="470265" cy="43180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84ABDB1-66D0-3630-987A-7E36EB138DDB}"/>
                      </a:ext>
                    </a:extLst>
                  </p:cNvPr>
                  <p:cNvSpPr txBox="1"/>
                  <p:nvPr/>
                </p:nvSpPr>
                <p:spPr>
                  <a:xfrm>
                    <a:off x="6553324" y="2016060"/>
                    <a:ext cx="470265" cy="4318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84ABDB1-66D0-3630-987A-7E36EB138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324" y="2016060"/>
                    <a:ext cx="470265" cy="43180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F140519-F267-85E9-470F-E1DC0E1C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876" y="2025491"/>
                    <a:ext cx="470265" cy="4318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F140519-F267-85E9-470F-E1DC0E1C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8876" y="2025491"/>
                    <a:ext cx="470265" cy="43180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8443687-89DF-93F4-C7C6-344170EAF00E}"/>
                  </a:ext>
                </a:extLst>
              </p:cNvPr>
              <p:cNvSpPr/>
              <p:nvPr/>
            </p:nvSpPr>
            <p:spPr>
              <a:xfrm>
                <a:off x="5098653" y="2721602"/>
                <a:ext cx="213567" cy="22194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61BA1701-14C4-BAD5-8C0D-7BA905B11E3E}"/>
                </a:ext>
              </a:extLst>
            </p:cNvPr>
            <p:cNvSpPr/>
            <p:nvPr/>
          </p:nvSpPr>
          <p:spPr>
            <a:xfrm>
              <a:off x="4555487" y="3183161"/>
              <a:ext cx="249901" cy="2765961"/>
            </a:xfrm>
            <a:prstGeom prst="rightBrace">
              <a:avLst>
                <a:gd name="adj1" fmla="val 102238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51900A-2295-BFDD-34F1-B49970CD813B}"/>
                    </a:ext>
                  </a:extLst>
                </p:cNvPr>
                <p:cNvSpPr txBox="1"/>
                <p:nvPr/>
              </p:nvSpPr>
              <p:spPr>
                <a:xfrm>
                  <a:off x="4757835" y="4344522"/>
                  <a:ext cx="10851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Depth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51900A-2295-BFDD-34F1-B49970CD8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7835" y="4344522"/>
                  <a:ext cx="108518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46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7D66634-F687-2511-4DC2-C7E4267A54B7}"/>
              </a:ext>
            </a:extLst>
          </p:cNvPr>
          <p:cNvSpPr/>
          <p:nvPr/>
        </p:nvSpPr>
        <p:spPr>
          <a:xfrm>
            <a:off x="9597154" y="3484781"/>
            <a:ext cx="2474450" cy="333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Assume signs are +1’s for simplicity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732F2833-24B7-D2B0-5E57-4CC3AB64DAAF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284585" y="2204557"/>
            <a:ext cx="1545365" cy="2046799"/>
          </a:xfrm>
          <a:prstGeom prst="bentConnector2">
            <a:avLst/>
          </a:prstGeom>
          <a:ln w="28575">
            <a:solidFill>
              <a:srgbClr val="B8B8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782F9EC-460A-4A2A-2E77-E258F79DACD0}"/>
              </a:ext>
            </a:extLst>
          </p:cNvPr>
          <p:cNvSpPr/>
          <p:nvPr/>
        </p:nvSpPr>
        <p:spPr>
          <a:xfrm>
            <a:off x="5836326" y="4529945"/>
            <a:ext cx="1251033" cy="276009"/>
          </a:xfrm>
          <a:prstGeom prst="round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Leaf fixes output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98BDDBC-3827-E527-6650-D44E9B6D50DB}"/>
              </a:ext>
            </a:extLst>
          </p:cNvPr>
          <p:cNvSpPr/>
          <p:nvPr/>
        </p:nvSpPr>
        <p:spPr>
          <a:xfrm>
            <a:off x="5647806" y="4847169"/>
            <a:ext cx="1434995" cy="411228"/>
          </a:xfrm>
          <a:prstGeom prst="round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Communication rectangle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0218BD8-D42E-1446-1C75-794F5BE2E781}"/>
                  </a:ext>
                </a:extLst>
              </p:cNvPr>
              <p:cNvSpPr txBox="1"/>
              <p:nvPr/>
            </p:nvSpPr>
            <p:spPr>
              <a:xfrm>
                <a:off x="5733960" y="3152631"/>
                <a:ext cx="1791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0218BD8-D42E-1446-1C75-794F5BE2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960" y="3152631"/>
                <a:ext cx="179141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EF1236F-029B-8F02-C998-CF183C937B7D}"/>
                  </a:ext>
                </a:extLst>
              </p:cNvPr>
              <p:cNvSpPr txBox="1"/>
              <p:nvPr/>
            </p:nvSpPr>
            <p:spPr>
              <a:xfrm>
                <a:off x="2092962" y="2732856"/>
                <a:ext cx="1504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EF1236F-029B-8F02-C998-CF183C93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62" y="2732856"/>
                <a:ext cx="1504359" cy="369332"/>
              </a:xfrm>
              <a:prstGeom prst="rect">
                <a:avLst/>
              </a:prstGeom>
              <a:blipFill>
                <a:blip r:embed="rId16"/>
                <a:stretch>
                  <a:fillRect l="-32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B8315-06BF-EDA9-2038-CDFE58144986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B8315-06BF-EDA9-2038-CDFE5814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17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6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3" grpId="0" animBg="1"/>
      <p:bldP spid="78" grpId="0" animBg="1"/>
      <p:bldP spid="79" grpId="0" animBg="1"/>
      <p:bldP spid="84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1FD596-3EDE-D6AA-B0F3-F782DA743010}"/>
                  </a:ext>
                </a:extLst>
              </p:cNvPr>
              <p:cNvSpPr txBox="1"/>
              <p:nvPr/>
            </p:nvSpPr>
            <p:spPr>
              <a:xfrm>
                <a:off x="5780116" y="1412254"/>
                <a:ext cx="5582188" cy="45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𝐥𝐞𝐚𝐟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∣ℓ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∣ℓ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1FD596-3EDE-D6AA-B0F3-F782DA74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16" y="1412254"/>
                <a:ext cx="5582188" cy="450380"/>
              </a:xfrm>
              <a:prstGeom prst="rect">
                <a:avLst/>
              </a:prstGeom>
              <a:blipFill>
                <a:blip r:embed="rId3"/>
                <a:stretch>
                  <a:fillRect t="-104054" b="-15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0A09AE9-34AC-BA10-343C-017BF518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Martingale Perspective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E39D4A-3598-BDB4-BC96-521BBA2F3D22}"/>
              </a:ext>
            </a:extLst>
          </p:cNvPr>
          <p:cNvGrpSpPr/>
          <p:nvPr/>
        </p:nvGrpSpPr>
        <p:grpSpPr>
          <a:xfrm>
            <a:off x="341107" y="1322082"/>
            <a:ext cx="4699882" cy="3421769"/>
            <a:chOff x="442830" y="2732856"/>
            <a:chExt cx="4699882" cy="342176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D2C8564-10D9-3505-639D-06DBE757E597}"/>
                </a:ext>
              </a:extLst>
            </p:cNvPr>
            <p:cNvGrpSpPr/>
            <p:nvPr/>
          </p:nvGrpSpPr>
          <p:grpSpPr>
            <a:xfrm>
              <a:off x="442830" y="3090040"/>
              <a:ext cx="4699882" cy="3064585"/>
              <a:chOff x="442830" y="3090040"/>
              <a:chExt cx="4699882" cy="306458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7CB30F0-B8B7-F60A-E11D-C8408F58A837}"/>
                  </a:ext>
                </a:extLst>
              </p:cNvPr>
              <p:cNvSpPr/>
              <p:nvPr/>
            </p:nvSpPr>
            <p:spPr>
              <a:xfrm>
                <a:off x="1286882" y="5740062"/>
                <a:ext cx="227284" cy="20565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89D1E2A-221A-6B9F-59AD-F99F5A4249DE}"/>
                  </a:ext>
                </a:extLst>
              </p:cNvPr>
              <p:cNvSpPr/>
              <p:nvPr/>
            </p:nvSpPr>
            <p:spPr>
              <a:xfrm>
                <a:off x="1712681" y="5741148"/>
                <a:ext cx="227284" cy="20565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673393F-2C66-596D-18B0-9AF80C928CF2}"/>
                  </a:ext>
                </a:extLst>
              </p:cNvPr>
              <p:cNvSpPr/>
              <p:nvPr/>
            </p:nvSpPr>
            <p:spPr>
              <a:xfrm>
                <a:off x="2199120" y="5732192"/>
                <a:ext cx="227284" cy="20565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150C7D4-1FA6-4E5A-AE97-A5FAB7673903}"/>
                  </a:ext>
                </a:extLst>
              </p:cNvPr>
              <p:cNvSpPr/>
              <p:nvPr/>
            </p:nvSpPr>
            <p:spPr>
              <a:xfrm>
                <a:off x="4075827" y="5740062"/>
                <a:ext cx="227284" cy="20565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C045B08-EF9A-ECE9-8A04-5C5DB0CF77BB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859" y="5101853"/>
                    <a:ext cx="236128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B8B8B8"/>
                              </a:solidFill>
                              <a:latin typeface="Cambria Math" panose="02040503050406030204" pitchFamily="18" charset="0"/>
                            </a:rPr>
                            <m:t>⋯⋯⋯⋯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B8B8B8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C045B08-EF9A-ECE9-8A04-5C5DB0CF77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859" y="5101853"/>
                    <a:ext cx="2361282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B76D567-2102-A2B9-CC4D-8E0809A45049}"/>
                      </a:ext>
                    </a:extLst>
                  </p:cNvPr>
                  <p:cNvSpPr txBox="1"/>
                  <p:nvPr/>
                </p:nvSpPr>
                <p:spPr>
                  <a:xfrm>
                    <a:off x="2649746" y="5508294"/>
                    <a:ext cx="120273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B8B8B8"/>
                              </a:solidFill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B8B8B8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B76D567-2102-A2B9-CC4D-8E0809A450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746" y="5508294"/>
                    <a:ext cx="1202739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8723F1-160B-99EE-A636-EAA662CC0AA0}"/>
                  </a:ext>
                </a:extLst>
              </p:cNvPr>
              <p:cNvSpPr txBox="1"/>
              <p:nvPr/>
            </p:nvSpPr>
            <p:spPr>
              <a:xfrm>
                <a:off x="442831" y="3090040"/>
                <a:ext cx="73523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57B5C68-2AE7-7564-7FDC-0B813369E304}"/>
                  </a:ext>
                </a:extLst>
              </p:cNvPr>
              <p:cNvSpPr/>
              <p:nvPr/>
            </p:nvSpPr>
            <p:spPr>
              <a:xfrm>
                <a:off x="1178063" y="3095988"/>
                <a:ext cx="3232093" cy="352994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7EA52C-DC33-1C4F-66A8-05CA2EC2EC1C}"/>
                  </a:ext>
                </a:extLst>
              </p:cNvPr>
              <p:cNvSpPr txBox="1"/>
              <p:nvPr/>
            </p:nvSpPr>
            <p:spPr>
              <a:xfrm>
                <a:off x="442830" y="3818195"/>
                <a:ext cx="735232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4FD035C-3174-8941-D8B3-7761A71AC385}"/>
                  </a:ext>
                </a:extLst>
              </p:cNvPr>
              <p:cNvSpPr/>
              <p:nvPr/>
            </p:nvSpPr>
            <p:spPr>
              <a:xfrm>
                <a:off x="1178063" y="3824143"/>
                <a:ext cx="3232094" cy="352994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90156-5E30-19E1-83A8-FB8A1F963AF8}"/>
                  </a:ext>
                </a:extLst>
              </p:cNvPr>
              <p:cNvSpPr txBox="1"/>
              <p:nvPr/>
            </p:nvSpPr>
            <p:spPr>
              <a:xfrm>
                <a:off x="442830" y="4805954"/>
                <a:ext cx="73523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0EB6888-E15D-5989-5F8D-1D6B651F3DF0}"/>
                  </a:ext>
                </a:extLst>
              </p:cNvPr>
              <p:cNvSpPr/>
              <p:nvPr/>
            </p:nvSpPr>
            <p:spPr>
              <a:xfrm>
                <a:off x="1178062" y="4811902"/>
                <a:ext cx="3232095" cy="352994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3A79F82-3FBB-9999-BCEF-CEFA7D6A8FB2}"/>
                  </a:ext>
                </a:extLst>
              </p:cNvPr>
              <p:cNvSpPr txBox="1"/>
              <p:nvPr/>
            </p:nvSpPr>
            <p:spPr>
              <a:xfrm>
                <a:off x="442830" y="5658399"/>
                <a:ext cx="735232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Leaf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2632AD-BD6E-8062-B46A-58AAFE3F0693}"/>
                  </a:ext>
                </a:extLst>
              </p:cNvPr>
              <p:cNvSpPr/>
              <p:nvPr/>
            </p:nvSpPr>
            <p:spPr>
              <a:xfrm>
                <a:off x="1178062" y="5664347"/>
                <a:ext cx="3232093" cy="352994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5D6639F-136F-AF5E-CB33-6FD3CB46E571}"/>
                  </a:ext>
                </a:extLst>
              </p:cNvPr>
              <p:cNvGrpSpPr/>
              <p:nvPr/>
            </p:nvGrpSpPr>
            <p:grpSpPr>
              <a:xfrm>
                <a:off x="1243334" y="3171881"/>
                <a:ext cx="3011113" cy="1940673"/>
                <a:chOff x="4228291" y="849132"/>
                <a:chExt cx="2829391" cy="2094412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89B9803-4B22-4861-528A-5DAEFFDF55F5}"/>
                    </a:ext>
                  </a:extLst>
                </p:cNvPr>
                <p:cNvSpPr/>
                <p:nvPr/>
              </p:nvSpPr>
              <p:spPr>
                <a:xfrm>
                  <a:off x="5519862" y="849132"/>
                  <a:ext cx="213567" cy="22194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36934AA7-2FF0-C0BC-0F9F-851C44F6B118}"/>
                    </a:ext>
                  </a:extLst>
                </p:cNvPr>
                <p:cNvSpPr/>
                <p:nvPr/>
              </p:nvSpPr>
              <p:spPr>
                <a:xfrm>
                  <a:off x="4873775" y="1664652"/>
                  <a:ext cx="213567" cy="22194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D349B23-DE9E-99B2-DC99-A8301C59662F}"/>
                    </a:ext>
                  </a:extLst>
                </p:cNvPr>
                <p:cNvSpPr/>
                <p:nvPr/>
              </p:nvSpPr>
              <p:spPr>
                <a:xfrm>
                  <a:off x="6275944" y="1664652"/>
                  <a:ext cx="213567" cy="22194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9A80211-40A5-485B-9DEA-950184611288}"/>
                    </a:ext>
                  </a:extLst>
                </p:cNvPr>
                <p:cNvSpPr/>
                <p:nvPr/>
              </p:nvSpPr>
              <p:spPr>
                <a:xfrm>
                  <a:off x="4228291" y="2668157"/>
                  <a:ext cx="213567" cy="22194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7204BC8-023B-3AC1-C937-05487BCF8409}"/>
                    </a:ext>
                  </a:extLst>
                </p:cNvPr>
                <p:cNvSpPr/>
                <p:nvPr/>
              </p:nvSpPr>
              <p:spPr>
                <a:xfrm>
                  <a:off x="5889639" y="2696451"/>
                  <a:ext cx="213567" cy="22194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790EA31-BA84-027A-D76E-F2F11D7E4933}"/>
                    </a:ext>
                  </a:extLst>
                </p:cNvPr>
                <p:cNvSpPr/>
                <p:nvPr/>
              </p:nvSpPr>
              <p:spPr>
                <a:xfrm>
                  <a:off x="6844115" y="2685583"/>
                  <a:ext cx="213567" cy="22194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1BEFBF2-739D-64A8-ADBA-7AF3055D3BC5}"/>
                    </a:ext>
                  </a:extLst>
                </p:cNvPr>
                <p:cNvCxnSpPr>
                  <a:cxnSpLocks/>
                  <a:stCxn id="6" idx="3"/>
                  <a:endCxn id="7" idx="7"/>
                </p:cNvCxnSpPr>
                <p:nvPr/>
              </p:nvCxnSpPr>
              <p:spPr>
                <a:xfrm flipH="1">
                  <a:off x="5056066" y="1038571"/>
                  <a:ext cx="495072" cy="65858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B212A6A6-4830-9A22-0F8F-897DE80E21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28805" y="1886594"/>
                  <a:ext cx="481016" cy="81980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91EA494-1694-9599-B876-A4546C071A29}"/>
                    </a:ext>
                  </a:extLst>
                </p:cNvPr>
                <p:cNvCxnSpPr>
                  <a:cxnSpLocks/>
                  <a:stCxn id="8" idx="3"/>
                </p:cNvCxnSpPr>
                <p:nvPr/>
              </p:nvCxnSpPr>
              <p:spPr>
                <a:xfrm flipH="1">
                  <a:off x="6041448" y="1854091"/>
                  <a:ext cx="265772" cy="83149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75D7004-8785-A98B-A964-683FC028000E}"/>
                    </a:ext>
                  </a:extLst>
                </p:cNvPr>
                <p:cNvCxnSpPr>
                  <a:cxnSpLocks/>
                  <a:stCxn id="6" idx="5"/>
                  <a:endCxn id="8" idx="1"/>
                </p:cNvCxnSpPr>
                <p:nvPr/>
              </p:nvCxnSpPr>
              <p:spPr>
                <a:xfrm>
                  <a:off x="5702153" y="1038571"/>
                  <a:ext cx="605067" cy="65858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DC1A957-B539-01BA-11C3-BB412A9A906B}"/>
                    </a:ext>
                  </a:extLst>
                </p:cNvPr>
                <p:cNvCxnSpPr>
                  <a:cxnSpLocks/>
                  <a:stCxn id="7" idx="5"/>
                </p:cNvCxnSpPr>
                <p:nvPr/>
              </p:nvCxnSpPr>
              <p:spPr>
                <a:xfrm>
                  <a:off x="5056066" y="1854091"/>
                  <a:ext cx="153077" cy="89215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46AB244-94CE-5F7E-A897-F59D33361F79}"/>
                    </a:ext>
                  </a:extLst>
                </p:cNvPr>
                <p:cNvCxnSpPr>
                  <a:cxnSpLocks/>
                  <a:endCxn id="11" idx="1"/>
                </p:cNvCxnSpPr>
                <p:nvPr/>
              </p:nvCxnSpPr>
              <p:spPr>
                <a:xfrm>
                  <a:off x="6421473" y="1834168"/>
                  <a:ext cx="453918" cy="88391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BF411F57-42A0-B7DA-E137-B30C24237B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55847" y="1046430"/>
                      <a:ext cx="470265" cy="3285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B5886B74-A1E6-4FA8-BDBF-20BE3F7F26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55847" y="1046430"/>
                      <a:ext cx="470265" cy="32850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1E5B882-431C-7E12-804B-76F44266CF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2560" y="1999482"/>
                      <a:ext cx="470265" cy="4318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1E5B882-431C-7E12-804B-76F44266CF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2560" y="1999482"/>
                      <a:ext cx="470265" cy="43180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09C511FA-B177-E6F6-2147-4DCD351808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7795" y="2016965"/>
                      <a:ext cx="470265" cy="3285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78A5FB19-199D-4A1D-ABC0-78C23484E3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7795" y="2016965"/>
                      <a:ext cx="470265" cy="32850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18C95BC-ABBF-5B76-11A9-BF8A69E6CC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9355" y="1037819"/>
                      <a:ext cx="470265" cy="4318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18C95BC-ABBF-5B76-11A9-BF8A69E6CC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9355" y="1037819"/>
                      <a:ext cx="470265" cy="43180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584ABDB1-66D0-3630-987A-7E36EB138D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3324" y="2016060"/>
                      <a:ext cx="470265" cy="4318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584ABDB1-66D0-3630-987A-7E36EB138D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3324" y="2016060"/>
                      <a:ext cx="470265" cy="43180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AF140519-F267-85E9-470F-E1DC0E1CF4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58876" y="2025491"/>
                      <a:ext cx="470265" cy="4318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AF140519-F267-85E9-470F-E1DC0E1CF4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58876" y="2025491"/>
                      <a:ext cx="470265" cy="43180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8443687-89DF-93F4-C7C6-344170EAF00E}"/>
                    </a:ext>
                  </a:extLst>
                </p:cNvPr>
                <p:cNvSpPr/>
                <p:nvPr/>
              </p:nvSpPr>
              <p:spPr>
                <a:xfrm>
                  <a:off x="5098653" y="2721602"/>
                  <a:ext cx="213567" cy="22194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8" name="Right Brace 57">
                <a:extLst>
                  <a:ext uri="{FF2B5EF4-FFF2-40B4-BE49-F238E27FC236}">
                    <a16:creationId xmlns:a16="http://schemas.microsoft.com/office/drawing/2014/main" id="{61BA1701-14C4-BAD5-8C0D-7BA905B11E3E}"/>
                  </a:ext>
                </a:extLst>
              </p:cNvPr>
              <p:cNvSpPr/>
              <p:nvPr/>
            </p:nvSpPr>
            <p:spPr>
              <a:xfrm>
                <a:off x="4555487" y="3183161"/>
                <a:ext cx="249901" cy="2765961"/>
              </a:xfrm>
              <a:prstGeom prst="rightBrace">
                <a:avLst>
                  <a:gd name="adj1" fmla="val 102238"/>
                  <a:gd name="adj2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751900A-2295-BFDD-34F1-B49970CD813B}"/>
                      </a:ext>
                    </a:extLst>
                  </p:cNvPr>
                  <p:cNvSpPr txBox="1"/>
                  <p:nvPr/>
                </p:nvSpPr>
                <p:spPr>
                  <a:xfrm>
                    <a:off x="4757836" y="4344522"/>
                    <a:ext cx="3848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751900A-2295-BFDD-34F1-B49970CD81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7836" y="4344522"/>
                    <a:ext cx="38487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EF1236F-029B-8F02-C998-CF183C937B7D}"/>
                    </a:ext>
                  </a:extLst>
                </p:cNvPr>
                <p:cNvSpPr txBox="1"/>
                <p:nvPr/>
              </p:nvSpPr>
              <p:spPr>
                <a:xfrm>
                  <a:off x="2092962" y="2732856"/>
                  <a:ext cx="15043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0" dirty="0"/>
                    <a:t>Protocol of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EF1236F-029B-8F02-C998-CF183C937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962" y="2732856"/>
                  <a:ext cx="150435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365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E4C703-0779-6483-909B-265EAA8534A0}"/>
                  </a:ext>
                </a:extLst>
              </p:cNvPr>
              <p:cNvSpPr/>
              <p:nvPr/>
            </p:nvSpPr>
            <p:spPr>
              <a:xfrm>
                <a:off x="5456152" y="2846825"/>
                <a:ext cx="5906152" cy="79132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Alice’s possible inputs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algn="ctr"/>
                <a:r>
                  <a:rPr lang="en-US" b="1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Bob’s possible inputs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E4C703-0779-6483-909B-265EAA853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52" y="2846825"/>
                <a:ext cx="5906152" cy="791324"/>
              </a:xfrm>
              <a:prstGeom prst="roundRect">
                <a:avLst/>
              </a:prstGeom>
              <a:blipFill>
                <a:blip r:embed="rId15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914A1B-90A5-F2DE-C46C-528C017C207D}"/>
                  </a:ext>
                </a:extLst>
              </p:cNvPr>
              <p:cNvSpPr txBox="1"/>
              <p:nvPr/>
            </p:nvSpPr>
            <p:spPr>
              <a:xfrm>
                <a:off x="6955492" y="2382529"/>
                <a:ext cx="4406811" cy="45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914A1B-90A5-F2DE-C46C-528C017C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2" y="2382529"/>
                <a:ext cx="4406811" cy="450380"/>
              </a:xfrm>
              <a:prstGeom prst="rect">
                <a:avLst/>
              </a:prstGeom>
              <a:blipFill>
                <a:blip r:embed="rId16"/>
                <a:stretch>
                  <a:fillRect t="-104054" b="-15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AB16088-0DB4-DC34-05B2-BFC393D97A34}"/>
                  </a:ext>
                </a:extLst>
              </p:cNvPr>
              <p:cNvSpPr/>
              <p:nvPr/>
            </p:nvSpPr>
            <p:spPr>
              <a:xfrm>
                <a:off x="5456152" y="4076891"/>
                <a:ext cx="5906152" cy="79132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AB16088-0DB4-DC34-05B2-BFC393D97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52" y="4076891"/>
                <a:ext cx="5906152" cy="79132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EBE2798-4551-91EC-8DD9-1C296B4E7907}"/>
                  </a:ext>
                </a:extLst>
              </p:cNvPr>
              <p:cNvSpPr/>
              <p:nvPr/>
            </p:nvSpPr>
            <p:spPr>
              <a:xfrm>
                <a:off x="5456152" y="1874992"/>
                <a:ext cx="5906152" cy="49517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node from root to leaf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EBE2798-4551-91EC-8DD9-1C296B4E7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52" y="1874992"/>
                <a:ext cx="5906152" cy="495179"/>
              </a:xfrm>
              <a:prstGeom prst="roundRect">
                <a:avLst/>
              </a:prstGeom>
              <a:blipFill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2B6CF-ABD0-9258-D579-5792AD445710}"/>
                  </a:ext>
                </a:extLst>
              </p:cNvPr>
              <p:cNvSpPr txBox="1"/>
              <p:nvPr/>
            </p:nvSpPr>
            <p:spPr>
              <a:xfrm>
                <a:off x="6955492" y="4840214"/>
                <a:ext cx="4406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2B6CF-ABD0-9258-D579-5792AD44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2" y="4840214"/>
                <a:ext cx="4406811" cy="400110"/>
              </a:xfrm>
              <a:prstGeom prst="rect">
                <a:avLst/>
              </a:prstGeom>
              <a:blipFill>
                <a:blip r:embed="rId1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/>
              <p:nvPr/>
            </p:nvSpPr>
            <p:spPr>
              <a:xfrm>
                <a:off x="5456151" y="5240324"/>
                <a:ext cx="5906152" cy="49517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51" y="5240324"/>
                <a:ext cx="5906152" cy="495179"/>
              </a:xfrm>
              <a:prstGeom prst="roundRect">
                <a:avLst/>
              </a:prstGeom>
              <a:blipFill>
                <a:blip r:embed="rId2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088B11-FC35-D88A-3F1B-5E963ADB3417}"/>
                  </a:ext>
                </a:extLst>
              </p:cNvPr>
              <p:cNvSpPr txBox="1"/>
              <p:nvPr/>
            </p:nvSpPr>
            <p:spPr>
              <a:xfrm>
                <a:off x="6943352" y="5739591"/>
                <a:ext cx="4406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𝜟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088B11-FC35-D88A-3F1B-5E963ADB3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52" y="5739591"/>
                <a:ext cx="4406811" cy="400110"/>
              </a:xfrm>
              <a:prstGeom prst="rect">
                <a:avLst/>
              </a:prstGeom>
              <a:blipFill>
                <a:blip r:embed="rId21"/>
                <a:stretch>
                  <a:fillRect t="-123077" b="-18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950FB59-CB84-6FE1-7AF1-C4C4D4C8F0AC}"/>
                  </a:ext>
                </a:extLst>
              </p:cNvPr>
              <p:cNvSpPr/>
              <p:nvPr/>
            </p:nvSpPr>
            <p:spPr>
              <a:xfrm>
                <a:off x="341188" y="4829218"/>
                <a:ext cx="4804460" cy="12042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7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if Alice speaks and proceeds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7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Then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mean-zero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⇒ </m:t>
                    </m:r>
                    <m:d>
                      <m:dPr>
                        <m:begChr m:val="{"/>
                        <m:endChr m:val="}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a martingale</a:t>
                </a: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950FB59-CB84-6FE1-7AF1-C4C4D4C8F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8" y="4829218"/>
                <a:ext cx="4804460" cy="1204279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373E50-5FFC-7B4B-A9B4-A5AFF3BAD1F7}"/>
                  </a:ext>
                </a:extLst>
              </p:cNvPr>
              <p:cNvSpPr txBox="1"/>
              <p:nvPr/>
            </p:nvSpPr>
            <p:spPr>
              <a:xfrm>
                <a:off x="6955492" y="6139701"/>
                <a:ext cx="440681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𝜟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ra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373E50-5FFC-7B4B-A9B4-A5AFF3BAD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2" y="6139701"/>
                <a:ext cx="4406811" cy="71865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9433D30-B082-2118-F59C-00575718EE78}"/>
              </a:ext>
            </a:extLst>
          </p:cNvPr>
          <p:cNvCxnSpPr>
            <a:cxnSpLocks/>
            <a:stCxn id="38" idx="2"/>
            <a:endCxn id="39" idx="1"/>
          </p:cNvCxnSpPr>
          <p:nvPr/>
        </p:nvCxnSpPr>
        <p:spPr>
          <a:xfrm rot="16200000" flipH="1">
            <a:off x="4616689" y="4160226"/>
            <a:ext cx="465533" cy="4212074"/>
          </a:xfrm>
          <a:prstGeom prst="bentConnector2">
            <a:avLst/>
          </a:prstGeom>
          <a:ln w="28575">
            <a:solidFill>
              <a:srgbClr val="9393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F5A49C-28C0-C6D8-03D5-D57CF706777F}"/>
              </a:ext>
            </a:extLst>
          </p:cNvPr>
          <p:cNvSpPr txBox="1"/>
          <p:nvPr/>
        </p:nvSpPr>
        <p:spPr>
          <a:xfrm>
            <a:off x="4308432" y="6042360"/>
            <a:ext cx="20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Quadratic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545EA6-7826-E7DE-ACC8-12D134760A0A}"/>
                  </a:ext>
                </a:extLst>
              </p:cNvPr>
              <p:cNvSpPr txBox="1"/>
              <p:nvPr/>
            </p:nvSpPr>
            <p:spPr>
              <a:xfrm>
                <a:off x="6943353" y="3629723"/>
                <a:ext cx="4406811" cy="45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545EA6-7826-E7DE-ACC8-12D134760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53" y="3629723"/>
                <a:ext cx="4406811" cy="450380"/>
              </a:xfrm>
              <a:prstGeom prst="rect">
                <a:avLst/>
              </a:prstGeom>
              <a:blipFill>
                <a:blip r:embed="rId24"/>
                <a:stretch>
                  <a:fillRect t="-104054" b="-15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33" grpId="0" animBg="1"/>
      <p:bldP spid="35" grpId="0" animBg="1"/>
      <p:bldP spid="38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Level-1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Martingale perspective</a:t>
                </a:r>
                <a:endParaRPr lang="en-US" sz="1600" dirty="0">
                  <a:solidFill>
                    <a:srgbClr val="B8B8B8"/>
                  </a:solidFill>
                </a:endParaRPr>
              </a:p>
              <a:p>
                <a:endParaRPr lang="en-US" b="1" dirty="0"/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rgbClr val="C00000"/>
                    </a:solidFill>
                  </a:rPr>
                  <a:t>step sizes</a:t>
                </a:r>
              </a:p>
              <a:p>
                <a:pPr lvl="1"/>
                <a:r>
                  <a:rPr lang="en-US" dirty="0"/>
                  <a:t>Additional communications required</a:t>
                </a:r>
              </a:p>
              <a:p>
                <a:pPr lvl="2"/>
                <a:r>
                  <a:rPr lang="en-US" dirty="0">
                    <a:highlight>
                      <a:srgbClr val="FFC000"/>
                    </a:highlight>
                  </a:rPr>
                  <a:t>Orthogonalization</a:t>
                </a:r>
                <a:r>
                  <a:rPr lang="en-US" dirty="0"/>
                  <a:t> steps to zero out future correlations</a:t>
                </a:r>
              </a:p>
              <a:p>
                <a:pPr lvl="2"/>
                <a:r>
                  <a:rPr lang="en-US" dirty="0">
                    <a:highlight>
                      <a:srgbClr val="FFC000"/>
                    </a:highlight>
                  </a:rPr>
                  <a:t>Cleanup</a:t>
                </a:r>
                <a:r>
                  <a:rPr lang="en-US" dirty="0"/>
                  <a:t> steps to preserve space isoperimetry </a:t>
                </a:r>
                <a:r>
                  <a:rPr lang="en-US" sz="1200" dirty="0">
                    <a:solidFill>
                      <a:srgbClr val="B8B8B8"/>
                    </a:solidFill>
                  </a:rPr>
                  <a:t>[Girish-Tal-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:r>
                  <a:rPr lang="en-US" sz="1200" dirty="0">
                    <a:solidFill>
                      <a:srgbClr val="B8B8B8"/>
                    </a:solidFill>
                  </a:rPr>
                  <a:t>’21]</a:t>
                </a:r>
                <a:endParaRPr lang="en-US" sz="600" dirty="0"/>
              </a:p>
              <a:p>
                <a:pPr lvl="1"/>
                <a:r>
                  <a:rPr lang="en-US" dirty="0"/>
                  <a:t>Leap from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discrete</a:t>
                </a:r>
                <a:r>
                  <a:rPr lang="en-US" dirty="0"/>
                  <a:t> to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continuous</a:t>
                </a:r>
              </a:p>
              <a:p>
                <a:pPr lvl="2"/>
                <a:r>
                  <a:rPr lang="en-US" dirty="0"/>
                  <a:t>Communication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bits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sending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reals</a:t>
                </a:r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#steps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Boolean</a:t>
                </a:r>
                <a:r>
                  <a:rPr lang="en-US" dirty="0"/>
                  <a:t>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Gaussian</a:t>
                </a:r>
                <a:r>
                  <a:rPr lang="en-US" dirty="0"/>
                  <a:t> inputs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Concentration from sum of squares of </a:t>
                </a:r>
                <a:r>
                  <a:rPr lang="en-US" dirty="0">
                    <a:highlight>
                      <a:srgbClr val="C0C0C0"/>
                    </a:highlight>
                  </a:rPr>
                  <a:t>adaptively chosen</a:t>
                </a:r>
                <a:r>
                  <a:rPr lang="en-US" dirty="0"/>
                  <a:t> Gaussians</a:t>
                </a:r>
              </a:p>
              <a:p>
                <a:r>
                  <a:rPr lang="en-US" altLang="zh-CN" b="1" dirty="0"/>
                  <a:t>Putting together by </a:t>
                </a:r>
                <a:r>
                  <a:rPr lang="en-US" altLang="zh-CN" b="1" dirty="0">
                    <a:solidFill>
                      <a:schemeClr val="accent4">
                        <a:lumMod val="50000"/>
                      </a:schemeClr>
                    </a:solidFill>
                  </a:rPr>
                  <a:t>hypercontractivity</a:t>
                </a:r>
                <a:r>
                  <a:rPr lang="en-US" altLang="zh-CN" b="1" dirty="0"/>
                  <a:t> </a:t>
                </a:r>
                <a:r>
                  <a:rPr lang="en-US" sz="1600" dirty="0">
                    <a:solidFill>
                      <a:srgbClr val="B8B8B8"/>
                    </a:solidFill>
                  </a:rPr>
                  <a:t>[Girish-Raz-Tal’21]</a:t>
                </a:r>
                <a:endParaRPr lang="en-US" altLang="zh-CN" sz="16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4FBEDC-B3F1-2E05-AA5D-667F7F379451}"/>
              </a:ext>
            </a:extLst>
          </p:cNvPr>
          <p:cNvSpPr txBox="1"/>
          <p:nvPr/>
        </p:nvSpPr>
        <p:spPr>
          <a:xfrm>
            <a:off x="8080064" y="3268038"/>
            <a:ext cx="3406747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Communication from projections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3027977-71A4-0D33-CC69-867725A3F638}"/>
              </a:ext>
            </a:extLst>
          </p:cNvPr>
          <p:cNvSpPr/>
          <p:nvPr/>
        </p:nvSpPr>
        <p:spPr>
          <a:xfrm>
            <a:off x="7814041" y="3079885"/>
            <a:ext cx="266023" cy="784928"/>
          </a:xfrm>
          <a:prstGeom prst="rightBrace">
            <a:avLst>
              <a:gd name="adj1" fmla="val 35710"/>
              <a:gd name="adj2" fmla="val 50000"/>
            </a:avLst>
          </a:prstGeom>
          <a:ln w="28575">
            <a:solidFill>
              <a:srgbClr val="E2F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DB52E4-AE8F-CC41-15C6-349CA2E2E6E3}"/>
              </a:ext>
            </a:extLst>
          </p:cNvPr>
          <p:cNvGrpSpPr/>
          <p:nvPr/>
        </p:nvGrpSpPr>
        <p:grpSpPr>
          <a:xfrm>
            <a:off x="6205281" y="4654445"/>
            <a:ext cx="5390811" cy="408623"/>
            <a:chOff x="6205281" y="4662537"/>
            <a:chExt cx="5390811" cy="4086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BFDDDD-B534-ED44-8AB2-5B9ED56E452E}"/>
                </a:ext>
              </a:extLst>
            </p:cNvPr>
            <p:cNvSpPr txBox="1"/>
            <p:nvPr/>
          </p:nvSpPr>
          <p:spPr>
            <a:xfrm>
              <a:off x="8080064" y="4662537"/>
              <a:ext cx="3516028" cy="408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Projected Gaussian is still Gaussian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B3E51E8-E11A-1DBF-FF03-2D4D91CFE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281" y="4866849"/>
              <a:ext cx="1873375" cy="0"/>
            </a:xfrm>
            <a:prstGeom prst="straightConnector1">
              <a:avLst/>
            </a:prstGeom>
            <a:ln w="38100">
              <a:solidFill>
                <a:srgbClr val="FFF2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/>
              <p:nvPr/>
            </p:nvSpPr>
            <p:spPr>
              <a:xfrm>
                <a:off x="4577299" y="1875848"/>
                <a:ext cx="3251312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299" y="1875848"/>
                <a:ext cx="3251312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6B3B5C-1943-D579-E0FA-BDB4274692D5}"/>
              </a:ext>
            </a:extLst>
          </p:cNvPr>
          <p:cNvSpPr/>
          <p:nvPr/>
        </p:nvSpPr>
        <p:spPr>
          <a:xfrm>
            <a:off x="802795" y="2515520"/>
            <a:ext cx="10800320" cy="1915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5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5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9AE9-34AC-BA10-343C-017BF518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/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the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step in a </a:t>
                </a:r>
                <a:r>
                  <a:rPr lang="en-US" altLang="zh-CN" sz="1600" dirty="0"/>
                  <a:t>protocol</a:t>
                </a:r>
                <a:r>
                  <a:rPr lang="en-US" sz="1600" dirty="0"/>
                  <a:t> random walk</a:t>
                </a:r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Alice’s center of mass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Bob’s center of mass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43B4FC-07B9-C66B-F100-840A86FC10E8}"/>
                  </a:ext>
                </a:extLst>
              </p:cNvPr>
              <p:cNvSpPr txBox="1"/>
              <p:nvPr/>
            </p:nvSpPr>
            <p:spPr>
              <a:xfrm>
                <a:off x="654568" y="1665780"/>
                <a:ext cx="6395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Alice speaks,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43B4FC-07B9-C66B-F100-840A86FC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8" y="1665780"/>
                <a:ext cx="6395324" cy="646331"/>
              </a:xfrm>
              <a:prstGeom prst="rect">
                <a:avLst/>
              </a:prstGeom>
              <a:blipFill>
                <a:blip r:embed="rId4"/>
                <a:stretch>
                  <a:fillRect l="-763" t="-471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Flowchart: Alternate Process 72">
                <a:extLst>
                  <a:ext uri="{FF2B5EF4-FFF2-40B4-BE49-F238E27FC236}">
                    <a16:creationId xmlns:a16="http://schemas.microsoft.com/office/drawing/2014/main" id="{B5845B2B-D8C7-CF57-00A3-320D7AF27711}"/>
                  </a:ext>
                </a:extLst>
              </p:cNvPr>
              <p:cNvSpPr/>
              <p:nvPr/>
            </p:nvSpPr>
            <p:spPr>
              <a:xfrm>
                <a:off x="654568" y="2378055"/>
                <a:ext cx="7080734" cy="1652407"/>
              </a:xfrm>
              <a:prstGeom prst="flowChartAlternate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Ideally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to be orthogonal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depends on Alice’s 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C000"/>
                    </a:highlight>
                  </a:rPr>
                  <a:t>arbitrary</a:t>
                </a:r>
                <a:r>
                  <a:rPr lang="en-US" dirty="0">
                    <a:solidFill>
                      <a:schemeClr val="tx1"/>
                    </a:solidFill>
                  </a:rPr>
                  <a:t> message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lies in an affine shift of the orthogonal complement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fixed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Flowchart: Alternate Process 72">
                <a:extLst>
                  <a:ext uri="{FF2B5EF4-FFF2-40B4-BE49-F238E27FC236}">
                    <a16:creationId xmlns:a16="http://schemas.microsoft.com/office/drawing/2014/main" id="{B5845B2B-D8C7-CF57-00A3-320D7AF27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8" y="2378055"/>
                <a:ext cx="7080734" cy="1652407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F0DADBC-8F85-874D-E299-A9AE9DE68585}"/>
                  </a:ext>
                </a:extLst>
              </p:cNvPr>
              <p:cNvSpPr txBox="1"/>
              <p:nvPr/>
            </p:nvSpPr>
            <p:spPr>
              <a:xfrm>
                <a:off x="654568" y="4256164"/>
                <a:ext cx="7080734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Orthogonalization step</a:t>
                </a:r>
                <a:r>
                  <a:rPr lang="en-US" sz="2400" dirty="0"/>
                  <a:t>:</a:t>
                </a:r>
              </a:p>
              <a:p>
                <a:r>
                  <a:rPr lang="en-US" dirty="0"/>
                  <a:t>Before Alice’s original communication, she sends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Bob</a:t>
                </a:r>
                <a:endParaRPr lang="en-US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F0DADBC-8F85-874D-E299-A9AE9DE6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8" y="4256164"/>
                <a:ext cx="7080734" cy="738664"/>
              </a:xfrm>
              <a:prstGeom prst="rect">
                <a:avLst/>
              </a:prstGeom>
              <a:blipFill>
                <a:blip r:embed="rId6"/>
                <a:stretch>
                  <a:fillRect l="-1377" t="-7438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A5D0FF-2480-0F23-63C8-81A78C32EEEA}"/>
                  </a:ext>
                </a:extLst>
              </p:cNvPr>
              <p:cNvSpPr txBox="1"/>
              <p:nvPr/>
            </p:nvSpPr>
            <p:spPr>
              <a:xfrm>
                <a:off x="654568" y="5093919"/>
                <a:ext cx="708073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Before Bob’s turn, any message sent by Alice contributes </a:t>
                </a:r>
                <a:r>
                  <a:rPr lang="en-US" sz="1600" dirty="0">
                    <a:highlight>
                      <a:srgbClr val="FF0000"/>
                    </a:highlight>
                  </a:rPr>
                  <a:t>zero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Require </a:t>
                </a:r>
                <a:r>
                  <a:rPr lang="en-US" sz="1600" dirty="0">
                    <a:highlight>
                      <a:srgbClr val="808000"/>
                    </a:highlight>
                  </a:rPr>
                  <a:t>real-valued</a:t>
                </a:r>
                <a:r>
                  <a:rPr lang="en-US" sz="1600" dirty="0"/>
                  <a:t> communication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But only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dirty="0"/>
                  <a:t> rounds in total, and martingale property still holds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A5D0FF-2480-0F23-63C8-81A78C32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8" y="5093919"/>
                <a:ext cx="7080733" cy="1384995"/>
              </a:xfrm>
              <a:prstGeom prst="rect">
                <a:avLst/>
              </a:prstGeom>
              <a:blipFill>
                <a:blip r:embed="rId7"/>
                <a:stretch>
                  <a:fillRect l="-775" t="-3084" b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peech Bubble: Rectangle with Corners Rounded 75">
                <a:extLst>
                  <a:ext uri="{FF2B5EF4-FFF2-40B4-BE49-F238E27FC236}">
                    <a16:creationId xmlns:a16="http://schemas.microsoft.com/office/drawing/2014/main" id="{D42935D3-D1B2-C899-C919-1117A0461175}"/>
                  </a:ext>
                </a:extLst>
              </p:cNvPr>
              <p:cNvSpPr/>
              <p:nvPr/>
            </p:nvSpPr>
            <p:spPr>
              <a:xfrm>
                <a:off x="6214369" y="5564542"/>
                <a:ext cx="2729334" cy="509799"/>
              </a:xfrm>
              <a:prstGeom prst="wedgeRoundRectCallout">
                <a:avLst>
                  <a:gd name="adj1" fmla="val -53732"/>
                  <a:gd name="adj2" fmla="val -45218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400" b="1" i="1" dirty="0"/>
                  <a:t> </a:t>
                </a:r>
                <a:r>
                  <a:rPr lang="en-US" sz="1400" dirty="0"/>
                  <a:t>if Alice continues sending messages </a:t>
                </a:r>
              </a:p>
            </p:txBody>
          </p:sp>
        </mc:Choice>
        <mc:Fallback xmlns="">
          <p:sp>
            <p:nvSpPr>
              <p:cNvPr id="76" name="Speech Bubble: Rectangle with Corners Rounded 75">
                <a:extLst>
                  <a:ext uri="{FF2B5EF4-FFF2-40B4-BE49-F238E27FC236}">
                    <a16:creationId xmlns:a16="http://schemas.microsoft.com/office/drawing/2014/main" id="{D42935D3-D1B2-C899-C919-1117A0461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69" y="5564542"/>
                <a:ext cx="2729334" cy="509799"/>
              </a:xfrm>
              <a:prstGeom prst="wedgeRoundRectCallout">
                <a:avLst>
                  <a:gd name="adj1" fmla="val -53732"/>
                  <a:gd name="adj2" fmla="val -45218"/>
                  <a:gd name="adj3" fmla="val 16667"/>
                </a:avLst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0C76BEC-DDFB-6358-D465-D41519D48272}"/>
                  </a:ext>
                </a:extLst>
              </p:cNvPr>
              <p:cNvSpPr txBox="1"/>
              <p:nvPr/>
            </p:nvSpPr>
            <p:spPr>
              <a:xfrm>
                <a:off x="8086208" y="3142398"/>
                <a:ext cx="3912310" cy="203709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we have</a:t>
                </a:r>
              </a:p>
              <a:p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sSub>
                                      <m:sSub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/>
                  <a:t>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𝑿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i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i="1" dirty="0"/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0C76BEC-DDFB-6358-D465-D41519D48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08" y="3142398"/>
                <a:ext cx="3912310" cy="2037096"/>
              </a:xfrm>
              <a:prstGeom prst="rect">
                <a:avLst/>
              </a:prstGeom>
              <a:blipFill>
                <a:blip r:embed="rId9"/>
                <a:stretch>
                  <a:fillRect l="-1244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53C6A9B-87CA-96D9-A61E-C71BF346782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852230" y="2312111"/>
            <a:ext cx="4233978" cy="1547790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27C34AA8-3038-75DC-8581-07214453B8B8}"/>
              </a:ext>
            </a:extLst>
          </p:cNvPr>
          <p:cNvSpPr/>
          <p:nvPr/>
        </p:nvSpPr>
        <p:spPr>
          <a:xfrm>
            <a:off x="7954471" y="1035085"/>
            <a:ext cx="131737" cy="1382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6D21A56-14D7-B82E-8FC1-9C886C591840}"/>
              </a:ext>
            </a:extLst>
          </p:cNvPr>
          <p:cNvSpPr/>
          <p:nvPr/>
        </p:nvSpPr>
        <p:spPr>
          <a:xfrm>
            <a:off x="8106871" y="1187485"/>
            <a:ext cx="131737" cy="1382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710185-B024-6873-D8F6-87ED6AB62DE0}"/>
              </a:ext>
            </a:extLst>
          </p:cNvPr>
          <p:cNvSpPr/>
          <p:nvPr/>
        </p:nvSpPr>
        <p:spPr>
          <a:xfrm>
            <a:off x="7954470" y="4094548"/>
            <a:ext cx="131737" cy="1382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BAEABD5-0C3F-22A1-E6A3-77E6481692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67759" y="1104214"/>
            <a:ext cx="1" cy="3059463"/>
          </a:xfrm>
          <a:prstGeom prst="bentConnector3">
            <a:avLst>
              <a:gd name="adj1" fmla="val 228601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427CC92-A91D-CC6F-9150-7ADE16CF79DF}"/>
              </a:ext>
            </a:extLst>
          </p:cNvPr>
          <p:cNvCxnSpPr>
            <a:cxnSpLocks/>
          </p:cNvCxnSpPr>
          <p:nvPr/>
        </p:nvCxnSpPr>
        <p:spPr>
          <a:xfrm flipV="1">
            <a:off x="6214369" y="4481324"/>
            <a:ext cx="1853389" cy="1941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E24459AD-C4C1-85D5-1C4D-8C6378E12B1B}"/>
              </a:ext>
            </a:extLst>
          </p:cNvPr>
          <p:cNvSpPr/>
          <p:nvPr/>
        </p:nvSpPr>
        <p:spPr>
          <a:xfrm>
            <a:off x="4736352" y="4321561"/>
            <a:ext cx="1092425" cy="248516"/>
          </a:xfrm>
          <a:prstGeom prst="wedgeRoundRectCallout">
            <a:avLst>
              <a:gd name="adj1" fmla="val 20000"/>
              <a:gd name="adj2" fmla="val 110902"/>
              <a:gd name="adj3" fmla="val 16667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Her actual input</a:t>
            </a:r>
          </a:p>
        </p:txBody>
      </p:sp>
      <p:sp>
        <p:nvSpPr>
          <p:cNvPr id="105" name="Speech Bubble: Rectangle with Corners Rounded 104">
            <a:extLst>
              <a:ext uri="{FF2B5EF4-FFF2-40B4-BE49-F238E27FC236}">
                <a16:creationId xmlns:a16="http://schemas.microsoft.com/office/drawing/2014/main" id="{11F053CA-1352-6D08-B669-7B80F795CBEB}"/>
              </a:ext>
            </a:extLst>
          </p:cNvPr>
          <p:cNvSpPr/>
          <p:nvPr/>
        </p:nvSpPr>
        <p:spPr>
          <a:xfrm>
            <a:off x="9111779" y="5408430"/>
            <a:ext cx="1861168" cy="509799"/>
          </a:xfrm>
          <a:prstGeom prst="wedgeRoundRectCallout">
            <a:avLst>
              <a:gd name="adj1" fmla="val -38224"/>
              <a:gd name="adj2" fmla="val -1073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Bound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6FE49687-D912-0D34-4790-3D532B22A803}"/>
                  </a:ext>
                </a:extLst>
              </p:cNvPr>
              <p:cNvSpPr/>
              <p:nvPr/>
            </p:nvSpPr>
            <p:spPr>
              <a:xfrm>
                <a:off x="2192206" y="6294854"/>
                <a:ext cx="2671108" cy="445063"/>
              </a:xfrm>
              <a:prstGeom prst="wedgeRoundRectCallout">
                <a:avLst>
                  <a:gd name="adj1" fmla="val -32385"/>
                  <a:gd name="adj2" fmla="val -86488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Truncation necessarily leads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blow-up for precision control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6FE49687-D912-0D34-4790-3D532B22A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06" y="6294854"/>
                <a:ext cx="2671108" cy="445063"/>
              </a:xfrm>
              <a:prstGeom prst="wedgeRoundRectCallout">
                <a:avLst>
                  <a:gd name="adj1" fmla="val -32385"/>
                  <a:gd name="adj2" fmla="val -86488"/>
                  <a:gd name="adj3" fmla="val 16667"/>
                </a:avLst>
              </a:prstGeom>
              <a:blipFill>
                <a:blip r:embed="rId10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A69F48-544C-3FEB-1E48-564B609A1664}"/>
                  </a:ext>
                </a:extLst>
              </p:cNvPr>
              <p:cNvSpPr txBox="1"/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A69F48-544C-3FEB-1E48-564B609A1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8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3" grpId="0" animBg="1"/>
      <p:bldP spid="74" grpId="0" animBg="1"/>
      <p:bldP spid="75" grpId="0"/>
      <p:bldP spid="76" grpId="0" animBg="1"/>
      <p:bldP spid="77" grpId="0" animBg="1"/>
      <p:bldP spid="102" grpId="0" animBg="1"/>
      <p:bldP spid="105" grpId="0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A09AE9-34AC-BA10-343C-017BF5183F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-Clean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A09AE9-34AC-BA10-343C-017BF5183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/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the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step in a </a:t>
                </a:r>
                <a:r>
                  <a:rPr lang="en-US" altLang="zh-CN" sz="1600" dirty="0"/>
                  <a:t>protocol</a:t>
                </a:r>
                <a:r>
                  <a:rPr lang="en-US" sz="1600" dirty="0"/>
                  <a:t> random walk</a:t>
                </a:r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Alice’s center of mass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Bob’s center of mass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56D21A56-14D7-B82E-8FC1-9C886C591840}"/>
              </a:ext>
            </a:extLst>
          </p:cNvPr>
          <p:cNvSpPr/>
          <p:nvPr/>
        </p:nvSpPr>
        <p:spPr>
          <a:xfrm>
            <a:off x="8106871" y="1187485"/>
            <a:ext cx="131737" cy="1382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F12C59-24AB-C228-E0F6-7D9431491CAC}"/>
                  </a:ext>
                </a:extLst>
              </p:cNvPr>
              <p:cNvSpPr txBox="1"/>
              <p:nvPr/>
            </p:nvSpPr>
            <p:spPr>
              <a:xfrm>
                <a:off x="838199" y="1705046"/>
                <a:ext cx="6703577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Upon Alice’s orthogonalization step at time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her </a:t>
                </a:r>
                <a:r>
                  <a:rPr lang="en-US" dirty="0">
                    <a:highlight>
                      <a:srgbClr val="FFC000"/>
                    </a:highlight>
                  </a:rPr>
                  <a:t>last</a:t>
                </a:r>
                <a:r>
                  <a:rPr lang="en-US" dirty="0"/>
                  <a:t> orthogonalization step, sending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fixed</a:t>
                </a:r>
                <a:r>
                  <a:rPr lang="en-US" dirty="0"/>
                  <a:t> already</a:t>
                </a:r>
              </a:p>
              <a:p>
                <a:r>
                  <a:rPr lang="en-US" dirty="0"/>
                  <a:t>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F12C59-24AB-C228-E0F6-7D943149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705046"/>
                <a:ext cx="6703577" cy="2110834"/>
              </a:xfrm>
              <a:prstGeom prst="rect">
                <a:avLst/>
              </a:prstGeom>
              <a:blipFill>
                <a:blip r:embed="rId5"/>
                <a:stretch>
                  <a:fillRect l="-727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CFDBC081-18D3-EE0B-D6AF-EBAD117FBC93}"/>
              </a:ext>
            </a:extLst>
          </p:cNvPr>
          <p:cNvSpPr/>
          <p:nvPr/>
        </p:nvSpPr>
        <p:spPr>
          <a:xfrm rot="5400000">
            <a:off x="4835340" y="2955156"/>
            <a:ext cx="243201" cy="1822733"/>
          </a:xfrm>
          <a:prstGeom prst="rightBrace">
            <a:avLst>
              <a:gd name="adj1" fmla="val 82527"/>
              <a:gd name="adj2" fmla="val 50000"/>
            </a:avLst>
          </a:prstGeom>
          <a:ln w="19050">
            <a:solidFill>
              <a:srgbClr val="DB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58275-BEF8-01EF-FC9A-A46978A575E5}"/>
              </a:ext>
            </a:extLst>
          </p:cNvPr>
          <p:cNvSpPr txBox="1"/>
          <p:nvPr/>
        </p:nvSpPr>
        <p:spPr>
          <a:xfrm>
            <a:off x="4276196" y="3988123"/>
            <a:ext cx="136148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Some direction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AEC99396-7AA3-05B5-138C-0E07634D1D15}"/>
                  </a:ext>
                </a:extLst>
              </p:cNvPr>
              <p:cNvSpPr/>
              <p:nvPr/>
            </p:nvSpPr>
            <p:spPr>
              <a:xfrm>
                <a:off x="838199" y="4335557"/>
                <a:ext cx="6086098" cy="915873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effectLst/>
                  </a:rPr>
                  <a:t>A random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effectLst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400" b="1" dirty="0">
                    <a:effectLst/>
                  </a:rPr>
                  <a:t> </a:t>
                </a:r>
                <a:r>
                  <a:rPr lang="en-US" sz="1400" dirty="0">
                    <a:effectLst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-clean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>
                            <a:latin typeface="Cambria Math" panose="02040503050406030204" pitchFamily="18" charset="0"/>
                          </a:rPr>
                          <m:t>𝐕𝐚𝐫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of unit length</a:t>
                </a:r>
              </a:p>
            </p:txBody>
          </p:sp>
        </mc:Choice>
        <mc:Fallback xmlns="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AEC99396-7AA3-05B5-138C-0E07634D1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35557"/>
                <a:ext cx="6086098" cy="91587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E0507DF-7F96-7BCE-96C7-309C9E84B1C7}"/>
              </a:ext>
            </a:extLst>
          </p:cNvPr>
          <p:cNvSpPr/>
          <p:nvPr/>
        </p:nvSpPr>
        <p:spPr>
          <a:xfrm>
            <a:off x="4700296" y="4265122"/>
            <a:ext cx="1785259" cy="587991"/>
          </a:xfrm>
          <a:prstGeom prst="cloudCallout">
            <a:avLst>
              <a:gd name="adj1" fmla="val -69217"/>
              <a:gd name="adj2" fmla="val 5100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Not elongated in any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94730E39-FF6B-E8F2-F907-73271EA20151}"/>
                  </a:ext>
                </a:extLst>
              </p:cNvPr>
              <p:cNvSpPr/>
              <p:nvPr/>
            </p:nvSpPr>
            <p:spPr>
              <a:xfrm>
                <a:off x="838199" y="5321865"/>
                <a:ext cx="6086098" cy="777157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1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1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94730E39-FF6B-E8F2-F907-73271EA20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321865"/>
                <a:ext cx="6086098" cy="777157"/>
              </a:xfrm>
              <a:prstGeom prst="flowChartAlternateProcess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AF57D3-2A0E-E824-B669-6CFE0D50C170}"/>
                  </a:ext>
                </a:extLst>
              </p:cNvPr>
              <p:cNvSpPr txBox="1"/>
              <p:nvPr/>
            </p:nvSpPr>
            <p:spPr>
              <a:xfrm>
                <a:off x="7772398" y="2774109"/>
                <a:ext cx="4318988" cy="14207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 </a:t>
                </a:r>
                <a:r>
                  <a:rPr lang="en-US" dirty="0">
                    <a:highlight>
                      <a:srgbClr val="FFC000"/>
                    </a:highlight>
                  </a:rPr>
                  <a:t>for 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then</a:t>
                </a:r>
              </a:p>
              <a:p>
                <a:r>
                  <a:rPr lang="en-US" i="1" dirty="0"/>
                  <a:t>Alice’s contribution</a:t>
                </a:r>
                <a:r>
                  <a:rPr lang="en-US" dirty="0"/>
                  <a:t> to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AF57D3-2A0E-E824-B669-6CFE0D50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8" y="2774109"/>
                <a:ext cx="4318988" cy="1420710"/>
              </a:xfrm>
              <a:prstGeom prst="rect">
                <a:avLst/>
              </a:prstGeom>
              <a:blipFill>
                <a:blip r:embed="rId8"/>
                <a:stretch>
                  <a:fillRect l="-113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9DFD785-4990-9F56-5C4B-0631C099E3EB}"/>
              </a:ext>
            </a:extLst>
          </p:cNvPr>
          <p:cNvSpPr/>
          <p:nvPr/>
        </p:nvSpPr>
        <p:spPr>
          <a:xfrm>
            <a:off x="6802517" y="4008571"/>
            <a:ext cx="1353322" cy="401238"/>
          </a:xfrm>
          <a:prstGeom prst="wedgeRoundRectCallout">
            <a:avLst>
              <a:gd name="adj1" fmla="val 34564"/>
              <a:gd name="adj2" fmla="val -6768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Quadratic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3C6DA3FF-1357-56ED-E505-4A6687CD3D92}"/>
                  </a:ext>
                </a:extLst>
              </p:cNvPr>
              <p:cNvSpPr/>
              <p:nvPr/>
            </p:nvSpPr>
            <p:spPr>
              <a:xfrm>
                <a:off x="9223196" y="4248638"/>
                <a:ext cx="2341605" cy="750650"/>
              </a:xfrm>
              <a:prstGeom prst="wedgeRoundRectCallout">
                <a:avLst>
                  <a:gd name="adj1" fmla="val -51296"/>
                  <a:gd name="adj2" fmla="val -77342"/>
                  <a:gd name="adj3" fmla="val 1666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200" dirty="0"/>
                  <a:t> original communication</a:t>
                </a:r>
              </a:p>
              <a:p>
                <a:pPr algn="ctr"/>
                <a:r>
                  <a:rPr lang="en-US" sz="1200" dirty="0"/>
                  <a:t>+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200" dirty="0"/>
                  <a:t> orthogonalization steps</a:t>
                </a: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3C6DA3FF-1357-56ED-E505-4A6687CD3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196" y="4248638"/>
                <a:ext cx="2341605" cy="750650"/>
              </a:xfrm>
              <a:prstGeom prst="wedgeRoundRectCallout">
                <a:avLst>
                  <a:gd name="adj1" fmla="val -51296"/>
                  <a:gd name="adj2" fmla="val -77342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2768219-2F82-276B-4455-5B14446B05BA}"/>
                  </a:ext>
                </a:extLst>
              </p:cNvPr>
              <p:cNvSpPr/>
              <p:nvPr/>
            </p:nvSpPr>
            <p:spPr>
              <a:xfrm>
                <a:off x="8238608" y="5321865"/>
                <a:ext cx="2817108" cy="509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Goal: Preserve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2768219-2F82-276B-4455-5B14446B0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08" y="5321865"/>
                <a:ext cx="2817108" cy="509799"/>
              </a:xfrm>
              <a:prstGeom prst="roundRect">
                <a:avLst/>
              </a:prstGeom>
              <a:blipFill>
                <a:blip r:embed="rId10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00E81-281F-379A-6977-BC8D5D5B5264}"/>
              </a:ext>
            </a:extLst>
          </p:cNvPr>
          <p:cNvCxnSpPr>
            <a:stCxn id="11" idx="3"/>
          </p:cNvCxnSpPr>
          <p:nvPr/>
        </p:nvCxnSpPr>
        <p:spPr>
          <a:xfrm flipV="1">
            <a:off x="6924297" y="3641416"/>
            <a:ext cx="848101" cy="20690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54BCF-A252-7EA7-87E3-9030E30FA313}"/>
                  </a:ext>
                </a:extLst>
              </p:cNvPr>
              <p:cNvSpPr txBox="1"/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954BCF-A252-7EA7-87E3-9030E30FA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0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9AE9-34AC-BA10-343C-017BF518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/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the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600" dirty="0"/>
                  <a:t>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step in a </a:t>
                </a:r>
                <a:r>
                  <a:rPr lang="en-US" altLang="zh-CN" sz="1600" dirty="0"/>
                  <a:t>protocol</a:t>
                </a:r>
                <a:r>
                  <a:rPr lang="en-US" sz="1600" dirty="0"/>
                  <a:t> random walk</a:t>
                </a:r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Alice’s center of mass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is Bob’s center of mass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D00B839-80FD-BF48-3642-B66D4160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08" y="111890"/>
                <a:ext cx="4005178" cy="14403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Alternate Process 31">
                <a:extLst>
                  <a:ext uri="{FF2B5EF4-FFF2-40B4-BE49-F238E27FC236}">
                    <a16:creationId xmlns:a16="http://schemas.microsoft.com/office/drawing/2014/main" id="{0790E3A0-1FC2-53D3-5A39-7DAE96BFBDE6}"/>
                  </a:ext>
                </a:extLst>
              </p:cNvPr>
              <p:cNvSpPr/>
              <p:nvPr/>
            </p:nvSpPr>
            <p:spPr>
              <a:xfrm>
                <a:off x="681201" y="1459035"/>
                <a:ext cx="6086098" cy="915873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effectLst/>
                  </a:rPr>
                  <a:t>A random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effectLst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400" b="1" dirty="0">
                    <a:effectLst/>
                  </a:rPr>
                  <a:t> </a:t>
                </a:r>
                <a:r>
                  <a:rPr lang="en-US" sz="1400" dirty="0">
                    <a:effectLst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-clean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>
                            <a:latin typeface="Cambria Math" panose="02040503050406030204" pitchFamily="18" charset="0"/>
                          </a:rPr>
                          <m:t>𝐕𝐚𝐫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of unit length</a:t>
                </a:r>
              </a:p>
            </p:txBody>
          </p:sp>
        </mc:Choice>
        <mc:Fallback xmlns="">
          <p:sp>
            <p:nvSpPr>
              <p:cNvPr id="32" name="Flowchart: Alternate Process 31">
                <a:extLst>
                  <a:ext uri="{FF2B5EF4-FFF2-40B4-BE49-F238E27FC236}">
                    <a16:creationId xmlns:a16="http://schemas.microsoft.com/office/drawing/2014/main" id="{0790E3A0-1FC2-53D3-5A39-7DAE96BFB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" y="1459035"/>
                <a:ext cx="6086098" cy="91587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BC5E41-6B16-113E-6A87-2066C493D840}"/>
                  </a:ext>
                </a:extLst>
              </p:cNvPr>
              <p:cNvSpPr txBox="1"/>
              <p:nvPr/>
            </p:nvSpPr>
            <p:spPr>
              <a:xfrm>
                <a:off x="703172" y="2595821"/>
                <a:ext cx="6086098" cy="124636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To maintain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 property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While exist a 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Alice sends to Bob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b="1" i="1" dirty="0"/>
              </a:p>
              <a:p>
                <a:r>
                  <a:rPr lang="en-US" dirty="0"/>
                  <a:t>This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into slices orthogonal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BC5E41-6B16-113E-6A87-2066C493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72" y="2595821"/>
                <a:ext cx="6086098" cy="1246367"/>
              </a:xfrm>
              <a:prstGeom prst="rect">
                <a:avLst/>
              </a:prstGeom>
              <a:blipFill>
                <a:blip r:embed="rId5"/>
                <a:stretch>
                  <a:fillRect l="-800" t="-292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00A2617-7186-A237-E80E-138B38DC669D}"/>
                  </a:ext>
                </a:extLst>
              </p:cNvPr>
              <p:cNvSpPr txBox="1"/>
              <p:nvPr/>
            </p:nvSpPr>
            <p:spPr>
              <a:xfrm>
                <a:off x="703170" y="4063101"/>
                <a:ext cx="5870073" cy="21859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depth of a random leaf in the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 protocol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Cons: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Require </a:t>
                </a:r>
                <a:r>
                  <a:rPr lang="en-US" dirty="0">
                    <a:highlight>
                      <a:srgbClr val="FFC000"/>
                    </a:highlight>
                  </a:rPr>
                  <a:t>real-valued</a:t>
                </a:r>
                <a:r>
                  <a:rPr lang="en-US" dirty="0"/>
                  <a:t> communication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More communication rounds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00A2617-7186-A237-E80E-138B38DC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70" y="4063101"/>
                <a:ext cx="5870073" cy="21859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A6E2DEE-69BE-4B96-89F1-EF983C14DAFA}"/>
              </a:ext>
            </a:extLst>
          </p:cNvPr>
          <p:cNvSpPr/>
          <p:nvPr/>
        </p:nvSpPr>
        <p:spPr>
          <a:xfrm>
            <a:off x="5480819" y="2536082"/>
            <a:ext cx="1092425" cy="248516"/>
          </a:xfrm>
          <a:prstGeom prst="wedgeRoundRectCallout">
            <a:avLst>
              <a:gd name="adj1" fmla="val 20000"/>
              <a:gd name="adj2" fmla="val 110902"/>
              <a:gd name="adj3" fmla="val 16667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Her actual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D84161-A359-DE57-4B0C-506721D9C6AD}"/>
                  </a:ext>
                </a:extLst>
              </p:cNvPr>
              <p:cNvSpPr txBox="1"/>
              <p:nvPr/>
            </p:nvSpPr>
            <p:spPr>
              <a:xfrm>
                <a:off x="7094797" y="2791064"/>
                <a:ext cx="4259003" cy="6771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Original Alice’s execution at time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a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history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D84161-A359-DE57-4B0C-506721D9C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797" y="2791064"/>
                <a:ext cx="4259003" cy="677108"/>
              </a:xfrm>
              <a:prstGeom prst="rect">
                <a:avLst/>
              </a:prstGeom>
              <a:blipFill>
                <a:blip r:embed="rId7"/>
                <a:stretch>
                  <a:fillRect l="-1574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BD1659-E1C3-DD90-9BB4-4FBDA8F495CF}"/>
                  </a:ext>
                </a:extLst>
              </p:cNvPr>
              <p:cNvSpPr txBox="1"/>
              <p:nvPr/>
            </p:nvSpPr>
            <p:spPr>
              <a:xfrm>
                <a:off x="6767299" y="4083153"/>
                <a:ext cx="5276374" cy="123110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Current Alice’s execution at time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the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While exist a non-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 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, send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BD1659-E1C3-DD90-9BB4-4FBDA8F49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99" y="4083153"/>
                <a:ext cx="5276374" cy="1231106"/>
              </a:xfrm>
              <a:prstGeom prst="rect">
                <a:avLst/>
              </a:prstGeom>
              <a:blipFill>
                <a:blip r:embed="rId8"/>
                <a:stretch>
                  <a:fillRect l="-1270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F3FB66E-1842-732D-EC38-96E755A8B502}"/>
              </a:ext>
            </a:extLst>
          </p:cNvPr>
          <p:cNvSpPr/>
          <p:nvPr/>
        </p:nvSpPr>
        <p:spPr>
          <a:xfrm>
            <a:off x="9130325" y="4488907"/>
            <a:ext cx="1381227" cy="209799"/>
          </a:xfrm>
          <a:prstGeom prst="wedgeRoundRectCallout">
            <a:avLst>
              <a:gd name="adj1" fmla="val -68949"/>
              <a:gd name="adj2" fmla="val -1624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Orthogonalization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F8CF6D38-D9C8-FD18-933E-4D2BDE48E8E8}"/>
              </a:ext>
            </a:extLst>
          </p:cNvPr>
          <p:cNvSpPr/>
          <p:nvPr/>
        </p:nvSpPr>
        <p:spPr>
          <a:xfrm>
            <a:off x="6573244" y="3325827"/>
            <a:ext cx="521553" cy="1616737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F0215A4-954E-3415-81C5-4B61EDE70E79}"/>
              </a:ext>
            </a:extLst>
          </p:cNvPr>
          <p:cNvSpPr/>
          <p:nvPr/>
        </p:nvSpPr>
        <p:spPr>
          <a:xfrm>
            <a:off x="6573244" y="5398965"/>
            <a:ext cx="1157161" cy="300925"/>
          </a:xfrm>
          <a:prstGeom prst="wedgeRoundRectCallout">
            <a:avLst>
              <a:gd name="adj1" fmla="val 56789"/>
              <a:gd name="adj2" fmla="val -10101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Cleanup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44C25620-5B33-3B1E-35D6-3EA6C8242EB9}"/>
              </a:ext>
            </a:extLst>
          </p:cNvPr>
          <p:cNvSpPr/>
          <p:nvPr/>
        </p:nvSpPr>
        <p:spPr>
          <a:xfrm>
            <a:off x="8623591" y="5586072"/>
            <a:ext cx="1465206" cy="549129"/>
          </a:xfrm>
          <a:prstGeom prst="cloud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B1A948-9504-1C97-304E-D3E5FAE049F2}"/>
              </a:ext>
            </a:extLst>
          </p:cNvPr>
          <p:cNvCxnSpPr>
            <a:cxnSpLocks/>
          </p:cNvCxnSpPr>
          <p:nvPr/>
        </p:nvCxnSpPr>
        <p:spPr>
          <a:xfrm flipH="1" flipV="1">
            <a:off x="8623591" y="4767309"/>
            <a:ext cx="600707" cy="952704"/>
          </a:xfrm>
          <a:prstGeom prst="straightConnector1">
            <a:avLst/>
          </a:prstGeom>
          <a:ln w="57150">
            <a:solidFill>
              <a:srgbClr val="3B383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B49414-9254-38C5-7CA6-59F112CDAA39}"/>
              </a:ext>
            </a:extLst>
          </p:cNvPr>
          <p:cNvCxnSpPr>
            <a:cxnSpLocks/>
          </p:cNvCxnSpPr>
          <p:nvPr/>
        </p:nvCxnSpPr>
        <p:spPr>
          <a:xfrm flipV="1">
            <a:off x="9747682" y="5243661"/>
            <a:ext cx="1741147" cy="476352"/>
          </a:xfrm>
          <a:prstGeom prst="straightConnector1">
            <a:avLst/>
          </a:prstGeom>
          <a:ln w="57150">
            <a:solidFill>
              <a:srgbClr val="3B383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1D60CC-DEFF-3F0D-01B7-5C0E88777E9C}"/>
                  </a:ext>
                </a:extLst>
              </p:cNvPr>
              <p:cNvSpPr txBox="1"/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1D60CC-DEFF-3F0D-01B7-5C0E88777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80" y="716350"/>
                <a:ext cx="2695321" cy="656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7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Level-1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Martingale perspective</a:t>
                </a:r>
                <a:endParaRPr lang="en-US" sz="1600" dirty="0">
                  <a:solidFill>
                    <a:srgbClr val="B8B8B8"/>
                  </a:solidFill>
                </a:endParaRPr>
              </a:p>
              <a:p>
                <a:endParaRPr lang="en-US" b="1" dirty="0"/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rgbClr val="C00000"/>
                    </a:solidFill>
                  </a:rPr>
                  <a:t>step sizes</a:t>
                </a:r>
              </a:p>
              <a:p>
                <a:endParaRPr lang="en-US" b="1" dirty="0"/>
              </a:p>
              <a:p>
                <a:r>
                  <a:rPr lang="en-US" b="1" dirty="0"/>
                  <a:t>Bounding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#steps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Boolean</a:t>
                </a:r>
                <a:r>
                  <a:rPr lang="en-US" dirty="0"/>
                  <a:t>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Gaussian</a:t>
                </a:r>
                <a:r>
                  <a:rPr lang="en-US" dirty="0"/>
                  <a:t> inputs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Concentration from sum of squares of </a:t>
                </a:r>
                <a:r>
                  <a:rPr lang="en-US" dirty="0">
                    <a:highlight>
                      <a:srgbClr val="C0C0C0"/>
                    </a:highlight>
                  </a:rPr>
                  <a:t>adaptively chosen</a:t>
                </a:r>
                <a:r>
                  <a:rPr lang="en-US" dirty="0"/>
                  <a:t> Gaussians</a:t>
                </a:r>
              </a:p>
              <a:p>
                <a:r>
                  <a:rPr lang="en-US" altLang="zh-CN" b="1" dirty="0"/>
                  <a:t>Putting together by </a:t>
                </a:r>
                <a:r>
                  <a:rPr lang="en-US" altLang="zh-CN" b="1" dirty="0">
                    <a:solidFill>
                      <a:schemeClr val="accent4">
                        <a:lumMod val="50000"/>
                      </a:schemeClr>
                    </a:solidFill>
                  </a:rPr>
                  <a:t>hypercontractivity</a:t>
                </a:r>
                <a:r>
                  <a:rPr lang="en-US" altLang="zh-CN" b="1" dirty="0"/>
                  <a:t> </a:t>
                </a:r>
                <a:r>
                  <a:rPr lang="en-US" sz="1600" dirty="0">
                    <a:solidFill>
                      <a:srgbClr val="B8B8B8"/>
                    </a:solidFill>
                  </a:rPr>
                  <a:t>[Girish-Raz-Tal’21]</a:t>
                </a:r>
                <a:endParaRPr lang="en-US" altLang="zh-CN" sz="16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3B166-4D66-A1AE-3282-17F7D76AC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3DB52E4-AE8F-CC41-15C6-349CA2E2E6E3}"/>
              </a:ext>
            </a:extLst>
          </p:cNvPr>
          <p:cNvGrpSpPr/>
          <p:nvPr/>
        </p:nvGrpSpPr>
        <p:grpSpPr>
          <a:xfrm>
            <a:off x="6096000" y="4273616"/>
            <a:ext cx="5390811" cy="408623"/>
            <a:chOff x="6205281" y="4662537"/>
            <a:chExt cx="5390811" cy="4086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BFDDDD-B534-ED44-8AB2-5B9ED56E452E}"/>
                </a:ext>
              </a:extLst>
            </p:cNvPr>
            <p:cNvSpPr txBox="1"/>
            <p:nvPr/>
          </p:nvSpPr>
          <p:spPr>
            <a:xfrm>
              <a:off x="8080064" y="4662537"/>
              <a:ext cx="3516028" cy="408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Projected Gaussian is still Gaussian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B3E51E8-E11A-1DBF-FF03-2D4D91CFE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281" y="4866849"/>
              <a:ext cx="1873375" cy="0"/>
            </a:xfrm>
            <a:prstGeom prst="straightConnector1">
              <a:avLst/>
            </a:prstGeom>
            <a:ln w="38100">
              <a:solidFill>
                <a:srgbClr val="FFF2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/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5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945FEB-1004-E868-314F-A14DC44AE270}"/>
              </a:ext>
            </a:extLst>
          </p:cNvPr>
          <p:cNvSpPr/>
          <p:nvPr/>
        </p:nvSpPr>
        <p:spPr>
          <a:xfrm>
            <a:off x="802795" y="3892788"/>
            <a:ext cx="10800320" cy="12294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/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depth of a random leaf with </a:t>
                </a:r>
                <a:r>
                  <a:rPr lang="en-US" dirty="0">
                    <a:highlight>
                      <a:srgbClr val="FFFF00"/>
                    </a:highlight>
                  </a:rPr>
                  <a:t>orthogonalization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00FF00"/>
                    </a:highlight>
                  </a:rPr>
                  <a:t>cleanup</a:t>
                </a:r>
                <a:r>
                  <a:rPr lang="en-US" dirty="0"/>
                  <a:t> steps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blipFill>
                <a:blip r:embed="rId6"/>
                <a:stretch>
                  <a:fillRect l="-62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4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9AE9-34AC-BA10-343C-017BF518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Gaussian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4B855-2083-ED4E-1684-6362B4C7E1C5}"/>
                  </a:ext>
                </a:extLst>
              </p:cNvPr>
              <p:cNvSpPr txBox="1"/>
              <p:nvPr/>
            </p:nvSpPr>
            <p:spPr>
              <a:xfrm>
                <a:off x="5916748" y="1129718"/>
                <a:ext cx="6119094" cy="123110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Modified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Alice’s execution in one round: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the original communication bit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While exist a non-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 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send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4B855-2083-ED4E-1684-6362B4C7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8" y="1129718"/>
                <a:ext cx="6119094" cy="1231106"/>
              </a:xfrm>
              <a:prstGeom prst="rect">
                <a:avLst/>
              </a:prstGeom>
              <a:blipFill>
                <a:blip r:embed="rId2"/>
                <a:stretch>
                  <a:fillRect l="-1196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A65029E-64E0-6A4A-0417-74C1BD54A17B}"/>
              </a:ext>
            </a:extLst>
          </p:cNvPr>
          <p:cNvSpPr/>
          <p:nvPr/>
        </p:nvSpPr>
        <p:spPr>
          <a:xfrm>
            <a:off x="7910060" y="1471021"/>
            <a:ext cx="2977869" cy="270263"/>
          </a:xfrm>
          <a:prstGeom prst="wedgeRectCallout">
            <a:avLst>
              <a:gd name="adj1" fmla="val -57948"/>
              <a:gd name="adj2" fmla="val 733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Projection onto Bob’s center of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24EC9C-0E1E-403C-EDDA-17E03F5BB4D2}"/>
                  </a:ext>
                </a:extLst>
              </p:cNvPr>
              <p:cNvSpPr txBox="1"/>
              <p:nvPr/>
            </p:nvSpPr>
            <p:spPr>
              <a:xfrm>
                <a:off x="643821" y="2593745"/>
                <a:ext cx="8548548" cy="37856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Switch from Boolean to Gaussians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Input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endParaRPr lang="en-US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Rectangle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en-US" dirty="0"/>
                  <a:t>	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Center of mass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unif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highlight>
                      <a:srgbClr val="00FFFF"/>
                    </a:highlight>
                  </a:rPr>
                  <a:t>Bit-valued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communication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depends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history bits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depends on </a:t>
                </a:r>
                <a:r>
                  <a:rPr lang="en-US" dirty="0">
                    <a:highlight>
                      <a:srgbClr val="FFFF00"/>
                    </a:highlight>
                  </a:rPr>
                  <a:t>orthant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history bits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highlight>
                      <a:srgbClr val="00FFFF"/>
                    </a:highlight>
                  </a:rPr>
                  <a:t>Real-valued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communication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Sending projected value as real numbers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-clean: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24EC9C-0E1E-403C-EDDA-17E03F5BB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1" y="2593745"/>
                <a:ext cx="8548548" cy="3785652"/>
              </a:xfrm>
              <a:prstGeom prst="rect">
                <a:avLst/>
              </a:prstGeom>
              <a:blipFill>
                <a:blip r:embed="rId3"/>
                <a:stretch>
                  <a:fillRect l="-1213" t="-1288" r="-285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198BEB-3786-288B-46ED-972DEC10E8D3}"/>
              </a:ext>
            </a:extLst>
          </p:cNvPr>
          <p:cNvCxnSpPr>
            <a:cxnSpLocks/>
          </p:cNvCxnSpPr>
          <p:nvPr/>
        </p:nvCxnSpPr>
        <p:spPr>
          <a:xfrm flipH="1" flipV="1">
            <a:off x="5114166" y="1620215"/>
            <a:ext cx="923962" cy="262015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54A9C4-5E93-4AB0-390C-D8A32BC2742E}"/>
                  </a:ext>
                </a:extLst>
              </p:cNvPr>
              <p:cNvSpPr txBox="1"/>
              <p:nvPr/>
            </p:nvSpPr>
            <p:spPr>
              <a:xfrm>
                <a:off x="4459547" y="1315071"/>
                <a:ext cx="1062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in total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54A9C4-5E93-4AB0-390C-D8A32BC2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547" y="1315071"/>
                <a:ext cx="1062754" cy="369332"/>
              </a:xfrm>
              <a:prstGeom prst="rect">
                <a:avLst/>
              </a:prstGeom>
              <a:blipFill>
                <a:blip r:embed="rId4"/>
                <a:stretch>
                  <a:fillRect t="-10000" r="-11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7D29DD-2446-8E0A-490A-DB76CDB105BD}"/>
              </a:ext>
            </a:extLst>
          </p:cNvPr>
          <p:cNvCxnSpPr>
            <a:cxnSpLocks/>
          </p:cNvCxnSpPr>
          <p:nvPr/>
        </p:nvCxnSpPr>
        <p:spPr>
          <a:xfrm flipH="1">
            <a:off x="5308375" y="1593071"/>
            <a:ext cx="729753" cy="49467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8CCC7B-E410-771A-54B9-E4253B3CC163}"/>
              </a:ext>
            </a:extLst>
          </p:cNvPr>
          <p:cNvCxnSpPr>
            <a:cxnSpLocks/>
          </p:cNvCxnSpPr>
          <p:nvPr/>
        </p:nvCxnSpPr>
        <p:spPr>
          <a:xfrm flipH="1">
            <a:off x="5323885" y="2144874"/>
            <a:ext cx="714243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CD9629-8393-095D-3F10-E4EE2FAF6799}"/>
              </a:ext>
            </a:extLst>
          </p:cNvPr>
          <p:cNvSpPr txBox="1"/>
          <p:nvPr/>
        </p:nvSpPr>
        <p:spPr>
          <a:xfrm>
            <a:off x="4093263" y="1931644"/>
            <a:ext cx="14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#projections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8D9388-358D-032E-A1A6-F8C7A02BEAF4}"/>
              </a:ext>
            </a:extLst>
          </p:cNvPr>
          <p:cNvSpPr txBox="1"/>
          <p:nvPr/>
        </p:nvSpPr>
        <p:spPr>
          <a:xfrm>
            <a:off x="1290052" y="1518779"/>
            <a:ext cx="2558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Distributions conditioned on linear projections?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0349330-E2F4-AF0A-BAD7-E8B787D4ADC5}"/>
              </a:ext>
            </a:extLst>
          </p:cNvPr>
          <p:cNvSpPr/>
          <p:nvPr/>
        </p:nvSpPr>
        <p:spPr>
          <a:xfrm rot="9339181">
            <a:off x="2007073" y="1216610"/>
            <a:ext cx="288934" cy="34531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02A8744-2C70-DF17-26ED-B65A2AB15FEB}"/>
                  </a:ext>
                </a:extLst>
              </p:cNvPr>
              <p:cNvSpPr/>
              <p:nvPr/>
            </p:nvSpPr>
            <p:spPr>
              <a:xfrm>
                <a:off x="8284895" y="2423597"/>
                <a:ext cx="2977869" cy="270263"/>
              </a:xfrm>
              <a:prstGeom prst="wedgeRectCallout">
                <a:avLst>
                  <a:gd name="adj1" fmla="val 49932"/>
                  <a:gd name="adj2" fmla="val -97463"/>
                </a:avLst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Projection onto non-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-clean directions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02A8744-2C70-DF17-26ED-B65A2AB15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895" y="2423597"/>
                <a:ext cx="2977869" cy="270263"/>
              </a:xfrm>
              <a:prstGeom prst="wedgeRectCallout">
                <a:avLst>
                  <a:gd name="adj1" fmla="val 49932"/>
                  <a:gd name="adj2" fmla="val -97463"/>
                </a:avLst>
              </a:prstGeom>
              <a:blipFill>
                <a:blip r:embed="rId5"/>
                <a:stretch>
                  <a:fillRect l="-40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7BCD2F8-31FE-83D9-534D-56045A182678}"/>
                  </a:ext>
                </a:extLst>
              </p:cNvPr>
              <p:cNvSpPr/>
              <p:nvPr/>
            </p:nvSpPr>
            <p:spPr>
              <a:xfrm>
                <a:off x="8498057" y="3263881"/>
                <a:ext cx="3459020" cy="142139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Martingale analysis still holds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Fourier growth under Gaussians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Fourier growth under Booleans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7BCD2F8-31FE-83D9-534D-56045A182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057" y="3263881"/>
                <a:ext cx="3459020" cy="14213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3F231C42-1C87-10C2-D776-D573B3DDC7C4}"/>
              </a:ext>
            </a:extLst>
          </p:cNvPr>
          <p:cNvSpPr/>
          <p:nvPr/>
        </p:nvSpPr>
        <p:spPr>
          <a:xfrm>
            <a:off x="6427662" y="3962470"/>
            <a:ext cx="1404063" cy="462702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Gaussian measure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143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7" grpId="0"/>
      <p:bldP spid="26" grpId="0"/>
      <p:bldP spid="27" grpId="0" animBg="1"/>
      <p:bldP spid="28" grpId="0" animBg="1"/>
      <p:bldP spid="7" grpId="0" animBg="1"/>
      <p:bldP spid="31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C007-8512-AA1B-78F5-C0513335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Depth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0A62427-B377-1132-F2CF-2CE6FC614093}"/>
                  </a:ext>
                </a:extLst>
              </p:cNvPr>
              <p:cNvSpPr/>
              <p:nvPr/>
            </p:nvSpPr>
            <p:spPr>
              <a:xfrm>
                <a:off x="246806" y="2234738"/>
                <a:ext cx="6060936" cy="206716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Nonadaptive Setting</a:t>
                </a:r>
              </a:p>
              <a:p>
                <a:r>
                  <a:rPr lang="en-US" dirty="0"/>
                  <a:t>Alice first sends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bits and obtains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Then find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orthogonal to each other 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Finally send projections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0A62427-B377-1132-F2CF-2CE6FC614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6" y="2234738"/>
                <a:ext cx="6060936" cy="206716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1C0883BE-B708-BDDF-D031-3D75FF85E626}"/>
                  </a:ext>
                </a:extLst>
              </p:cNvPr>
              <p:cNvSpPr/>
              <p:nvPr/>
            </p:nvSpPr>
            <p:spPr>
              <a:xfrm>
                <a:off x="525980" y="1421967"/>
                <a:ext cx="4348796" cy="815163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effectLst/>
                  </a:rPr>
                  <a:t>A random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effectLst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400" b="1" dirty="0">
                    <a:effectLst/>
                  </a:rPr>
                  <a:t> </a:t>
                </a:r>
                <a:r>
                  <a:rPr lang="en-US" sz="1400" dirty="0">
                    <a:effectLst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-clean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>
                            <a:latin typeface="Cambria Math" panose="02040503050406030204" pitchFamily="18" charset="0"/>
                          </a:rPr>
                          <m:t>𝐕𝐚𝐫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all unit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1C0883BE-B708-BDDF-D031-3D75FF85E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0" y="1421967"/>
                <a:ext cx="4348796" cy="815163"/>
              </a:xfrm>
              <a:prstGeom prst="flowChartAlternateProcess">
                <a:avLst/>
              </a:prstGeom>
              <a:blipFill>
                <a:blip r:embed="rId3"/>
                <a:stretch>
                  <a:fillRect t="-1481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2231BD-4184-DBA3-B0B4-C3E8EED811CE}"/>
                  </a:ext>
                </a:extLst>
              </p:cNvPr>
              <p:cNvSpPr txBox="1"/>
              <p:nvPr/>
            </p:nvSpPr>
            <p:spPr>
              <a:xfrm>
                <a:off x="5936179" y="207715"/>
                <a:ext cx="6086099" cy="123110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Modified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Alice’s execution in one round: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Send the original communication bit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While exist a non-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-clean 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send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2231BD-4184-DBA3-B0B4-C3E8EED8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179" y="207715"/>
                <a:ext cx="6086099" cy="1231106"/>
              </a:xfrm>
              <a:prstGeom prst="rect">
                <a:avLst/>
              </a:prstGeom>
              <a:blipFill>
                <a:blip r:embed="rId4"/>
                <a:stretch>
                  <a:fillRect l="-1202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A4E3E-6321-E0A8-AD32-879B59C76E1A}"/>
                  </a:ext>
                </a:extLst>
              </p:cNvPr>
              <p:cNvSpPr txBox="1"/>
              <p:nvPr/>
            </p:nvSpPr>
            <p:spPr>
              <a:xfrm>
                <a:off x="6500138" y="1628698"/>
                <a:ext cx="55221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for typical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A4E3E-6321-E0A8-AD32-879B59C76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38" y="1628698"/>
                <a:ext cx="5522140" cy="369332"/>
              </a:xfrm>
              <a:prstGeom prst="rect">
                <a:avLst/>
              </a:prstGeom>
              <a:blipFill>
                <a:blip r:embed="rId5"/>
                <a:stretch>
                  <a:fillRect l="-771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B33764-4A87-6B4B-3CAC-6FB0937AF66B}"/>
                  </a:ext>
                </a:extLst>
              </p:cNvPr>
              <p:cNvSpPr txBox="1"/>
              <p:nvPr/>
            </p:nvSpPr>
            <p:spPr>
              <a:xfrm>
                <a:off x="6490361" y="1993281"/>
                <a:ext cx="5531917" cy="3603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Proof</a:t>
                </a:r>
                <a:r>
                  <a:rPr lang="en-US" dirty="0"/>
                  <a:t>: Consider potential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’s are fixed, 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   ∀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600" b="1" dirty="0"/>
              </a:p>
              <a:p>
                <a:r>
                  <a:rPr lang="en-US" dirty="0"/>
                  <a:t>After Integration,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However, by the choice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’s,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1600" b="1" dirty="0"/>
              </a:p>
              <a:p>
                <a:r>
                  <a:rPr lang="en-US" sz="1600" dirty="0"/>
                  <a:t>Thus, we also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  <a:p>
                <a:r>
                  <a:rPr lang="en-US" sz="1600" dirty="0"/>
                  <a:t>Rearranging gives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when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sufficiently</a:t>
                </a:r>
                <a:r>
                  <a:rPr lang="en-US" sz="1600" b="1" dirty="0"/>
                  <a:t> </a:t>
                </a:r>
                <a:r>
                  <a:rPr lang="en-US" sz="1600" dirty="0"/>
                  <a:t>large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B33764-4A87-6B4B-3CAC-6FB0937AF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61" y="1993281"/>
                <a:ext cx="5531917" cy="3603166"/>
              </a:xfrm>
              <a:prstGeom prst="rect">
                <a:avLst/>
              </a:prstGeom>
              <a:blipFill>
                <a:blip r:embed="rId6"/>
                <a:stretch>
                  <a:fillRect l="-880" t="-843" r="-330" b="-5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43FA77-C473-61A9-BA98-D31F0F9BFDE6}"/>
                  </a:ext>
                </a:extLst>
              </p:cNvPr>
              <p:cNvSpPr/>
              <p:nvPr/>
            </p:nvSpPr>
            <p:spPr>
              <a:xfrm>
                <a:off x="4177724" y="1981846"/>
                <a:ext cx="2322414" cy="5583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has Gaussian measure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43FA77-C473-61A9-BA98-D31F0F9BF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24" y="1981846"/>
                <a:ext cx="2322414" cy="558350"/>
              </a:xfrm>
              <a:prstGeom prst="ellipse">
                <a:avLst/>
              </a:prstGeom>
              <a:blipFill>
                <a:blip r:embed="rId7"/>
                <a:stretch>
                  <a:fillRect t="-5435" b="-1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004ED0-1102-0527-38CF-85670853EAA8}"/>
              </a:ext>
            </a:extLst>
          </p:cNvPr>
          <p:cNvCxnSpPr>
            <a:cxnSpLocks/>
          </p:cNvCxnSpPr>
          <p:nvPr/>
        </p:nvCxnSpPr>
        <p:spPr>
          <a:xfrm flipV="1">
            <a:off x="2103929" y="2476163"/>
            <a:ext cx="3495759" cy="47475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CF5C3A1-E61D-83F4-CEB7-230F36E9425B}"/>
              </a:ext>
            </a:extLst>
          </p:cNvPr>
          <p:cNvSpPr txBox="1"/>
          <p:nvPr/>
        </p:nvSpPr>
        <p:spPr>
          <a:xfrm>
            <a:off x="246135" y="4312327"/>
            <a:ext cx="606093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Implicit in works on Gap-Hamming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MRoman10-Regular-Identity-H"/>
              </a:rPr>
              <a:t>Chakrabarti-Regev’12, Vidick’12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dirty="0"/>
              <a:t>But </a:t>
            </a:r>
            <a:r>
              <a:rPr lang="en-US" i="1" dirty="0"/>
              <a:t>insufficient</a:t>
            </a:r>
            <a:r>
              <a:rPr lang="en-US" dirty="0"/>
              <a:t> for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Bits and projections are </a:t>
            </a:r>
            <a:r>
              <a:rPr lang="en-US" sz="1600" dirty="0">
                <a:highlight>
                  <a:srgbClr val="FFFF00"/>
                </a:highlight>
              </a:rPr>
              <a:t>interlaced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Projections </a:t>
            </a:r>
            <a:r>
              <a:rPr lang="en-US" sz="1600" dirty="0">
                <a:highlight>
                  <a:srgbClr val="FFFF00"/>
                </a:highlight>
              </a:rPr>
              <a:t>adaptively</a:t>
            </a:r>
            <a:r>
              <a:rPr lang="en-US" sz="1600" dirty="0"/>
              <a:t> depends on previous bits and projections</a:t>
            </a:r>
          </a:p>
          <a:p>
            <a:r>
              <a:rPr lang="en-US" sz="1600" dirty="0"/>
              <a:t>Still, by carefully conditioning on bit communications we can show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95054-F1C9-2F88-ACC9-0D824DD4C2F3}"/>
                  </a:ext>
                </a:extLst>
              </p:cNvPr>
              <p:cNvSpPr txBox="1"/>
              <p:nvPr/>
            </p:nvSpPr>
            <p:spPr>
              <a:xfrm>
                <a:off x="534073" y="5697322"/>
                <a:ext cx="5065615" cy="67710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,</a:t>
                </a:r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#projections in our adaptive setting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95054-F1C9-2F88-ACC9-0D824DD4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3" y="5697322"/>
                <a:ext cx="5065615" cy="677108"/>
              </a:xfrm>
              <a:prstGeom prst="rect">
                <a:avLst/>
              </a:prstGeom>
              <a:blipFill>
                <a:blip r:embed="rId8"/>
                <a:stretch>
                  <a:fillRect t="-5405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0455D0-0845-06A2-3C79-2AA2B31F175F}"/>
              </a:ext>
            </a:extLst>
          </p:cNvPr>
          <p:cNvCxnSpPr>
            <a:cxnSpLocks/>
          </p:cNvCxnSpPr>
          <p:nvPr/>
        </p:nvCxnSpPr>
        <p:spPr>
          <a:xfrm>
            <a:off x="4341181" y="3746377"/>
            <a:ext cx="2545141" cy="89035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89BCE2-C5CF-868D-2270-8B0B532B7F89}"/>
              </a:ext>
            </a:extLst>
          </p:cNvPr>
          <p:cNvSpPr/>
          <p:nvPr/>
        </p:nvSpPr>
        <p:spPr>
          <a:xfrm>
            <a:off x="5599688" y="5978855"/>
            <a:ext cx="1545579" cy="11041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98102C-78D2-6EEE-4F44-C115887297F1}"/>
                  </a:ext>
                </a:extLst>
              </p:cNvPr>
              <p:cNvSpPr txBox="1"/>
              <p:nvPr/>
            </p:nvSpPr>
            <p:spPr>
              <a:xfrm>
                <a:off x="5599688" y="5710898"/>
                <a:ext cx="1379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Actual depth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98102C-78D2-6EEE-4F44-C1158872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88" y="5710898"/>
                <a:ext cx="1379141" cy="646331"/>
              </a:xfrm>
              <a:prstGeom prst="rect">
                <a:avLst/>
              </a:prstGeom>
              <a:blipFill>
                <a:blip r:embed="rId9"/>
                <a:stretch>
                  <a:fillRect l="-3982" t="-5660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FBFBB7-BF4D-3EAA-0233-C1067F077254}"/>
                  </a:ext>
                </a:extLst>
              </p:cNvPr>
              <p:cNvSpPr txBox="1"/>
              <p:nvPr/>
            </p:nvSpPr>
            <p:spPr>
              <a:xfrm>
                <a:off x="7145267" y="5814194"/>
                <a:ext cx="3358195" cy="40011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FBFBB7-BF4D-3EAA-0233-C1067F077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267" y="5814194"/>
                <a:ext cx="3358195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6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9" grpId="0" animBg="1"/>
      <p:bldP spid="3" grpId="0" animBg="1"/>
      <p:bldP spid="16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6FC1-F846-F58C-B55D-42A0C002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Quantum versus Classical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DF3A6-5EA8-EC05-C46E-39DF9A5E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/>
              <a:t>Shor’s factoring algorithm			</a:t>
            </a:r>
          </a:p>
          <a:p>
            <a:pPr lvl="1"/>
            <a:r>
              <a:rPr lang="en-US" dirty="0"/>
              <a:t>Grover search			</a:t>
            </a:r>
          </a:p>
          <a:p>
            <a:pPr lvl="1"/>
            <a:r>
              <a:rPr lang="en-US" dirty="0"/>
              <a:t>Fast Fourier transform			</a:t>
            </a:r>
          </a:p>
          <a:p>
            <a:pPr lvl="1"/>
            <a:r>
              <a:rPr lang="en-US" dirty="0"/>
              <a:t>Solving linear equations 			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Heuristics are fragile and sometimes false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900" dirty="0"/>
              <a:t>In 2019,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Google</a:t>
            </a:r>
            <a:r>
              <a:rPr lang="en-US" sz="1900" dirty="0"/>
              <a:t> claimed a </a:t>
            </a:r>
            <a:r>
              <a:rPr lang="en-US" sz="1900" b="1" i="1" dirty="0">
                <a:highlight>
                  <a:srgbClr val="FFFF00"/>
                </a:highlight>
              </a:rPr>
              <a:t>quantum</a:t>
            </a:r>
            <a:r>
              <a:rPr lang="en-US" sz="1900" b="1" i="1" dirty="0"/>
              <a:t> random circuit sampling</a:t>
            </a:r>
            <a:r>
              <a:rPr lang="en-US" sz="1900" i="1" dirty="0"/>
              <a:t> </a:t>
            </a:r>
            <a:r>
              <a:rPr lang="en-US" sz="1900" dirty="0"/>
              <a:t>task would take 10,000 years if ran classically</a:t>
            </a:r>
          </a:p>
          <a:p>
            <a:pPr lvl="1"/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IBM</a:t>
            </a:r>
            <a:r>
              <a:rPr lang="en-US" sz="1900" dirty="0"/>
              <a:t> soon questioned that a </a:t>
            </a:r>
            <a:r>
              <a:rPr lang="en-US" sz="1900" b="1" i="1" dirty="0">
                <a:highlight>
                  <a:srgbClr val="FFFF00"/>
                </a:highlight>
              </a:rPr>
              <a:t>classical</a:t>
            </a:r>
            <a:r>
              <a:rPr lang="en-US" sz="1900" dirty="0">
                <a:highlight>
                  <a:srgbClr val="FFFF00"/>
                </a:highlight>
              </a:rPr>
              <a:t> </a:t>
            </a:r>
            <a:r>
              <a:rPr lang="en-US" sz="1900" b="1" i="1" dirty="0">
                <a:highlight>
                  <a:srgbClr val="FFFF00"/>
                </a:highlight>
              </a:rPr>
              <a:t>supercomputer</a:t>
            </a:r>
            <a:r>
              <a:rPr lang="en-US" sz="1900" dirty="0">
                <a:highlight>
                  <a:srgbClr val="FFFF00"/>
                </a:highlight>
              </a:rPr>
              <a:t> </a:t>
            </a:r>
            <a:r>
              <a:rPr lang="en-US" sz="1900" dirty="0"/>
              <a:t>can simulate it in a few days</a:t>
            </a:r>
          </a:p>
          <a:p>
            <a:pPr lvl="1"/>
            <a:r>
              <a:rPr lang="en-US" sz="1900" dirty="0"/>
              <a:t>In 2022,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Pan-Chen-Zhang </a:t>
            </a:r>
            <a:r>
              <a:rPr lang="en-US" sz="1900" dirty="0"/>
              <a:t>showed that even a </a:t>
            </a:r>
            <a:r>
              <a:rPr lang="en-US" sz="1900" b="1" i="1" dirty="0">
                <a:highlight>
                  <a:srgbClr val="FFFF00"/>
                </a:highlight>
              </a:rPr>
              <a:t>conventional computer </a:t>
            </a:r>
            <a:r>
              <a:rPr lang="en-US" sz="1900" dirty="0"/>
              <a:t>can do the job</a:t>
            </a:r>
          </a:p>
          <a:p>
            <a:pPr lvl="1"/>
            <a:r>
              <a:rPr lang="en-US" sz="1900" dirty="0"/>
              <a:t>More recently,</a:t>
            </a:r>
            <a:r>
              <a:rPr lang="en-US" sz="1900" b="1" i="1" dirty="0"/>
              <a:t> </a:t>
            </a:r>
            <a:r>
              <a:rPr lang="en-US" sz="1900" b="1" i="1" dirty="0">
                <a:highlight>
                  <a:srgbClr val="FFFF00"/>
                </a:highlight>
              </a:rPr>
              <a:t>polytime classical algorithms </a:t>
            </a:r>
            <a:r>
              <a:rPr lang="en-US" sz="1900" dirty="0"/>
              <a:t>are designed for </a:t>
            </a:r>
            <a:r>
              <a:rPr lang="en-US" sz="1900" b="1" i="1" dirty="0"/>
              <a:t>any constant noise regime </a:t>
            </a:r>
            <a:r>
              <a:rPr lang="en-US" sz="1900" dirty="0"/>
              <a:t>by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Aharonov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-Gao-Landau-Liu-Vazirani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3C177-54F9-6BC9-3B68-A9CEB5A23938}"/>
              </a:ext>
            </a:extLst>
          </p:cNvPr>
          <p:cNvSpPr txBox="1"/>
          <p:nvPr/>
        </p:nvSpPr>
        <p:spPr>
          <a:xfrm>
            <a:off x="6096000" y="2385446"/>
            <a:ext cx="387416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factoring is classically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Quadratic speedup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quantum input / output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32497ED-FE2F-2511-357E-7915F690B58F}"/>
              </a:ext>
            </a:extLst>
          </p:cNvPr>
          <p:cNvCxnSpPr>
            <a:cxnSpLocks/>
          </p:cNvCxnSpPr>
          <p:nvPr/>
        </p:nvCxnSpPr>
        <p:spPr>
          <a:xfrm rot="10800000">
            <a:off x="4884824" y="2410379"/>
            <a:ext cx="1211177" cy="156358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E4E4D4-EEEA-4F8A-92B5-3E33645A1B8E}"/>
              </a:ext>
            </a:extLst>
          </p:cNvPr>
          <p:cNvGrpSpPr/>
          <p:nvPr/>
        </p:nvGrpSpPr>
        <p:grpSpPr>
          <a:xfrm>
            <a:off x="4475747" y="3110022"/>
            <a:ext cx="1620256" cy="379135"/>
            <a:chOff x="4211054" y="2975805"/>
            <a:chExt cx="1620256" cy="379135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5839E8E-912D-1FA6-A887-425C148C3B2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87519" y="2975805"/>
              <a:ext cx="1443791" cy="3791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2CE2AD-0711-CBAE-29C0-6849003A6D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054" y="2975810"/>
              <a:ext cx="898357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71232E-0711-B430-5A4A-CA0FD2C655BF}"/>
              </a:ext>
            </a:extLst>
          </p:cNvPr>
          <p:cNvCxnSpPr>
            <a:cxnSpLocks/>
          </p:cNvCxnSpPr>
          <p:nvPr/>
        </p:nvCxnSpPr>
        <p:spPr>
          <a:xfrm flipH="1" flipV="1">
            <a:off x="3392906" y="2816986"/>
            <a:ext cx="2703094" cy="80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918F27CE-6A2C-CB17-F206-6120257B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1" y="108409"/>
            <a:ext cx="2813031" cy="34486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071A0D-6D00-B39D-9475-C50C8FB6E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5" r="22369"/>
          <a:stretch/>
        </p:blipFill>
        <p:spPr>
          <a:xfrm>
            <a:off x="2326430" y="22252"/>
            <a:ext cx="5116788" cy="2185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F3B52D-10F4-2DF1-461F-4E9D2DE68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5" t="-933" r="135" b="33718"/>
          <a:stretch/>
        </p:blipFill>
        <p:spPr>
          <a:xfrm>
            <a:off x="1400076" y="1012606"/>
            <a:ext cx="5937039" cy="25763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3A6A8-CD7B-54ED-D064-DD2A98BDA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885" y="0"/>
            <a:ext cx="5005227" cy="40991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B85688-BB7F-22EB-4E89-4103D0ABE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" r="18467" b="34765"/>
          <a:stretch/>
        </p:blipFill>
        <p:spPr>
          <a:xfrm>
            <a:off x="838200" y="1543289"/>
            <a:ext cx="5350923" cy="21806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60DA4A-A62F-0152-0F66-491053953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08223"/>
            <a:ext cx="5350923" cy="3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Level-1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B166-4D66-A1AE-3282-17F7D76A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Martingale perspective</a:t>
            </a:r>
            <a:endParaRPr lang="en-US" sz="1600" dirty="0">
              <a:solidFill>
                <a:srgbClr val="B8B8B8"/>
              </a:solidFill>
            </a:endParaRPr>
          </a:p>
          <a:p>
            <a:endParaRPr lang="en-US" b="1" dirty="0"/>
          </a:p>
          <a:p>
            <a:r>
              <a:rPr lang="en-US" b="1" dirty="0"/>
              <a:t>Bounding </a:t>
            </a:r>
            <a:r>
              <a:rPr lang="en-US" b="1" dirty="0">
                <a:solidFill>
                  <a:srgbClr val="C00000"/>
                </a:solidFill>
              </a:rPr>
              <a:t>step sizes</a:t>
            </a:r>
          </a:p>
          <a:p>
            <a:endParaRPr lang="en-US" b="1" dirty="0"/>
          </a:p>
          <a:p>
            <a:r>
              <a:rPr lang="en-US" b="1" dirty="0"/>
              <a:t>Bounding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#steps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b="1" dirty="0"/>
              <a:t>Putting together by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hypercontractivity</a:t>
            </a:r>
            <a:r>
              <a:rPr lang="en-US" altLang="zh-CN" b="1" dirty="0"/>
              <a:t> </a:t>
            </a:r>
            <a:r>
              <a:rPr lang="en-US" sz="1600" dirty="0">
                <a:solidFill>
                  <a:srgbClr val="B8B8B8"/>
                </a:solidFill>
              </a:rPr>
              <a:t>[Girish-Raz-Tal’21]</a:t>
            </a:r>
            <a:endParaRPr lang="en-US" altLang="zh-CN" sz="1600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/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4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945FEB-1004-E868-314F-A14DC44AE270}"/>
              </a:ext>
            </a:extLst>
          </p:cNvPr>
          <p:cNvSpPr/>
          <p:nvPr/>
        </p:nvSpPr>
        <p:spPr>
          <a:xfrm>
            <a:off x="838200" y="4873847"/>
            <a:ext cx="10800320" cy="58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/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depth of a random leaf with </a:t>
                </a:r>
                <a:r>
                  <a:rPr lang="en-US" dirty="0">
                    <a:highlight>
                      <a:srgbClr val="FFFF00"/>
                    </a:highlight>
                  </a:rPr>
                  <a:t>orthogonalization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00FF00"/>
                    </a:highlight>
                  </a:rPr>
                  <a:t>cleanup</a:t>
                </a:r>
                <a:r>
                  <a:rPr lang="en-US" dirty="0"/>
                  <a:t> steps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blipFill>
                <a:blip r:embed="rId5"/>
                <a:stretch>
                  <a:fillRect l="-62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/>
              <p:nvPr/>
            </p:nvSpPr>
            <p:spPr>
              <a:xfrm>
                <a:off x="4544015" y="4092044"/>
                <a:ext cx="5012679" cy="400110"/>
              </a:xfrm>
              <a:prstGeom prst="rect">
                <a:avLst/>
              </a:prstGeom>
              <a:solidFill>
                <a:srgbClr val="A568D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5" y="4092044"/>
                <a:ext cx="5012679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7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517A-B464-6156-9269-07162BE9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Hypercontractivity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C67AE-C295-F540-AE8C-E880AFB63796}"/>
                  </a:ext>
                </a:extLst>
              </p:cNvPr>
              <p:cNvSpPr txBox="1"/>
              <p:nvPr/>
            </p:nvSpPr>
            <p:spPr>
              <a:xfrm>
                <a:off x="6028567" y="824869"/>
                <a:ext cx="4539632" cy="4060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C67AE-C295-F540-AE8C-E880AFB63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567" y="824869"/>
                <a:ext cx="4539632" cy="406073"/>
              </a:xfrm>
              <a:prstGeom prst="rect">
                <a:avLst/>
              </a:prstGeom>
              <a:blipFill>
                <a:blip r:embed="rId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57887A3-A958-36D2-4574-E6A5899FF086}"/>
              </a:ext>
            </a:extLst>
          </p:cNvPr>
          <p:cNvGrpSpPr/>
          <p:nvPr/>
        </p:nvGrpSpPr>
        <p:grpSpPr>
          <a:xfrm>
            <a:off x="838200" y="1488935"/>
            <a:ext cx="6428449" cy="1133644"/>
            <a:chOff x="838199" y="1780248"/>
            <a:chExt cx="6428449" cy="113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C2E37B-B0CF-E8EA-6603-B67048A0D53A}"/>
                    </a:ext>
                  </a:extLst>
                </p:cNvPr>
                <p:cNvSpPr txBox="1"/>
                <p:nvPr/>
              </p:nvSpPr>
              <p:spPr>
                <a:xfrm>
                  <a:off x="838199" y="1780248"/>
                  <a:ext cx="6428449" cy="113364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Level-1 Inequality 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[Talagrand’86, Kahn-Kalai-Linial’88]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∣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∼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C2E37B-B0CF-E8EA-6603-B67048A0D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1780248"/>
                  <a:ext cx="6428449" cy="1133644"/>
                </a:xfrm>
                <a:prstGeom prst="rect">
                  <a:avLst/>
                </a:prstGeom>
                <a:blipFill>
                  <a:blip r:embed="rId3"/>
                  <a:stretch>
                    <a:fillRect l="-1613" t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llout: Left Arrow 6">
              <a:extLst>
                <a:ext uri="{FF2B5EF4-FFF2-40B4-BE49-F238E27FC236}">
                  <a16:creationId xmlns:a16="http://schemas.microsoft.com/office/drawing/2014/main" id="{9254D099-7554-51F0-9FA0-F9D26CF66D49}"/>
                </a:ext>
              </a:extLst>
            </p:cNvPr>
            <p:cNvSpPr/>
            <p:nvPr/>
          </p:nvSpPr>
          <p:spPr>
            <a:xfrm>
              <a:off x="5761530" y="2419488"/>
              <a:ext cx="1238081" cy="453154"/>
            </a:xfrm>
            <a:prstGeom prst="leftArrowCallo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Gaussian measure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BB09F-F18A-C894-E44F-31FDD983BFEE}"/>
                  </a:ext>
                </a:extLst>
              </p:cNvPr>
              <p:cNvSpPr txBox="1"/>
              <p:nvPr/>
            </p:nvSpPr>
            <p:spPr>
              <a:xfrm>
                <a:off x="554306" y="2746833"/>
                <a:ext cx="7339477" cy="82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𝐄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∼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BB09F-F18A-C894-E44F-31FDD983B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6" y="2746833"/>
                <a:ext cx="7339477" cy="828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6EBF7E-7702-83B8-1C37-BADD730F91E1}"/>
                  </a:ext>
                </a:extLst>
              </p:cNvPr>
              <p:cNvSpPr/>
              <p:nvPr/>
            </p:nvSpPr>
            <p:spPr>
              <a:xfrm>
                <a:off x="7464904" y="2874653"/>
                <a:ext cx="4172790" cy="8286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in the Boolean communication setting </a:t>
                </a:r>
              </a:p>
              <a:p>
                <a:r>
                  <a:rPr lang="en-US" sz="1600" dirty="0"/>
                  <a:t>where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has measure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6EBF7E-7702-83B8-1C37-BADD730F9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04" y="2874653"/>
                <a:ext cx="4172790" cy="828625"/>
              </a:xfrm>
              <a:prstGeom prst="rect">
                <a:avLst/>
              </a:prstGeom>
              <a:blipFill>
                <a:blip r:embed="rId5"/>
                <a:stretch>
                  <a:fillRect l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6F434-766E-C2B8-C6C4-2A450606C260}"/>
                  </a:ext>
                </a:extLst>
              </p:cNvPr>
              <p:cNvSpPr txBox="1"/>
              <p:nvPr/>
            </p:nvSpPr>
            <p:spPr>
              <a:xfrm>
                <a:off x="838200" y="3831098"/>
                <a:ext cx="6595010" cy="18158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Issue in Gaussian spaces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is measure </a:t>
                </a:r>
                <a:r>
                  <a:rPr lang="en-US" dirty="0">
                    <a:highlight>
                      <a:srgbClr val="FFFF00"/>
                    </a:highlight>
                  </a:rPr>
                  <a:t>0</a:t>
                </a:r>
                <a:r>
                  <a:rPr lang="en-US" dirty="0"/>
                  <a:t> due to projections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Fix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Analyze </a:t>
                </a:r>
                <a:r>
                  <a:rPr lang="en-US" dirty="0">
                    <a:highlight>
                      <a:srgbClr val="00FF00"/>
                    </a:highlight>
                  </a:rPr>
                  <a:t>projections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FF0000"/>
                    </a:highlight>
                  </a:rPr>
                  <a:t>bit communications</a:t>
                </a:r>
                <a:r>
                  <a:rPr lang="en-US" dirty="0"/>
                  <a:t> separately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lies in an affine Gaussian subspace due to </a:t>
                </a:r>
                <a:r>
                  <a:rPr lang="en-US" dirty="0">
                    <a:highlight>
                      <a:srgbClr val="00FF00"/>
                    </a:highlight>
                  </a:rPr>
                  <a:t>projections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Where </a:t>
                </a:r>
                <a:r>
                  <a:rPr lang="en-US" dirty="0">
                    <a:highlight>
                      <a:srgbClr val="FF0000"/>
                    </a:highlight>
                  </a:rPr>
                  <a:t>bit communication</a:t>
                </a:r>
                <a:r>
                  <a:rPr lang="en-US" dirty="0"/>
                  <a:t> partitions it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parts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6F434-766E-C2B8-C6C4-2A450606C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1098"/>
                <a:ext cx="6595010" cy="1815882"/>
              </a:xfrm>
              <a:prstGeom prst="rect">
                <a:avLst/>
              </a:prstGeom>
              <a:blipFill>
                <a:blip r:embed="rId6"/>
                <a:stretch>
                  <a:fillRect l="-1110" t="-2013" b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8DD320B7-CDE1-A9C2-3814-5F0A9E2920B4}"/>
              </a:ext>
            </a:extLst>
          </p:cNvPr>
          <p:cNvSpPr/>
          <p:nvPr/>
        </p:nvSpPr>
        <p:spPr>
          <a:xfrm rot="2024977">
            <a:off x="7201838" y="3526512"/>
            <a:ext cx="509798" cy="241022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9E1732-499D-B770-190E-F6EDEF33683B}"/>
                  </a:ext>
                </a:extLst>
              </p:cNvPr>
              <p:cNvSpPr txBox="1"/>
              <p:nvPr/>
            </p:nvSpPr>
            <p:spPr>
              <a:xfrm>
                <a:off x="1963330" y="5910645"/>
                <a:ext cx="8265340" cy="44050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Essentially, we still have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9E1732-499D-B770-190E-F6EDEF336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30" y="5910645"/>
                <a:ext cx="8265340" cy="440505"/>
              </a:xfrm>
              <a:prstGeom prst="rect">
                <a:avLst/>
              </a:prstGeom>
              <a:blipFill>
                <a:blip r:embed="rId7"/>
                <a:stretch>
                  <a:fillRect l="-737" t="-277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1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Level-1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B166-4D66-A1AE-3282-17F7D76A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Martingale perspective</a:t>
            </a:r>
            <a:endParaRPr lang="en-US" sz="1600" dirty="0">
              <a:solidFill>
                <a:srgbClr val="B8B8B8"/>
              </a:solidFill>
            </a:endParaRPr>
          </a:p>
          <a:p>
            <a:endParaRPr lang="en-US" b="1" dirty="0"/>
          </a:p>
          <a:p>
            <a:r>
              <a:rPr lang="en-US" b="1" dirty="0"/>
              <a:t>Bounding </a:t>
            </a:r>
            <a:r>
              <a:rPr lang="en-US" b="1" dirty="0">
                <a:solidFill>
                  <a:srgbClr val="C00000"/>
                </a:solidFill>
              </a:rPr>
              <a:t>step sizes</a:t>
            </a:r>
          </a:p>
          <a:p>
            <a:endParaRPr lang="en-US" b="1" dirty="0"/>
          </a:p>
          <a:p>
            <a:r>
              <a:rPr lang="en-US" b="1" dirty="0"/>
              <a:t>Bounding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#steps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b="1" dirty="0"/>
              <a:t>Putting together by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hypercontractivity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/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48" y="1895000"/>
                <a:ext cx="3251312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/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Goal: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2" y="840707"/>
                <a:ext cx="2478185" cy="374398"/>
              </a:xfrm>
              <a:prstGeom prst="rect">
                <a:avLst/>
              </a:prstGeom>
              <a:blipFill>
                <a:blip r:embed="rId4"/>
                <a:stretch>
                  <a:fillRect l="-221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/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depth of a random leaf with </a:t>
                </a:r>
                <a:r>
                  <a:rPr lang="en-US" dirty="0">
                    <a:highlight>
                      <a:srgbClr val="FFFF00"/>
                    </a:highlight>
                  </a:rPr>
                  <a:t>orthogonalization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00FF00"/>
                    </a:highlight>
                  </a:rPr>
                  <a:t>cleanup</a:t>
                </a:r>
                <a:r>
                  <a:rPr lang="en-US" dirty="0"/>
                  <a:t> steps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83" y="2923291"/>
                <a:ext cx="7752170" cy="717953"/>
              </a:xfrm>
              <a:prstGeom prst="rect">
                <a:avLst/>
              </a:prstGeom>
              <a:blipFill>
                <a:blip r:embed="rId5"/>
                <a:stretch>
                  <a:fillRect l="-62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/>
              <p:nvPr/>
            </p:nvSpPr>
            <p:spPr>
              <a:xfrm>
                <a:off x="4544015" y="4092044"/>
                <a:ext cx="5012679" cy="400110"/>
              </a:xfrm>
              <a:prstGeom prst="rect">
                <a:avLst/>
              </a:prstGeom>
              <a:solidFill>
                <a:srgbClr val="A568D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5" y="4092044"/>
                <a:ext cx="5012679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C4CCB-67A2-37C3-706E-40FB6857F8B7}"/>
                  </a:ext>
                </a:extLst>
              </p:cNvPr>
              <p:cNvSpPr txBox="1"/>
              <p:nvPr/>
            </p:nvSpPr>
            <p:spPr>
              <a:xfrm>
                <a:off x="4544015" y="5392755"/>
                <a:ext cx="5359962" cy="44050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C4CCB-67A2-37C3-706E-40FB6857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5" y="5392755"/>
                <a:ext cx="5359962" cy="440505"/>
              </a:xfrm>
              <a:prstGeom prst="rect">
                <a:avLst/>
              </a:prstGeom>
              <a:blipFill>
                <a:blip r:embed="rId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BB7A3B3E-AD1C-0901-0A7B-188A513EBBBB}"/>
              </a:ext>
            </a:extLst>
          </p:cNvPr>
          <p:cNvSpPr/>
          <p:nvPr/>
        </p:nvSpPr>
        <p:spPr>
          <a:xfrm rot="12276057">
            <a:off x="7271226" y="936656"/>
            <a:ext cx="445062" cy="900601"/>
          </a:xfrm>
          <a:prstGeom prst="curved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22C4AF3C-950E-3B70-8B81-65655ED81AC7}"/>
              </a:ext>
            </a:extLst>
          </p:cNvPr>
          <p:cNvSpPr/>
          <p:nvPr/>
        </p:nvSpPr>
        <p:spPr>
          <a:xfrm rot="12276057">
            <a:off x="4285373" y="2100712"/>
            <a:ext cx="445062" cy="900601"/>
          </a:xfrm>
          <a:prstGeom prst="curved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92D63D3F-DB61-A959-72CF-6CE96FF089D6}"/>
              </a:ext>
            </a:extLst>
          </p:cNvPr>
          <p:cNvSpPr/>
          <p:nvPr/>
        </p:nvSpPr>
        <p:spPr>
          <a:xfrm rot="11696847">
            <a:off x="9900103" y="3497373"/>
            <a:ext cx="812000" cy="2148425"/>
          </a:xfrm>
          <a:prstGeom prst="curv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2687614-D788-86F1-C5C7-7E3DF41631F8}"/>
              </a:ext>
            </a:extLst>
          </p:cNvPr>
          <p:cNvSpPr/>
          <p:nvPr/>
        </p:nvSpPr>
        <p:spPr>
          <a:xfrm rot="247015">
            <a:off x="4528674" y="4153925"/>
            <a:ext cx="553463" cy="1578057"/>
          </a:xfrm>
          <a:prstGeom prst="curv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ACC-285A-0B5E-EC4C-96AB789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Level-2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B166-4D66-A1AE-3282-17F7D76A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Martingale perspective</a:t>
            </a:r>
            <a:endParaRPr lang="en-US" sz="1600" dirty="0">
              <a:solidFill>
                <a:srgbClr val="B8B8B8"/>
              </a:solidFill>
            </a:endParaRPr>
          </a:p>
          <a:p>
            <a:endParaRPr lang="en-US" b="1" dirty="0"/>
          </a:p>
          <a:p>
            <a:r>
              <a:rPr lang="en-US" b="1" dirty="0"/>
              <a:t>Bounding step sizes</a:t>
            </a:r>
          </a:p>
          <a:p>
            <a:endParaRPr lang="en-US" b="1" dirty="0"/>
          </a:p>
          <a:p>
            <a:r>
              <a:rPr lang="en-US" b="1" dirty="0"/>
              <a:t>Bounding #steps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b="1" dirty="0"/>
              <a:t>Putting together by hypercontractivity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/>
              <p:nvPr/>
            </p:nvSpPr>
            <p:spPr>
              <a:xfrm>
                <a:off x="1479832" y="2274251"/>
                <a:ext cx="2757699" cy="6560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DA84-1D7B-8F94-5149-32ED4803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32" y="2274251"/>
                <a:ext cx="2757699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/>
              <p:nvPr/>
            </p:nvSpPr>
            <p:spPr>
              <a:xfrm>
                <a:off x="1461575" y="1250689"/>
                <a:ext cx="2478185" cy="37965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Goal: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6160D-FE6E-AA10-5F92-CBCA848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75" y="1250689"/>
                <a:ext cx="2478185" cy="379656"/>
              </a:xfrm>
              <a:prstGeom prst="rect">
                <a:avLst/>
              </a:prstGeom>
              <a:blipFill>
                <a:blip r:embed="rId4"/>
                <a:stretch>
                  <a:fillRect l="-2217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/>
              <p:nvPr/>
            </p:nvSpPr>
            <p:spPr>
              <a:xfrm>
                <a:off x="1461575" y="3317057"/>
                <a:ext cx="4780467" cy="4409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CCEC-B433-4F89-F7B0-F5D84CD0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75" y="3317057"/>
                <a:ext cx="4780467" cy="440955"/>
              </a:xfrm>
              <a:prstGeom prst="rect">
                <a:avLst/>
              </a:prstGeom>
              <a:blipFill>
                <a:blip r:embed="rId5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/>
              <p:nvPr/>
            </p:nvSpPr>
            <p:spPr>
              <a:xfrm>
                <a:off x="1479832" y="4400212"/>
                <a:ext cx="3313351" cy="439736"/>
              </a:xfrm>
              <a:prstGeom prst="rect">
                <a:avLst/>
              </a:prstGeom>
              <a:solidFill>
                <a:srgbClr val="E6D5F3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C2C58-30F2-3EF4-693C-3449D436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32" y="4400212"/>
                <a:ext cx="3313351" cy="439736"/>
              </a:xfrm>
              <a:prstGeom prst="rect">
                <a:avLst/>
              </a:prstGeom>
              <a:blipFill>
                <a:blip r:embed="rId6"/>
                <a:stretch>
                  <a:fillRect t="-2778"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C4CCB-67A2-37C3-706E-40FB6857F8B7}"/>
                  </a:ext>
                </a:extLst>
              </p:cNvPr>
              <p:cNvSpPr txBox="1"/>
              <p:nvPr/>
            </p:nvSpPr>
            <p:spPr>
              <a:xfrm>
                <a:off x="1461574" y="5482148"/>
                <a:ext cx="4780467" cy="4405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C4CCB-67A2-37C3-706E-40FB6857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74" y="5482148"/>
                <a:ext cx="4780467" cy="44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FB8ECC3-3DA0-97B8-FAA8-5938CA5C6F99}"/>
                  </a:ext>
                </a:extLst>
              </p:cNvPr>
              <p:cNvSpPr/>
              <p:nvPr/>
            </p:nvSpPr>
            <p:spPr>
              <a:xfrm>
                <a:off x="7306648" y="917913"/>
                <a:ext cx="4801276" cy="1527009"/>
              </a:xfrm>
              <a:prstGeom prst="roundRect">
                <a:avLst/>
              </a:prstGeom>
              <a:solidFill>
                <a:srgbClr val="F5C19D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𝐬𝐠𝐧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𝐬𝐠𝐧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,±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is a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zero-diagonal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sign matrix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Alice’s correlation matrix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is Bob’s correlation matrix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FB8ECC3-3DA0-97B8-FAA8-5938CA5C6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48" y="917913"/>
                <a:ext cx="4801276" cy="152700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>
                <a:extLst>
                  <a:ext uri="{FF2B5EF4-FFF2-40B4-BE49-F238E27FC236}">
                    <a16:creationId xmlns:a16="http://schemas.microsoft.com/office/drawing/2014/main" id="{F02C63B3-3EA8-AE24-DCDC-8EE16CBCCCCE}"/>
                  </a:ext>
                </a:extLst>
              </p:cNvPr>
              <p:cNvSpPr/>
              <p:nvPr/>
            </p:nvSpPr>
            <p:spPr>
              <a:xfrm>
                <a:off x="7719369" y="2487856"/>
                <a:ext cx="4407895" cy="656013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-clean</a:t>
                </a:r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𝐕𝐚𝐫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for all unit zero-diagonal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Flowchart: Alternate Process 13">
                <a:extLst>
                  <a:ext uri="{FF2B5EF4-FFF2-40B4-BE49-F238E27FC236}">
                    <a16:creationId xmlns:a16="http://schemas.microsoft.com/office/drawing/2014/main" id="{F02C63B3-3EA8-AE24-DCDC-8EE16CBCC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69" y="2487856"/>
                <a:ext cx="4407895" cy="656013"/>
              </a:xfrm>
              <a:prstGeom prst="flowChartAlternateProcess">
                <a:avLst/>
              </a:prstGeom>
              <a:blipFill>
                <a:blip r:embed="rId9"/>
                <a:stretch>
                  <a:fillRect t="-185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4AC23-086A-EF12-0186-565EFD4980EF}"/>
                  </a:ext>
                </a:extLst>
              </p:cNvPr>
              <p:cNvSpPr txBox="1"/>
              <p:nvPr/>
            </p:nvSpPr>
            <p:spPr>
              <a:xfrm>
                <a:off x="7973258" y="3163805"/>
                <a:ext cx="4154006" cy="71508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Orthogonalization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𝐬𝐠𝐧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Cleanup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4AC23-086A-EF12-0186-565EFD498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258" y="3163805"/>
                <a:ext cx="4154006" cy="715089"/>
              </a:xfrm>
              <a:prstGeom prst="roundRect">
                <a:avLst/>
              </a:prstGeom>
              <a:blipFill>
                <a:blip r:embed="rId10"/>
                <a:stretch>
                  <a:fillRect l="-587" t="-855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85A38BF-A29A-EFEC-8E23-732016A5F116}"/>
                  </a:ext>
                </a:extLst>
              </p:cNvPr>
              <p:cNvSpPr/>
              <p:nvPr/>
            </p:nvSpPr>
            <p:spPr>
              <a:xfrm>
                <a:off x="8256115" y="5477588"/>
                <a:ext cx="3851809" cy="44506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Level-1 inequality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Level-2 inequality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85A38BF-A29A-EFEC-8E23-732016A5F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15" y="5477588"/>
                <a:ext cx="3851809" cy="445065"/>
              </a:xfrm>
              <a:prstGeom prst="roundRect">
                <a:avLst/>
              </a:prstGeom>
              <a:blipFill>
                <a:blip r:embed="rId11"/>
                <a:stretch>
                  <a:fillRect l="-316" r="-475" b="-12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0FF32D5-387D-D8B0-5038-B8F147C1E225}"/>
                  </a:ext>
                </a:extLst>
              </p:cNvPr>
              <p:cNvSpPr/>
              <p:nvPr/>
            </p:nvSpPr>
            <p:spPr>
              <a:xfrm>
                <a:off x="6345672" y="4367388"/>
                <a:ext cx="5781592" cy="601182"/>
              </a:xfrm>
              <a:prstGeom prst="roundRect">
                <a:avLst/>
              </a:prstGeom>
              <a:solidFill>
                <a:srgbClr val="9F5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sSup>
                              <m:sSupPr>
                                <m:ctrlP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Concentration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Hanson-Wright-type inequality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0FF32D5-387D-D8B0-5038-B8F147C1E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72" y="4367388"/>
                <a:ext cx="5781592" cy="601182"/>
              </a:xfrm>
              <a:prstGeom prst="roundRect">
                <a:avLst/>
              </a:prstGeom>
              <a:blipFill>
                <a:blip r:embed="rId12"/>
                <a:stretch>
                  <a:fillRect b="-12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58F42FF-FEAA-87D0-0CE2-615C84079AA6}"/>
                  </a:ext>
                </a:extLst>
              </p:cNvPr>
              <p:cNvSpPr/>
              <p:nvPr/>
            </p:nvSpPr>
            <p:spPr>
              <a:xfrm>
                <a:off x="7314743" y="3898830"/>
                <a:ext cx="4793181" cy="451188"/>
              </a:xfrm>
              <a:prstGeom prst="roundRect">
                <a:avLst/>
              </a:prstGeom>
              <a:solidFill>
                <a:srgbClr val="BD92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Sending real values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precision control via truncation</a:t>
                </a: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58F42FF-FEAA-87D0-0CE2-615C84079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43" y="3898830"/>
                <a:ext cx="4793181" cy="451188"/>
              </a:xfrm>
              <a:prstGeom prst="roundRect">
                <a:avLst/>
              </a:prstGeom>
              <a:blipFill>
                <a:blip r:embed="rId13"/>
                <a:stretch>
                  <a:fillRect b="-4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83B5852-B944-653A-5AEC-EAE2A6051FB0}"/>
              </a:ext>
            </a:extLst>
          </p:cNvPr>
          <p:cNvSpPr/>
          <p:nvPr/>
        </p:nvSpPr>
        <p:spPr>
          <a:xfrm>
            <a:off x="1634591" y="4345423"/>
            <a:ext cx="1262358" cy="6019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 animBg="1"/>
      <p:bldP spid="6" grpId="0" animBg="1"/>
      <p:bldP spid="7" grpId="0" animBg="1"/>
      <p:bldP spid="5" grpId="0" animBg="1"/>
      <p:bldP spid="14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E7ED-4D22-74EB-1DE4-97623BF3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11615-4016-C454-8D83-775EAC81D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Tight level-1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Fourier growth </a:t>
                </a:r>
                <a:r>
                  <a:rPr lang="en-US" dirty="0"/>
                  <a:t>bounds for XOR-fibers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Improved level-2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Fourier growth </a:t>
                </a:r>
                <a:r>
                  <a:rPr lang="en-US" dirty="0"/>
                  <a:t>bounds for XOR-fibers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Quantum versus classical communication</a:t>
                </a:r>
              </a:p>
              <a:p>
                <a:pPr lvl="1"/>
                <a:r>
                  <a:rPr lang="en-US" dirty="0"/>
                  <a:t>Coin theorems and Gap-Hamming problems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Open directions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Query-to-communication lifting with smaller gadgets 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11615-4016-C454-8D83-775EAC81D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D869A0-0E19-21D4-FFE4-2FAC4B8CFB27}"/>
                  </a:ext>
                </a:extLst>
              </p:cNvPr>
              <p:cNvSpPr txBox="1"/>
              <p:nvPr/>
            </p:nvSpPr>
            <p:spPr>
              <a:xfrm>
                <a:off x="8603202" y="1850970"/>
                <a:ext cx="2199443" cy="414227"/>
              </a:xfrm>
              <a:prstGeom prst="roundRect">
                <a:avLst/>
              </a:prstGeom>
              <a:solidFill>
                <a:srgbClr val="9B8338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D869A0-0E19-21D4-FFE4-2FAC4B8C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202" y="1850970"/>
                <a:ext cx="2199443" cy="4142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AB8442-A00E-B00C-E01E-8E91CA242BE7}"/>
                  </a:ext>
                </a:extLst>
              </p:cNvPr>
              <p:cNvSpPr txBox="1"/>
              <p:nvPr/>
            </p:nvSpPr>
            <p:spPr>
              <a:xfrm>
                <a:off x="9154357" y="2373334"/>
                <a:ext cx="2199443" cy="420045"/>
              </a:xfrm>
              <a:prstGeom prst="roundRect">
                <a:avLst/>
              </a:prstGeom>
              <a:solidFill>
                <a:srgbClr val="843C0C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𝐗𝐎𝐑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AB8442-A00E-B00C-E01E-8E91CA24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357" y="2373334"/>
                <a:ext cx="2199443" cy="42004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B2E9DD9-371A-C374-B09D-C0201B64379E}"/>
              </a:ext>
            </a:extLst>
          </p:cNvPr>
          <p:cNvSpPr txBox="1">
            <a:spLocks/>
          </p:cNvSpPr>
          <p:nvPr/>
        </p:nvSpPr>
        <p:spPr>
          <a:xfrm>
            <a:off x="7120405" y="5855000"/>
            <a:ext cx="5476782" cy="91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58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Provable </a:t>
            </a:r>
            <a:r>
              <a:rPr lang="en-US" altLang="zh-CN" b="1" dirty="0"/>
              <a:t>Quantum Advantages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2114-C723-3FC5-7424-E1A1382F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48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Unconditional</a:t>
            </a:r>
            <a:r>
              <a:rPr lang="en-US" dirty="0"/>
              <a:t> on assumptions / heuristics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Exponential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speedup</a:t>
            </a:r>
            <a:r>
              <a:rPr lang="en-US" dirty="0"/>
              <a:t> from classical models</a:t>
            </a:r>
          </a:p>
          <a:p>
            <a:r>
              <a:rPr lang="en-US" b="1" dirty="0">
                <a:solidFill>
                  <a:srgbClr val="002060"/>
                </a:solidFill>
              </a:rPr>
              <a:t>Classical</a:t>
            </a:r>
            <a:r>
              <a:rPr lang="en-US" dirty="0"/>
              <a:t> inputs and outputs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1A6F2-237A-3880-F8D8-2FB67B6D922D}"/>
              </a:ext>
            </a:extLst>
          </p:cNvPr>
          <p:cNvSpPr txBox="1"/>
          <p:nvPr/>
        </p:nvSpPr>
        <p:spPr>
          <a:xfrm>
            <a:off x="894425" y="4431920"/>
            <a:ext cx="104031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Achievable in the query and communication models!</a:t>
            </a:r>
          </a:p>
        </p:txBody>
      </p:sp>
    </p:spTree>
    <p:extLst>
      <p:ext uri="{BB962C8B-B14F-4D97-AF65-F5344CB8AC3E}">
        <p14:creationId xmlns:p14="http://schemas.microsoft.com/office/powerpoint/2010/main" val="16674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Query and Communication Models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AB0C3D-72EC-6226-3D63-02337A990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8007" y="1825624"/>
                <a:ext cx="3645568" cy="2337301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Query model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Alice gets an input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/>
              </a:p>
              <a:p>
                <a:r>
                  <a:rPr lang="en-US" sz="2000" dirty="0"/>
                  <a:t>She wants to compute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with few </a:t>
                </a:r>
                <a:r>
                  <a:rPr lang="en-US" sz="2000" dirty="0">
                    <a:highlight>
                      <a:srgbClr val="FFFF00"/>
                    </a:highlight>
                  </a:rPr>
                  <a:t>#queries</a:t>
                </a:r>
                <a:endParaRPr lang="en-US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AB0C3D-72EC-6226-3D63-02337A990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8007" y="1825624"/>
                <a:ext cx="3645568" cy="2337301"/>
              </a:xfrm>
              <a:blipFill>
                <a:blip r:embed="rId2"/>
                <a:stretch>
                  <a:fillRect l="-2843" t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B4C6B0-EBBA-201A-1DA0-8D5D231777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6494" y="1825625"/>
                <a:ext cx="3757863" cy="23373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Communication model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Alice gets an input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/>
              </a:p>
              <a:p>
                <a:r>
                  <a:rPr lang="en-US" sz="2000" dirty="0"/>
                  <a:t>Bob gets an input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000" b="1" dirty="0"/>
              </a:p>
              <a:p>
                <a:r>
                  <a:rPr lang="en-US" sz="2000" dirty="0"/>
                  <a:t>They want to compute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with few </a:t>
                </a:r>
                <a:r>
                  <a:rPr lang="en-US" sz="2000" dirty="0">
                    <a:highlight>
                      <a:srgbClr val="FFFF00"/>
                    </a:highlight>
                  </a:rPr>
                  <a:t>#communications</a:t>
                </a:r>
                <a:endParaRPr lang="en-US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B4C6B0-EBBA-201A-1DA0-8D5D23177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494" y="1825625"/>
                <a:ext cx="3757863" cy="2337300"/>
              </a:xfrm>
              <a:prstGeom prst="rect">
                <a:avLst/>
              </a:prstGeom>
              <a:blipFill>
                <a:blip r:embed="rId3"/>
                <a:stretch>
                  <a:fillRect l="-2597" t="-3646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BDD5B77-B575-6689-BC3C-A5B02D521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0" r="28288" b="52796"/>
          <a:stretch/>
        </p:blipFill>
        <p:spPr>
          <a:xfrm>
            <a:off x="6910748" y="4256004"/>
            <a:ext cx="1130969" cy="11510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81B70E-EB29-5EDC-815A-3400F700DE30}"/>
              </a:ext>
            </a:extLst>
          </p:cNvPr>
          <p:cNvGrpSpPr/>
          <p:nvPr/>
        </p:nvGrpSpPr>
        <p:grpSpPr>
          <a:xfrm>
            <a:off x="9938696" y="4162925"/>
            <a:ext cx="1001406" cy="1151020"/>
            <a:chOff x="8855241" y="2747126"/>
            <a:chExt cx="1001406" cy="11510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825A4E-01F5-32ED-4F46-104F59E43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473" t="52796"/>
            <a:stretch/>
          </p:blipFill>
          <p:spPr>
            <a:xfrm>
              <a:off x="8990373" y="2747126"/>
              <a:ext cx="866274" cy="115102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B51D62-4F10-2177-79B8-EE4D866CF5F7}"/>
                </a:ext>
              </a:extLst>
            </p:cNvPr>
            <p:cNvSpPr/>
            <p:nvPr/>
          </p:nvSpPr>
          <p:spPr>
            <a:xfrm>
              <a:off x="8855241" y="2941635"/>
              <a:ext cx="227373" cy="569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B4F37DA-F429-2588-17B9-44C09EFB58A0}"/>
              </a:ext>
            </a:extLst>
          </p:cNvPr>
          <p:cNvSpPr/>
          <p:nvPr/>
        </p:nvSpPr>
        <p:spPr>
          <a:xfrm>
            <a:off x="8238846" y="4517651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3BEC78-F1F3-4A6F-233F-7CBA79FCF5C3}"/>
              </a:ext>
            </a:extLst>
          </p:cNvPr>
          <p:cNvSpPr/>
          <p:nvPr/>
        </p:nvSpPr>
        <p:spPr>
          <a:xfrm rot="10800000">
            <a:off x="8238846" y="5163861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D6C1C2-193F-44ED-596B-D6ABDFF28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0" r="28288" b="52796"/>
          <a:stretch/>
        </p:blipFill>
        <p:spPr>
          <a:xfrm>
            <a:off x="1215323" y="4349083"/>
            <a:ext cx="1130969" cy="11510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A4146F1-270B-F492-3103-5829F033C3C5}"/>
              </a:ext>
            </a:extLst>
          </p:cNvPr>
          <p:cNvSpPr/>
          <p:nvPr/>
        </p:nvSpPr>
        <p:spPr>
          <a:xfrm>
            <a:off x="4243271" y="4450513"/>
            <a:ext cx="227373" cy="56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6C4ABAD-7D01-38BE-41DD-66FE75B68121}"/>
              </a:ext>
            </a:extLst>
          </p:cNvPr>
          <p:cNvSpPr/>
          <p:nvPr/>
        </p:nvSpPr>
        <p:spPr>
          <a:xfrm>
            <a:off x="2532168" y="4517651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C920FC8-81DA-8C5B-872B-E18F9A952445}"/>
              </a:ext>
            </a:extLst>
          </p:cNvPr>
          <p:cNvSpPr/>
          <p:nvPr/>
        </p:nvSpPr>
        <p:spPr>
          <a:xfrm rot="10800000">
            <a:off x="2491561" y="5158163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7B9D4E-389B-B087-01B7-F3A7FF0F76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442" t="17448" r="5395" b="54942"/>
          <a:stretch/>
        </p:blipFill>
        <p:spPr>
          <a:xfrm>
            <a:off x="4182472" y="4310061"/>
            <a:ext cx="1376725" cy="121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7C6D5D-60B1-8036-50B8-31058C0166F5}"/>
                  </a:ext>
                </a:extLst>
              </p:cNvPr>
              <p:cNvSpPr txBox="1"/>
              <p:nvPr/>
            </p:nvSpPr>
            <p:spPr>
              <a:xfrm>
                <a:off x="7203043" y="4989262"/>
                <a:ext cx="561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7C6D5D-60B1-8036-50B8-31058C01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043" y="4989262"/>
                <a:ext cx="56147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37349-8F90-B7F8-70A9-B00566C426B3}"/>
                  </a:ext>
                </a:extLst>
              </p:cNvPr>
              <p:cNvSpPr txBox="1"/>
              <p:nvPr/>
            </p:nvSpPr>
            <p:spPr>
              <a:xfrm>
                <a:off x="10230991" y="4945359"/>
                <a:ext cx="561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37349-8F90-B7F8-70A9-B00566C42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91" y="4945359"/>
                <a:ext cx="561473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ought Bubble: Cloud 33">
                <a:extLst>
                  <a:ext uri="{FF2B5EF4-FFF2-40B4-BE49-F238E27FC236}">
                    <a16:creationId xmlns:a16="http://schemas.microsoft.com/office/drawing/2014/main" id="{D171ACDD-45F6-C966-C837-A7CEF7F9C18E}"/>
                  </a:ext>
                </a:extLst>
              </p:cNvPr>
              <p:cNvSpPr/>
              <p:nvPr/>
            </p:nvSpPr>
            <p:spPr>
              <a:xfrm>
                <a:off x="4243272" y="2125578"/>
                <a:ext cx="2446282" cy="723667"/>
              </a:xfrm>
              <a:prstGeom prst="cloudCallout">
                <a:avLst>
                  <a:gd name="adj1" fmla="val -32322"/>
                  <a:gd name="adj2" fmla="val 847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from some domain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hought Bubble: Cloud 33">
                <a:extLst>
                  <a:ext uri="{FF2B5EF4-FFF2-40B4-BE49-F238E27FC236}">
                    <a16:creationId xmlns:a16="http://schemas.microsoft.com/office/drawing/2014/main" id="{D171ACDD-45F6-C966-C837-A7CEF7F9C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72" y="2125578"/>
                <a:ext cx="2446282" cy="723667"/>
              </a:xfrm>
              <a:prstGeom prst="cloudCallout">
                <a:avLst>
                  <a:gd name="adj1" fmla="val -32322"/>
                  <a:gd name="adj2" fmla="val 8470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ought Bubble: Cloud 34">
                <a:extLst>
                  <a:ext uri="{FF2B5EF4-FFF2-40B4-BE49-F238E27FC236}">
                    <a16:creationId xmlns:a16="http://schemas.microsoft.com/office/drawing/2014/main" id="{918DF2E7-AE37-EC61-17A7-44BDCA25740B}"/>
                  </a:ext>
                </a:extLst>
              </p:cNvPr>
              <p:cNvSpPr/>
              <p:nvPr/>
            </p:nvSpPr>
            <p:spPr>
              <a:xfrm>
                <a:off x="9899204" y="2695075"/>
                <a:ext cx="2240743" cy="439395"/>
              </a:xfrm>
              <a:prstGeom prst="cloudCallout">
                <a:avLst>
                  <a:gd name="adj1" fmla="val -34112"/>
                  <a:gd name="adj2" fmla="val 14129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hought Bubble: Cloud 34">
                <a:extLst>
                  <a:ext uri="{FF2B5EF4-FFF2-40B4-BE49-F238E27FC236}">
                    <a16:creationId xmlns:a16="http://schemas.microsoft.com/office/drawing/2014/main" id="{918DF2E7-AE37-EC61-17A7-44BDCA257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204" y="2695075"/>
                <a:ext cx="2240743" cy="439395"/>
              </a:xfrm>
              <a:prstGeom prst="cloudCallout">
                <a:avLst>
                  <a:gd name="adj1" fmla="val -34112"/>
                  <a:gd name="adj2" fmla="val 14129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98D3532-DD0D-B3AB-25AD-773F7CCB391F}"/>
                  </a:ext>
                </a:extLst>
              </p:cNvPr>
              <p:cNvSpPr/>
              <p:nvPr/>
            </p:nvSpPr>
            <p:spPr>
              <a:xfrm>
                <a:off x="2741596" y="4370515"/>
                <a:ext cx="700652" cy="33458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Index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98D3532-DD0D-B3AB-25AD-773F7CCB3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596" y="4370515"/>
                <a:ext cx="700652" cy="334581"/>
              </a:xfrm>
              <a:prstGeom prst="roundRect">
                <a:avLst/>
              </a:prstGeom>
              <a:blipFill>
                <a:blip r:embed="rId10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A14F597-637D-2E64-A8A7-C7922EB24598}"/>
                  </a:ext>
                </a:extLst>
              </p:cNvPr>
              <p:cNvSpPr/>
              <p:nvPr/>
            </p:nvSpPr>
            <p:spPr>
              <a:xfrm>
                <a:off x="2739753" y="5004110"/>
                <a:ext cx="700652" cy="33458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200" b="1" i="1" dirty="0"/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A14F597-637D-2E64-A8A7-C7922EB24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53" y="5004110"/>
                <a:ext cx="700652" cy="334581"/>
              </a:xfrm>
              <a:prstGeom prst="roundRect">
                <a:avLst/>
              </a:prstGeom>
              <a:blipFill>
                <a:blip r:embed="rId11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E7A94A2-86BF-1A1A-A4FD-CAB9D150EDC9}"/>
                  </a:ext>
                </a:extLst>
              </p:cNvPr>
              <p:cNvSpPr/>
              <p:nvPr/>
            </p:nvSpPr>
            <p:spPr>
              <a:xfrm>
                <a:off x="8440253" y="4370515"/>
                <a:ext cx="1130968" cy="33458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bit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by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E7A94A2-86BF-1A1A-A4FD-CAB9D150E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53" y="4370515"/>
                <a:ext cx="1130968" cy="334581"/>
              </a:xfrm>
              <a:prstGeom prst="roundRect">
                <a:avLst/>
              </a:prstGeom>
              <a:blipFill>
                <a:blip r:embed="rId1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5D4747D-30C9-758F-642B-FFAC954C6BE3}"/>
                  </a:ext>
                </a:extLst>
              </p:cNvPr>
              <p:cNvSpPr/>
              <p:nvPr/>
            </p:nvSpPr>
            <p:spPr>
              <a:xfrm>
                <a:off x="8440252" y="5000140"/>
                <a:ext cx="1130969" cy="33458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bit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by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5D4747D-30C9-758F-642B-FFAC954C6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52" y="5000140"/>
                <a:ext cx="1130969" cy="334581"/>
              </a:xfrm>
              <a:prstGeom prst="roundRect">
                <a:avLst/>
              </a:prstGeom>
              <a:blipFill>
                <a:blip r:embed="rId13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00D1005-3855-9286-1531-91C4A0D056BF}"/>
                  </a:ext>
                </a:extLst>
              </p:cNvPr>
              <p:cNvSpPr/>
              <p:nvPr/>
            </p:nvSpPr>
            <p:spPr>
              <a:xfrm>
                <a:off x="2967789" y="4032698"/>
                <a:ext cx="1224737" cy="33458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00D1005-3855-9286-1531-91C4A0D0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89" y="4032698"/>
                <a:ext cx="1224737" cy="334581"/>
              </a:xfrm>
              <a:prstGeom prst="roundRect">
                <a:avLst/>
              </a:prstGeom>
              <a:blipFill>
                <a:blip r:embed="rId14"/>
                <a:stretch>
                  <a:fillRect t="-75926" r="-995" b="-12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DF21D68-9341-920A-E470-33BAC3C67FA7}"/>
                  </a:ext>
                </a:extLst>
              </p:cNvPr>
              <p:cNvSpPr/>
              <p:nvPr/>
            </p:nvSpPr>
            <p:spPr>
              <a:xfrm>
                <a:off x="2967789" y="5356628"/>
                <a:ext cx="1218828" cy="33458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DF21D68-9341-920A-E470-33BAC3C67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89" y="5356628"/>
                <a:ext cx="1218828" cy="334581"/>
              </a:xfrm>
              <a:prstGeom prst="roundRect">
                <a:avLst/>
              </a:prstGeom>
              <a:blipFill>
                <a:blip r:embed="rId15"/>
                <a:stretch>
                  <a:fillRect t="-72727" b="-1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A84A83F-940D-0D2D-309C-31FB1B596CDB}"/>
                  </a:ext>
                </a:extLst>
              </p:cNvPr>
              <p:cNvSpPr/>
              <p:nvPr/>
            </p:nvSpPr>
            <p:spPr>
              <a:xfrm>
                <a:off x="8879570" y="4105195"/>
                <a:ext cx="866275" cy="33458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qubit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A84A83F-940D-0D2D-309C-31FB1B596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70" y="4105195"/>
                <a:ext cx="866275" cy="334581"/>
              </a:xfrm>
              <a:prstGeom prst="roundRect">
                <a:avLst/>
              </a:prstGeom>
              <a:blipFill>
                <a:blip r:embed="rId16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id="{D936970D-14B1-0033-92FF-C6009BFDC930}"/>
              </a:ext>
            </a:extLst>
          </p:cNvPr>
          <p:cNvSpPr/>
          <p:nvPr/>
        </p:nvSpPr>
        <p:spPr>
          <a:xfrm>
            <a:off x="7531768" y="4893841"/>
            <a:ext cx="2975197" cy="1041948"/>
          </a:xfrm>
          <a:prstGeom prst="arc">
            <a:avLst>
              <a:gd name="adj1" fmla="val 161545"/>
              <a:gd name="adj2" fmla="val 10608455"/>
            </a:avLst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802B5DF-BE1A-F03F-C780-70E87B2C88D4}"/>
              </a:ext>
            </a:extLst>
          </p:cNvPr>
          <p:cNvSpPr/>
          <p:nvPr/>
        </p:nvSpPr>
        <p:spPr>
          <a:xfrm>
            <a:off x="8156909" y="5676605"/>
            <a:ext cx="1445322" cy="33458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public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CCD3FF24-1929-9493-DE81-F1509B110222}"/>
                  </a:ext>
                </a:extLst>
              </p:cNvPr>
              <p:cNvSpPr/>
              <p:nvPr/>
            </p:nvSpPr>
            <p:spPr>
              <a:xfrm>
                <a:off x="8930352" y="5268721"/>
                <a:ext cx="866275" cy="33458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qubit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b="1" dirty="0"/>
                  <a:t> </a:t>
                </a: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CCD3FF24-1929-9493-DE81-F1509B11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352" y="5268721"/>
                <a:ext cx="866275" cy="334581"/>
              </a:xfrm>
              <a:prstGeom prst="roundRect">
                <a:avLst/>
              </a:prstGeom>
              <a:blipFill>
                <a:blip r:embed="rId17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53C7246-6D4A-B42D-FD13-291F73E06A7E}"/>
              </a:ext>
            </a:extLst>
          </p:cNvPr>
          <p:cNvSpPr/>
          <p:nvPr/>
        </p:nvSpPr>
        <p:spPr>
          <a:xfrm>
            <a:off x="8879570" y="5935789"/>
            <a:ext cx="1627395" cy="32023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shared entanglement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357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  <p:bldP spid="11" grpId="0" animBg="1"/>
      <p:bldP spid="13" grpId="0" animBg="1"/>
      <p:bldP spid="20" grpId="0" animBg="1"/>
      <p:bldP spid="22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6760-D409-001E-049F-1FEF9380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D0A5-4F34-9DB4-7E57-8178FB5CE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6039" y="4289855"/>
                <a:ext cx="7591926" cy="1318086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Separating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efficiently computes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Forr</a:t>
                </a:r>
                <a:r>
                  <a:rPr lang="en-US" dirty="0"/>
                  <a:t> (or its variants)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Show 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all </a:t>
                </a:r>
                <a:r>
                  <a:rPr lang="en-US" dirty="0">
                    <a:solidFill>
                      <a:srgbClr val="C00000"/>
                    </a:solidFill>
                  </a:rPr>
                  <a:t>Fourier-sparse</a:t>
                </a:r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D0A5-4F34-9DB4-7E57-8178FB5CE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6039" y="4289855"/>
                <a:ext cx="7591926" cy="1318086"/>
              </a:xfrm>
              <a:blipFill>
                <a:blip r:embed="rId2"/>
                <a:stretch>
                  <a:fillRect l="-1685" t="-8333" r="-1364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2534AD-3C05-122D-068A-D64AB7360217}"/>
                  </a:ext>
                </a:extLst>
              </p:cNvPr>
              <p:cNvSpPr/>
              <p:nvPr/>
            </p:nvSpPr>
            <p:spPr>
              <a:xfrm>
                <a:off x="625649" y="1691529"/>
                <a:ext cx="7259053" cy="111810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-fold </a:t>
                </a:r>
                <a:r>
                  <a:rPr lang="en-US" sz="20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Fourier Correlation Problem </a:t>
                </a:r>
                <a:r>
                  <a:rPr lang="en-US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Forr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</a:rPr>
                  <a:t>[Aaronson-Ambainis’18]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Efficiently computable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quantum queries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Complete problem for </a:t>
                </a:r>
                <a:r>
                  <a:rPr lang="en-US" i="1" dirty="0">
                    <a:solidFill>
                      <a:schemeClr val="tx1"/>
                    </a:solidFill>
                  </a:rPr>
                  <a:t>Bounded-Error Quantum Polynomial-Time</a:t>
                </a:r>
                <a:r>
                  <a:rPr lang="en-US" dirty="0">
                    <a:solidFill>
                      <a:schemeClr val="tx1"/>
                    </a:solidFill>
                  </a:rPr>
                  <a:t> (BQP)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2534AD-3C05-122D-068A-D64AB7360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9" y="1691529"/>
                <a:ext cx="7259053" cy="1118101"/>
              </a:xfrm>
              <a:prstGeom prst="roundRect">
                <a:avLst/>
              </a:prstGeom>
              <a:blipFill>
                <a:blip r:embed="rId3"/>
                <a:stretch>
                  <a:fillRect b="-1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092969-56D4-08B8-14AB-015B9C81BC34}"/>
                  </a:ext>
                </a:extLst>
              </p:cNvPr>
              <p:cNvSpPr/>
              <p:nvPr/>
            </p:nvSpPr>
            <p:spPr>
              <a:xfrm>
                <a:off x="5077324" y="2917468"/>
                <a:ext cx="7042485" cy="1018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Fourier-sparse</a:t>
                </a:r>
                <a:r>
                  <a:rPr lang="en-US" sz="2400" dirty="0">
                    <a:solidFill>
                      <a:schemeClr val="tx1"/>
                    </a:solidFill>
                  </a:rPr>
                  <a:t> functions cannot approximate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Forr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</a:rPr>
                  <a:t>[Raz-Tal’19, Bansal-Sinha’20, Girish-Raz-Tal’21]</a:t>
                </a: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5092969-56D4-08B8-14AB-015B9C81B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324" y="2917468"/>
                <a:ext cx="7042485" cy="10186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A847A-D5D4-D853-C38E-F5B7080D6E86}"/>
                  </a:ext>
                </a:extLst>
              </p:cNvPr>
              <p:cNvSpPr txBox="1"/>
              <p:nvPr/>
            </p:nvSpPr>
            <p:spPr>
              <a:xfrm>
                <a:off x="6946230" y="1158203"/>
                <a:ext cx="3649579" cy="7386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b="0" dirty="0"/>
                  <a:t>: The correlation (inner product) between </a:t>
                </a:r>
              </a:p>
              <a:p>
                <a:r>
                  <a:rPr lang="en-US" sz="1400" b="0" dirty="0"/>
                  <a:t>the first half of the input, </a:t>
                </a:r>
              </a:p>
              <a:p>
                <a:r>
                  <a:rPr lang="en-US" sz="1400" b="0" dirty="0"/>
                  <a:t>and the </a:t>
                </a:r>
                <a:r>
                  <a:rPr lang="en-US" sz="1400" b="0" i="1" dirty="0"/>
                  <a:t>Fourier transform</a:t>
                </a:r>
                <a:r>
                  <a:rPr lang="en-US" sz="1400" b="0" dirty="0"/>
                  <a:t> of the second half. 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A847A-D5D4-D853-C38E-F5B7080D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230" y="1158203"/>
                <a:ext cx="3649579" cy="738664"/>
              </a:xfrm>
              <a:prstGeom prst="rect">
                <a:avLst/>
              </a:prstGeom>
              <a:blipFill>
                <a:blip r:embed="rId5"/>
                <a:stretch>
                  <a:fillRect l="-501" t="-1653" r="-835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417EE99-47FD-0629-C8CC-45449DE831F7}"/>
              </a:ext>
            </a:extLst>
          </p:cNvPr>
          <p:cNvSpPr/>
          <p:nvPr/>
        </p:nvSpPr>
        <p:spPr>
          <a:xfrm>
            <a:off x="7593679" y="4171199"/>
            <a:ext cx="2245895" cy="6015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Usually easy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F38B53-493A-A982-891C-C985E58F2DB5}"/>
              </a:ext>
            </a:extLst>
          </p:cNvPr>
          <p:cNvSpPr/>
          <p:nvPr/>
        </p:nvSpPr>
        <p:spPr>
          <a:xfrm>
            <a:off x="3970420" y="5537202"/>
            <a:ext cx="4547937" cy="6605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Analysis on classical models</a:t>
            </a:r>
            <a:endParaRPr lang="en-US" b="1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8151C42-97B1-671F-6240-05588B80B8B1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H="1" flipV="1">
            <a:off x="625648" y="2250579"/>
            <a:ext cx="529383" cy="2698317"/>
          </a:xfrm>
          <a:prstGeom prst="bentConnector4">
            <a:avLst>
              <a:gd name="adj1" fmla="val -43182"/>
              <a:gd name="adj2" fmla="val 99895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6373B23-F0AA-E87D-7FF9-310DB1042E3D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1124702" y="3426805"/>
            <a:ext cx="3952622" cy="1907888"/>
          </a:xfrm>
          <a:prstGeom prst="bentConnector3">
            <a:avLst>
              <a:gd name="adj1" fmla="val 113111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0AAF8F4C-0E32-BF06-5609-96F6DA6579CC}"/>
              </a:ext>
            </a:extLst>
          </p:cNvPr>
          <p:cNvSpPr/>
          <p:nvPr/>
        </p:nvSpPr>
        <p:spPr>
          <a:xfrm>
            <a:off x="8771019" y="4980600"/>
            <a:ext cx="3252789" cy="1018674"/>
          </a:xfrm>
          <a:prstGeom prst="cloudCallout">
            <a:avLst>
              <a:gd name="adj1" fmla="val -93697"/>
              <a:gd name="adj2" fmla="val -429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 use XOR-lifted 2-Forr for communication model</a:t>
            </a:r>
          </a:p>
        </p:txBody>
      </p:sp>
    </p:spTree>
    <p:extLst>
      <p:ext uri="{BB962C8B-B14F-4D97-AF65-F5344CB8AC3E}">
        <p14:creationId xmlns:p14="http://schemas.microsoft.com/office/powerpoint/2010/main" val="34393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  <p:bldP spid="8" grpId="0" animBg="1"/>
      <p:bldP spid="11" grpId="0" animBg="1"/>
      <p:bldP spid="1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F2D9-881F-84C4-199F-C16AFD41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Boolean Functions and Fourier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D624-F79C-D89B-E2D2-520C6F44D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1" y="2013727"/>
                <a:ext cx="6636798" cy="204052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Boolean function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Fourier characters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Fourier coefficients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Fourier representation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D624-F79C-D89B-E2D2-520C6F44D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1" y="2013727"/>
                <a:ext cx="6636798" cy="2040522"/>
              </a:xfrm>
              <a:blipFill>
                <a:blip r:embed="rId3"/>
                <a:stretch>
                  <a:fillRect l="-826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981314-ABDD-AB29-750C-B4BC399F487D}"/>
                  </a:ext>
                </a:extLst>
              </p:cNvPr>
              <p:cNvSpPr txBox="1"/>
              <p:nvPr/>
            </p:nvSpPr>
            <p:spPr>
              <a:xfrm>
                <a:off x="6679029" y="3963669"/>
                <a:ext cx="5151020" cy="14773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coin theorems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pseudorandom generators (PRG), separations in circuit / communication complexity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C00000"/>
                    </a:solidFill>
                  </a:rPr>
                  <a:t>Higher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’s:</a:t>
                </a:r>
                <a:r>
                  <a:rPr lang="en-US" b="1" dirty="0"/>
                  <a:t> </a:t>
                </a:r>
                <a:r>
                  <a:rPr lang="en-US" dirty="0"/>
                  <a:t>hardness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nor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Forr</m:t>
                    </m:r>
                  </m:oMath>
                </a14:m>
                <a:r>
                  <a:rPr lang="en-US" dirty="0"/>
                  <a:t>, better PRGs, expander random walks, learning algorithms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981314-ABDD-AB29-750C-B4BC399F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29" y="3963669"/>
                <a:ext cx="5151020" cy="1477328"/>
              </a:xfrm>
              <a:prstGeom prst="rect">
                <a:avLst/>
              </a:prstGeom>
              <a:blipFill>
                <a:blip r:embed="rId4"/>
                <a:stretch>
                  <a:fillRect l="-828" t="-2058" r="-11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326353-1E51-44C5-FC1A-A639CE75C699}"/>
                  </a:ext>
                </a:extLst>
              </p:cNvPr>
              <p:cNvSpPr txBox="1"/>
              <p:nvPr/>
            </p:nvSpPr>
            <p:spPr>
              <a:xfrm>
                <a:off x="1010654" y="5681081"/>
                <a:ext cx="5285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Established for DNFs/CNFs,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4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 circuits, (parity) decision trees, read-once branching programs, …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326353-1E51-44C5-FC1A-A639CE75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4" y="5681081"/>
                <a:ext cx="5285872" cy="523220"/>
              </a:xfrm>
              <a:prstGeom prst="rect">
                <a:avLst/>
              </a:prstGeom>
              <a:blipFill>
                <a:blip r:embed="rId5"/>
                <a:stretch>
                  <a:fillRect l="-346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1EF15D-BE8A-210A-1768-B434340A7715}"/>
                  </a:ext>
                </a:extLst>
              </p:cNvPr>
              <p:cNvSpPr txBox="1"/>
              <p:nvPr/>
            </p:nvSpPr>
            <p:spPr>
              <a:xfrm>
                <a:off x="4489785" y="1598645"/>
                <a:ext cx="1606215" cy="408623"/>
              </a:xfrm>
              <a:prstGeom prst="wedgeRoundRectCallout">
                <a:avLst>
                  <a:gd name="adj1" fmla="val -77762"/>
                  <a:gd name="adj2" fmla="val 60537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1EF15D-BE8A-210A-1768-B434340A7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85" y="1598645"/>
                <a:ext cx="1606215" cy="408623"/>
              </a:xfrm>
              <a:prstGeom prst="wedgeRoundRectCallout">
                <a:avLst>
                  <a:gd name="adj1" fmla="val -77762"/>
                  <a:gd name="adj2" fmla="val 60537"/>
                  <a:gd name="adj3" fmla="val 16667"/>
                </a:avLst>
              </a:prstGeom>
              <a:blipFill>
                <a:blip r:embed="rId6"/>
                <a:stretch>
                  <a:fillRect t="-266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F97F88-C00C-B0FF-F2C5-B065FA78BB56}"/>
                  </a:ext>
                </a:extLst>
              </p:cNvPr>
              <p:cNvSpPr txBox="1"/>
              <p:nvPr/>
            </p:nvSpPr>
            <p:spPr>
              <a:xfrm>
                <a:off x="6679029" y="2013727"/>
                <a:ext cx="5151020" cy="14970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deg-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, it is conjectured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i="1" dirty="0"/>
                  <a:t>. </a:t>
                </a:r>
              </a:p>
              <a:p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is verified, and the best bound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is still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⋅ℓ</m:t>
                        </m:r>
                      </m:sup>
                    </m:sSup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If true, </a:t>
                </a:r>
                <a:r>
                  <a:rPr lang="en-US" b="1" dirty="0">
                    <a:solidFill>
                      <a:srgbClr val="7030A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it implies </a:t>
                </a:r>
                <a:r>
                  <a:rPr lang="en-US" dirty="0"/>
                  <a:t>major breakthrough in circuit lower bounds.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F97F88-C00C-B0FF-F2C5-B065FA78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29" y="2013727"/>
                <a:ext cx="5151020" cy="1497076"/>
              </a:xfrm>
              <a:prstGeom prst="rect">
                <a:avLst/>
              </a:prstGeom>
              <a:blipFill>
                <a:blip r:embed="rId7"/>
                <a:stretch>
                  <a:fillRect l="-1065" t="-1220" r="-592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074572-61DB-7A97-C651-B8E6296E411B}"/>
                  </a:ext>
                </a:extLst>
              </p:cNvPr>
              <p:cNvSpPr txBox="1"/>
              <p:nvPr/>
            </p:nvSpPr>
            <p:spPr>
              <a:xfrm>
                <a:off x="1010654" y="3889459"/>
                <a:ext cx="5285872" cy="1302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Level-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Fourier growth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074572-61DB-7A97-C651-B8E6296E4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4" y="3889459"/>
                <a:ext cx="5285872" cy="130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11B57-D3BD-F3A8-0705-6C495B4C557B}"/>
                  </a:ext>
                </a:extLst>
              </p:cNvPr>
              <p:cNvSpPr txBox="1"/>
              <p:nvPr/>
            </p:nvSpPr>
            <p:spPr>
              <a:xfrm>
                <a:off x="1010654" y="5191659"/>
                <a:ext cx="5285872" cy="44267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Fourier-sparse</a:t>
                </a:r>
                <a:r>
                  <a:rPr lang="en-US" sz="2000" dirty="0"/>
                  <a:t>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small for a range of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11B57-D3BD-F3A8-0705-6C495B4C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4" y="5191659"/>
                <a:ext cx="5285872" cy="442674"/>
              </a:xfrm>
              <a:prstGeom prst="roundRect">
                <a:avLst/>
              </a:prstGeom>
              <a:blipFill>
                <a:blip r:embed="rId9"/>
                <a:stretch>
                  <a:fillRect t="-2778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12">
            <a:extLst>
              <a:ext uri="{FF2B5EF4-FFF2-40B4-BE49-F238E27FC236}">
                <a16:creationId xmlns:a16="http://schemas.microsoft.com/office/drawing/2014/main" id="{EBD69217-6F50-80AA-12DB-7DDB03B5E578}"/>
              </a:ext>
            </a:extLst>
          </p:cNvPr>
          <p:cNvSpPr/>
          <p:nvPr/>
        </p:nvSpPr>
        <p:spPr>
          <a:xfrm>
            <a:off x="8433786" y="3293007"/>
            <a:ext cx="3328386" cy="811794"/>
          </a:xfrm>
          <a:prstGeom prst="clou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Highly nontrivial even for small levels</a:t>
            </a:r>
          </a:p>
        </p:txBody>
      </p:sp>
    </p:spTree>
    <p:extLst>
      <p:ext uri="{BB962C8B-B14F-4D97-AF65-F5344CB8AC3E}">
        <p14:creationId xmlns:p14="http://schemas.microsoft.com/office/powerpoint/2010/main" val="28791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EF6F-D8A7-6E4F-AFF6-BD87A5AF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XOR Functions and XOR Fibers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A765-A12A-E6D3-9AD8-364CE24A8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907379" cy="2305217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Lifting query to communication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be a one-party function</a:t>
                </a: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as the two-party </a:t>
                </a:r>
                <a:r>
                  <a:rPr lang="en-US" i="1" dirty="0">
                    <a:solidFill>
                      <a:srgbClr val="C00000"/>
                    </a:solidFill>
                  </a:rPr>
                  <a:t>lifted</a:t>
                </a:r>
                <a:r>
                  <a:rPr lang="en-US" dirty="0"/>
                  <a:t>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XOR functions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XOR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A765-A12A-E6D3-9AD8-364CE24A8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907379" cy="2305217"/>
              </a:xfrm>
              <a:blipFill>
                <a:blip r:embed="rId3"/>
                <a:stretch>
                  <a:fillRect l="-1300" t="-4485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0383B-A348-61F8-0F71-A35914233574}"/>
                  </a:ext>
                </a:extLst>
              </p:cNvPr>
              <p:cNvSpPr txBox="1"/>
              <p:nvPr/>
            </p:nvSpPr>
            <p:spPr>
              <a:xfrm>
                <a:off x="4692318" y="3626573"/>
                <a:ext cx="447574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XOR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0383B-A348-61F8-0F71-A3591423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8" y="3626573"/>
                <a:ext cx="447574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449BCFE-7F41-1B83-8277-50549C5BB4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30842"/>
                <a:ext cx="8907379" cy="21756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Bring communication back to query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be a two-party function</a:t>
                </a: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→[±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the one-party </a:t>
                </a:r>
                <a:r>
                  <a:rPr lang="en-US" i="1" dirty="0">
                    <a:solidFill>
                      <a:srgbClr val="C00000"/>
                    </a:solidFill>
                  </a:rPr>
                  <a:t>fiber</a:t>
                </a:r>
                <a:r>
                  <a:rPr lang="en-US" dirty="0"/>
                  <a:t> function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XOR fiber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XOR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449BCFE-7F41-1B83-8277-50549C5BB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0842"/>
                <a:ext cx="8907379" cy="2175669"/>
              </a:xfrm>
              <a:prstGeom prst="rect">
                <a:avLst/>
              </a:prstGeom>
              <a:blipFill>
                <a:blip r:embed="rId5"/>
                <a:stretch>
                  <a:fillRect l="-1300" t="-5042" b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4CCA66B-ADF2-6374-750C-703A4DFEFAF8}"/>
                  </a:ext>
                </a:extLst>
              </p:cNvPr>
              <p:cNvSpPr/>
              <p:nvPr/>
            </p:nvSpPr>
            <p:spPr>
              <a:xfrm>
                <a:off x="7315200" y="1702673"/>
                <a:ext cx="2919663" cy="8461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accent2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be a two-party gadget function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4CCA66B-ADF2-6374-750C-703A4DFEF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702673"/>
                <a:ext cx="2919663" cy="846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A1122E-F14C-5BAE-69DA-43D89678F833}"/>
                  </a:ext>
                </a:extLst>
              </p:cNvPr>
              <p:cNvSpPr txBox="1"/>
              <p:nvPr/>
            </p:nvSpPr>
            <p:spPr>
              <a:xfrm>
                <a:off x="9168064" y="3530717"/>
                <a:ext cx="2731167" cy="1323348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A1122E-F14C-5BAE-69DA-43D89678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64" y="3530717"/>
                <a:ext cx="2731167" cy="1323348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3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F2FA-3AA5-6374-85FF-DEB72B60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68FDE-6D22-1556-B4A4-4EADBD5E7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be a two-party function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sz="2000" dirty="0"/>
                  <a:t>Improving previous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[Girish-Raz-Tal’21]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68FDE-6D22-1556-B4A4-4EADBD5E7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  <a:blipFill>
                <a:blip r:embed="rId2"/>
                <a:stretch>
                  <a:fillRect l="-1043"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46061-C7C4-AEF0-F765-91659210A25E}"/>
                  </a:ext>
                </a:extLst>
              </p:cNvPr>
              <p:cNvSpPr txBox="1"/>
              <p:nvPr/>
            </p:nvSpPr>
            <p:spPr>
              <a:xfrm>
                <a:off x="5158892" y="3484474"/>
                <a:ext cx="6194908" cy="76191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g</a:t>
                </a:r>
                <a:r>
                  <a:rPr lang="en-US" dirty="0"/>
                  <a:t>eneral gadget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XOR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46061-C7C4-AEF0-F765-91659210A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92" y="3484474"/>
                <a:ext cx="6194908" cy="761911"/>
              </a:xfrm>
              <a:prstGeom prst="roundRect">
                <a:avLst/>
              </a:prstGeom>
              <a:blipFill>
                <a:blip r:embed="rId3"/>
                <a:stretch>
                  <a:fillRect l="-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7526DD3-AC20-CEE2-5C97-85C46A78AE19}"/>
              </a:ext>
            </a:extLst>
          </p:cNvPr>
          <p:cNvSpPr/>
          <p:nvPr/>
        </p:nvSpPr>
        <p:spPr>
          <a:xfrm>
            <a:off x="4203031" y="996245"/>
            <a:ext cx="1892969" cy="761911"/>
          </a:xfrm>
          <a:prstGeom prst="cloudCallout">
            <a:avLst>
              <a:gd name="adj1" fmla="val -44800"/>
              <a:gd name="adj2" fmla="val 1248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Tight up to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CD3268-B285-4093-3E96-358D606AC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01860"/>
                <a:ext cx="10515600" cy="20279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sz="2000" dirty="0"/>
                  <a:t>Such bounds are known for </a:t>
                </a:r>
                <a:r>
                  <a:rPr lang="en-US" sz="2000" i="1" dirty="0"/>
                  <a:t>weaker models </a:t>
                </a:r>
                <a:r>
                  <a:rPr lang="en-US" sz="2000" dirty="0"/>
                  <a:t>like (parity) decision trees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[Tal’20, Sherstov-Storozhenko-Wu’21, Girish-Tal-</a:t>
                </a:r>
                <a:r>
                  <a:rPr lang="en-US" sz="1400" dirty="0">
                    <a:solidFill>
                      <a:srgbClr val="C00000"/>
                    </a:solidFill>
                  </a:rPr>
                  <a:t>W.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’21]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i="1" dirty="0"/>
                  <a:t>Query-to-communication lifting </a:t>
                </a:r>
                <a:r>
                  <a:rPr lang="en-US" sz="2000" dirty="0"/>
                  <a:t>with </a:t>
                </a:r>
                <a:r>
                  <a:rPr lang="en-US" sz="2000" i="1" dirty="0">
                    <a:highlight>
                      <a:srgbClr val="FFFF00"/>
                    </a:highlight>
                  </a:rPr>
                  <a:t>polylog-sized</a:t>
                </a:r>
                <a:r>
                  <a:rPr lang="en-US" sz="2000" dirty="0"/>
                  <a:t> gadgets would imply the conjecture</a:t>
                </a:r>
              </a:p>
              <a:p>
                <a:pPr lvl="2"/>
                <a:r>
                  <a:rPr lang="en-US" sz="1600" dirty="0"/>
                  <a:t>Require lifting in the sense of the fiber function</a:t>
                </a:r>
              </a:p>
              <a:p>
                <a:pPr lvl="2"/>
                <a:r>
                  <a:rPr lang="en-US" sz="1600" dirty="0"/>
                  <a:t>State-of-the-art results require </a:t>
                </a:r>
                <a:r>
                  <a:rPr lang="en-US" sz="1600" i="1" dirty="0">
                    <a:highlight>
                      <a:srgbClr val="FFFF00"/>
                    </a:highlight>
                  </a:rPr>
                  <a:t>poly size</a:t>
                </a:r>
                <a:r>
                  <a:rPr lang="en-US" sz="1600" dirty="0"/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[Chattopadhyay-Filmus-Koroth-Meir-Pitassi’19, Göös-Pitassi-Watson’20]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CD3268-B285-4093-3E96-358D606AC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1860"/>
                <a:ext cx="10515600" cy="2027920"/>
              </a:xfrm>
              <a:prstGeom prst="rect">
                <a:avLst/>
              </a:prstGeom>
              <a:blipFill>
                <a:blip r:embed="rId4"/>
                <a:stretch>
                  <a:fillRect l="-1275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E6E0990B-0CBC-A583-A182-0981D6AA5603}"/>
              </a:ext>
            </a:extLst>
          </p:cNvPr>
          <p:cNvSpPr/>
          <p:nvPr/>
        </p:nvSpPr>
        <p:spPr>
          <a:xfrm>
            <a:off x="10547685" y="3931153"/>
            <a:ext cx="733925" cy="1603374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0FE3A21-53D3-9057-09A9-E646AF812FA7}"/>
              </a:ext>
            </a:extLst>
          </p:cNvPr>
          <p:cNvSpPr/>
          <p:nvPr/>
        </p:nvSpPr>
        <p:spPr>
          <a:xfrm>
            <a:off x="1237812" y="4876799"/>
            <a:ext cx="360947" cy="65772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727471E4-D306-1383-5452-909340039070}"/>
                  </a:ext>
                </a:extLst>
              </p:cNvPr>
              <p:cNvSpPr/>
              <p:nvPr/>
            </p:nvSpPr>
            <p:spPr>
              <a:xfrm>
                <a:off x="910391" y="3449791"/>
                <a:ext cx="4176312" cy="628595"/>
              </a:xfrm>
              <a:prstGeom prst="wedgeRoundRectCallout">
                <a:avLst>
                  <a:gd name="adj1" fmla="val 58368"/>
                  <a:gd name="adj2" fmla="val -99929"/>
                  <a:gd name="adj3" fmla="val 16667"/>
                </a:avLst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sz="1400" b="1" smtClean="0">
                                <a:latin typeface="Cambria Math" panose="02040503050406030204" pitchFamily="18" charset="0"/>
                              </a:rPr>
                              <m:t>𝐗𝐎𝐑</m:t>
                            </m:r>
                          </m:sub>
                        </m:sSub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400" dirty="0"/>
                  <a:t> can be deduced from previous works</a:t>
                </a:r>
              </a:p>
              <a:p>
                <a:pPr algn="ctr"/>
                <a:r>
                  <a:rPr lang="en-US" sz="1400" dirty="0"/>
                  <a:t>Our analysis essentially saves a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for all levels</a:t>
                </a: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727471E4-D306-1383-5452-909340039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91" y="3449791"/>
                <a:ext cx="4176312" cy="628595"/>
              </a:xfrm>
              <a:prstGeom prst="wedgeRoundRectCallout">
                <a:avLst>
                  <a:gd name="adj1" fmla="val 58368"/>
                  <a:gd name="adj2" fmla="val -99929"/>
                  <a:gd name="adj3" fmla="val 16667"/>
                </a:avLst>
              </a:prstGeom>
              <a:blipFill>
                <a:blip r:embed="rId5"/>
                <a:stretch>
                  <a:fillRect b="-1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3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EF6F-D8A7-6E4F-AFF6-BD87A5AF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A765-A12A-E6D3-9AD8-364CE24A8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252" y="1816101"/>
                <a:ext cx="5496697" cy="3294992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Communication separations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Forr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XOR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requires </a:t>
                </a:r>
                <a:r>
                  <a:rPr lang="en-US" i="1" dirty="0"/>
                  <a:t>randomized communication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acc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pPr lvl="2"/>
                <a:r>
                  <a:rPr lang="en-US" sz="1800" dirty="0"/>
                  <a:t>Improving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acc>
                    <m:d>
                      <m:d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800" dirty="0"/>
                  <a:t>in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[Girish-Raz-Tal’21]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Solvable in </a:t>
                </a:r>
                <a:r>
                  <a:rPr lang="en-US" i="1" dirty="0"/>
                  <a:t>quantum </a:t>
                </a:r>
                <a:r>
                  <a:rPr lang="en-US" i="1" dirty="0">
                    <a:highlight>
                      <a:srgbClr val="FFFF00"/>
                    </a:highlight>
                  </a:rPr>
                  <a:t>simultaneous</a:t>
                </a:r>
                <a:r>
                  <a:rPr lang="en-US" i="1" dirty="0"/>
                  <a:t> model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-qubit communication and entanglement</a:t>
                </a:r>
                <a:endParaRPr lang="en-US" sz="2800" dirty="0"/>
              </a:p>
              <a:p>
                <a:pPr lvl="2"/>
                <a:r>
                  <a:rPr lang="en-US" sz="1800" dirty="0"/>
                  <a:t>And the parties have </a:t>
                </a:r>
                <a:r>
                  <a:rPr lang="en-US" sz="1800" i="1" dirty="0">
                    <a:highlight>
                      <a:srgbClr val="FFFF00"/>
                    </a:highlight>
                  </a:rPr>
                  <a:t>efficient</a:t>
                </a:r>
                <a:r>
                  <a:rPr lang="en-US" sz="1800" dirty="0"/>
                  <a:t> quantum circuits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A765-A12A-E6D3-9AD8-364CE24A8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252" y="1816101"/>
                <a:ext cx="5496697" cy="3294992"/>
              </a:xfrm>
              <a:blipFill>
                <a:blip r:embed="rId2"/>
                <a:stretch>
                  <a:fillRect l="-2328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9C7BE1B-24E5-160F-FDDB-737347FB9A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8053" y="1787358"/>
                <a:ext cx="5496697" cy="33237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Coin theorems and Gap-Hamming</a:t>
                </a:r>
              </a:p>
              <a:p>
                <a:pPr lvl="1"/>
                <a:r>
                  <a:rPr lang="en-US" dirty="0"/>
                  <a:t>The XOR-fiber of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-bit protocol distinguishes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-biased and unbiased coins with advantage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b="1" dirty="0"/>
              </a:p>
              <a:p>
                <a:pPr lvl="1"/>
                <a:r>
                  <a:rPr lang="en-US" sz="2200" dirty="0"/>
                  <a:t>Distinguishing if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have Hamming distance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200" dirty="0"/>
                  <a:t>needs randomized communication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[Chakrabarti-Regev’12, Sherstov’12, Vidick’12, Rao-Yehudayoff’22]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9C7BE1B-24E5-160F-FDDB-737347FB9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53" y="1787358"/>
                <a:ext cx="5496697" cy="3323735"/>
              </a:xfrm>
              <a:prstGeom prst="rect">
                <a:avLst/>
              </a:prstGeom>
              <a:blipFill>
                <a:blip r:embed="rId3"/>
                <a:stretch>
                  <a:fillRect l="-2328" t="-3119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3458DAC-0312-B9D0-630F-6F2FEC70BD60}"/>
              </a:ext>
            </a:extLst>
          </p:cNvPr>
          <p:cNvSpPr/>
          <p:nvPr/>
        </p:nvSpPr>
        <p:spPr>
          <a:xfrm>
            <a:off x="4161446" y="1219410"/>
            <a:ext cx="2165684" cy="729916"/>
          </a:xfrm>
          <a:prstGeom prst="cloudCallout">
            <a:avLst>
              <a:gd name="adj1" fmla="val -27424"/>
              <a:gd name="adj2" fmla="val 912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Strongest classical communication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4D0C1C7-05C9-CF92-ECE5-467D0C4644EA}"/>
              </a:ext>
            </a:extLst>
          </p:cNvPr>
          <p:cNvSpPr/>
          <p:nvPr/>
        </p:nvSpPr>
        <p:spPr>
          <a:xfrm>
            <a:off x="4291263" y="2536830"/>
            <a:ext cx="2165684" cy="729916"/>
          </a:xfrm>
          <a:prstGeom prst="cloudCallout">
            <a:avLst>
              <a:gd name="adj1" fmla="val -48535"/>
              <a:gd name="adj2" fmla="val 967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`Weakest’ quantum communication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2FBB5-606F-F7B1-D755-8DDF39D260AA}"/>
              </a:ext>
            </a:extLst>
          </p:cNvPr>
          <p:cNvSpPr txBox="1"/>
          <p:nvPr/>
        </p:nvSpPr>
        <p:spPr>
          <a:xfrm>
            <a:off x="321381" y="5192780"/>
            <a:ext cx="38014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Query-to-communication lifting theorems usually result in quantum </a:t>
            </a:r>
            <a:r>
              <a:rPr lang="en-US" sz="1400" dirty="0">
                <a:highlight>
                  <a:srgbClr val="FFFF00"/>
                </a:highlight>
              </a:rPr>
              <a:t>two-way</a:t>
            </a:r>
            <a:r>
              <a:rPr lang="en-US" sz="1400" dirty="0"/>
              <a:t> communication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0F83EEC-4315-6CF7-6E63-D9C8E994D158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H="1">
            <a:off x="321381" y="3710866"/>
            <a:ext cx="3460506" cy="1743524"/>
          </a:xfrm>
          <a:prstGeom prst="bentConnector3">
            <a:avLst>
              <a:gd name="adj1" fmla="val -6606"/>
            </a:avLst>
          </a:prstGeom>
          <a:ln w="38100">
            <a:solidFill>
              <a:srgbClr val="F4B18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417DD9-8300-15A0-C8CA-D3918B53D50C}"/>
                  </a:ext>
                </a:extLst>
              </p:cNvPr>
              <p:cNvSpPr txBox="1"/>
              <p:nvPr/>
            </p:nvSpPr>
            <p:spPr>
              <a:xfrm>
                <a:off x="2158201" y="5755354"/>
                <a:ext cx="3408409" cy="5271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0" dirty="0" smtClean="0"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/>
                  <a:t>-vs-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separations exist without efficiency requirement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</a:rPr>
                  <a:t>[Gavinsky’20]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417DD9-8300-15A0-C8CA-D3918B53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01" y="5755354"/>
                <a:ext cx="3408409" cy="527132"/>
              </a:xfrm>
              <a:prstGeom prst="rect">
                <a:avLst/>
              </a:prstGeom>
              <a:blipFill>
                <a:blip r:embed="rId4"/>
                <a:stretch>
                  <a:fillRect l="-537" t="-114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50B5F66-DE8C-2864-F9F8-ABB9079B0B86}"/>
              </a:ext>
            </a:extLst>
          </p:cNvPr>
          <p:cNvCxnSpPr>
            <a:cxnSpLocks/>
            <a:stCxn id="16" idx="3"/>
          </p:cNvCxnSpPr>
          <p:nvPr/>
        </p:nvCxnSpPr>
        <p:spPr>
          <a:xfrm flipH="1" flipV="1">
            <a:off x="5374105" y="4609246"/>
            <a:ext cx="192505" cy="1409674"/>
          </a:xfrm>
          <a:prstGeom prst="bentConnector4">
            <a:avLst>
              <a:gd name="adj1" fmla="val -118750"/>
              <a:gd name="adj2" fmla="val 99747"/>
            </a:avLst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0B064DF-242E-1736-9E4B-8CCB7F2AFFAD}"/>
              </a:ext>
            </a:extLst>
          </p:cNvPr>
          <p:cNvSpPr txBox="1"/>
          <p:nvPr/>
        </p:nvSpPr>
        <p:spPr>
          <a:xfrm>
            <a:off x="6218053" y="5314083"/>
            <a:ext cx="5496696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0-Regular-Identity-H"/>
              </a:rPr>
              <a:t>Conceptually simpler perspective</a:t>
            </a:r>
            <a:r>
              <a:rPr lang="en-US" sz="1800" b="0" i="0" u="none" strike="noStrike" baseline="0" dirty="0">
                <a:latin typeface="LMRoman10-Regular-Identity-H"/>
              </a:rPr>
              <a:t>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u="none" strike="noStrike" baseline="0" dirty="0">
                <a:latin typeface="LMRoman10-Regular-Identity-H"/>
              </a:rPr>
              <a:t>Gap-Hamming</a:t>
            </a:r>
            <a:r>
              <a:rPr lang="en-US" sz="1600" dirty="0">
                <a:latin typeface="LMRoman10-Regular-Identity-H"/>
              </a:rPr>
              <a:t> </a:t>
            </a:r>
            <a:r>
              <a:rPr lang="en-US" sz="1600" b="0" i="0" u="none" strike="noStrike" baseline="0" dirty="0">
                <a:latin typeface="LMRoman10-Regular-Identity-H"/>
              </a:rPr>
              <a:t>is essentially the XOR-lift of </a:t>
            </a:r>
            <a:r>
              <a:rPr lang="en-US" sz="1600" b="0" i="0" u="none" strike="noStrike" baseline="0" dirty="0">
                <a:solidFill>
                  <a:srgbClr val="7030A0"/>
                </a:solidFill>
                <a:latin typeface="LMRoman10-Regular-Identity-H"/>
              </a:rPr>
              <a:t>Majority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u="none" strike="noStrike" baseline="0" dirty="0">
                <a:solidFill>
                  <a:srgbClr val="7030A0"/>
                </a:solidFill>
                <a:latin typeface="LMRoman10-Regular-Identity-H"/>
              </a:rPr>
              <a:t>Majority</a:t>
            </a:r>
            <a:r>
              <a:rPr lang="en-US" sz="1600" b="0" i="0" u="none" strike="noStrike" baseline="0" dirty="0">
                <a:latin typeface="LMRoman10-Regular-Identity-H"/>
              </a:rPr>
              <a:t> has </a:t>
            </a:r>
            <a:r>
              <a:rPr lang="en-US" sz="1600" b="0" i="0" u="none" strike="noStrike" baseline="0" dirty="0">
                <a:solidFill>
                  <a:srgbClr val="C00000"/>
                </a:solidFill>
                <a:latin typeface="LMRoman10-Regular-Identity-H"/>
              </a:rPr>
              <a:t>large level-1 Fourier growth</a:t>
            </a:r>
            <a:r>
              <a:rPr lang="en-US" sz="1600" b="0" i="0" u="none" strike="noStrike" baseline="0" dirty="0">
                <a:latin typeface="LMRoman10-Regular-Identity-H"/>
              </a:rPr>
              <a:t>, unlike XOR-fibers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14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  <p:bldP spid="9" grpId="0" animBg="1"/>
      <p:bldP spid="16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2847</Words>
  <Application>Microsoft Office PowerPoint</Application>
  <PresentationFormat>Widescreen</PresentationFormat>
  <Paragraphs>481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LMRoman10-Regular-Identity-H</vt:lpstr>
      <vt:lpstr>Arial</vt:lpstr>
      <vt:lpstr>Calibri</vt:lpstr>
      <vt:lpstr>Calibri Light</vt:lpstr>
      <vt:lpstr>Cambria Math</vt:lpstr>
      <vt:lpstr>Office Theme</vt:lpstr>
      <vt:lpstr>Fourier Growth of Communication Protocols for XOR Functions</vt:lpstr>
      <vt:lpstr>Quantum versus Classical</vt:lpstr>
      <vt:lpstr>Provable Quantum Advantages</vt:lpstr>
      <vt:lpstr>Query and Communication Models</vt:lpstr>
      <vt:lpstr>A General Recipe</vt:lpstr>
      <vt:lpstr>Boolean Functions and Fourier Growth</vt:lpstr>
      <vt:lpstr>XOR Functions and XOR Fibers</vt:lpstr>
      <vt:lpstr>Our Results</vt:lpstr>
      <vt:lpstr>Applications</vt:lpstr>
      <vt:lpstr>Overview for Level-1 Bounds</vt:lpstr>
      <vt:lpstr>Martingale Perspective</vt:lpstr>
      <vt:lpstr>Martingale Perspective</vt:lpstr>
      <vt:lpstr>Overview for Level-1 Bounds</vt:lpstr>
      <vt:lpstr>Orthogonalization</vt:lpstr>
      <vt:lpstr>λ-Clean</vt:lpstr>
      <vt:lpstr>Cleanup</vt:lpstr>
      <vt:lpstr>Overview for Level-1 Bounds</vt:lpstr>
      <vt:lpstr>Gaussian Inputs</vt:lpstr>
      <vt:lpstr>Depth Analysis</vt:lpstr>
      <vt:lpstr>Overview for Level-1 Bounds</vt:lpstr>
      <vt:lpstr>Hypercontractivity</vt:lpstr>
      <vt:lpstr>Overview for Level-1 Bounds</vt:lpstr>
      <vt:lpstr>Overview for Level-2 Bounds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growth of parity decision trees</dc:title>
  <dc:creator>Kewen Wu</dc:creator>
  <cp:lastModifiedBy>Kewen Wu</cp:lastModifiedBy>
  <cp:revision>230</cp:revision>
  <dcterms:created xsi:type="dcterms:W3CDTF">2020-11-09T15:46:52Z</dcterms:created>
  <dcterms:modified xsi:type="dcterms:W3CDTF">2023-07-11T13:05:05Z</dcterms:modified>
</cp:coreProperties>
</file>