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73" r:id="rId4"/>
    <p:sldId id="257" r:id="rId5"/>
    <p:sldId id="260" r:id="rId6"/>
    <p:sldId id="269" r:id="rId7"/>
    <p:sldId id="261" r:id="rId8"/>
    <p:sldId id="276" r:id="rId9"/>
    <p:sldId id="263" r:id="rId10"/>
    <p:sldId id="265" r:id="rId11"/>
    <p:sldId id="264" r:id="rId12"/>
    <p:sldId id="266" r:id="rId13"/>
    <p:sldId id="267" r:id="rId14"/>
    <p:sldId id="270" r:id="rId15"/>
    <p:sldId id="271" r:id="rId16"/>
    <p:sldId id="272" r:id="rId17"/>
    <p:sldId id="275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wen Wu" initials="KW" lastIdx="1" clrIdx="0">
    <p:extLst>
      <p:ext uri="{19B8F6BF-5375-455C-9EA6-DF929625EA0E}">
        <p15:presenceInfo xmlns:p15="http://schemas.microsoft.com/office/powerpoint/2012/main" userId="Kewen W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58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31B9A-6363-4981-ADAF-EBEA0723FEDB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A7722-76E2-42B6-93DB-70BE26768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09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A7722-76E2-42B6-93DB-70BE267681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57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85EF8-762A-426F-926E-A6F2150CB1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300C7B-A112-44EA-A6CF-7903120967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1AF76-CA6C-4701-9246-B5351B575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94EF-3AE0-4ED9-BA2D-6AAEAA075036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DF50E-45C5-4F5F-9F35-30172C4FE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A4909-F873-481F-8AD7-439B9F073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1533-1B47-4940-B855-51ADF1EA1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09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A140E-46D7-4884-9541-43DDE2BE1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634285-BF37-4178-8DB1-558AB819A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AAEEF-6611-478A-9E7F-679BDC2C7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94EF-3AE0-4ED9-BA2D-6AAEAA075036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E79AE-61C0-4384-BB20-678285FDA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F7BF3-DE64-42B5-AB97-7E7CB0C31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1533-1B47-4940-B855-51ADF1EA1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4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8FA188-0173-4748-9FFC-F7AA5912DD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2F4DE2-3A6F-45B8-98B2-AFDBA235D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9D3F5-1DD3-4C6D-B3C4-05F71CD8C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94EF-3AE0-4ED9-BA2D-6AAEAA075036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A87D4-FF3F-4D43-B002-D302F3A7C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47DBA-E9EC-4D7C-BF47-9D0BC04AE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1533-1B47-4940-B855-51ADF1EA1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5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EEBF4-8E5C-4B43-B3D5-260CDBA71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F9E14-E184-4E0B-B6F0-F8E689ACA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AC177-26AD-4DF0-BE5B-4C3589449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94EF-3AE0-4ED9-BA2D-6AAEAA075036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015CB-C101-4FCF-A7DE-0B5BF68E2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B6DD3-60CE-4296-8383-FCEF07776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1533-1B47-4940-B855-51ADF1EA1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03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AB4AA-9190-4956-A2CA-28F2D6EE2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30077-4F47-4AC9-8C8E-A75F9C495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29AE8-67C3-4FD8-9335-AC438A5A4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94EF-3AE0-4ED9-BA2D-6AAEAA075036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B2C36-448A-47AF-A340-6C4BB7CA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38BB7-852C-4FD3-A0ED-ED3135137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1533-1B47-4940-B855-51ADF1EA1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99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D6E80-A628-4A9E-B6E9-E535E536B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3BE8D-A68A-48E4-8C4C-3467DB81F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4284B8-7ADA-471A-AA7C-FEB456714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C9ADA-5A66-4BBD-8F78-E442E65DA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94EF-3AE0-4ED9-BA2D-6AAEAA075036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0B121-CDC2-411F-8245-7082DD4DA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1FBB4A-6CB1-418A-BAB7-437040504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1533-1B47-4940-B855-51ADF1EA1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5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5CC88-85B2-472D-8F00-C83E4DD7F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DF38D9-1964-4D19-8012-A1CE0EDE1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396E46-D012-4ADE-AB5C-BEDC74B0D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1FDE56-DABD-4F4A-98C4-A9ABDD19CE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A4FDD1-B8B8-4DFB-88F4-306E26A3D7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3AFFF6-D2D9-452C-B647-D90276E2F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94EF-3AE0-4ED9-BA2D-6AAEAA075036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5E1DD-DE97-4C4A-86D8-1781F07F0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5C1042-84BC-4A7A-A8A7-49106229E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1533-1B47-4940-B855-51ADF1EA1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EA4FB-EBA6-4AFE-BA63-054ABBDB5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31666D-45D1-44A1-879E-1DC76030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94EF-3AE0-4ED9-BA2D-6AAEAA075036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6B924D-85E9-4CAE-AB0D-C037A7D46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39FCF-080A-49F8-AF71-977C0BE19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1533-1B47-4940-B855-51ADF1EA1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99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863E91-A6F5-4D5A-8369-A0E39EE0C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94EF-3AE0-4ED9-BA2D-6AAEAA075036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725261-CDB6-4F10-B852-3494B241A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002BC-DBC3-40A4-B2BF-7FFCBFAEC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1533-1B47-4940-B855-51ADF1EA1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58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A5FF-815D-46E1-B533-DE28CA327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99A1F-9BAA-448A-B74F-6F4B60E1D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7B6E66-BE61-4019-A3E4-08EEA2F22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D7140-4EA3-49F0-9BF7-E80D6AEAE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94EF-3AE0-4ED9-BA2D-6AAEAA075036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80F579-51ED-478D-A336-0348DD8FD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9EF32-41BD-4CCA-85B5-1DB4196D4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1533-1B47-4940-B855-51ADF1EA1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65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6448F-B63A-4715-894F-2EDA04AE4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69A30C-D68A-42B7-9FB3-502D0E12E6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FC403-30D6-4CFB-8872-FE10ADBE0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9424C4-A6D4-433B-991C-5AD944887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94EF-3AE0-4ED9-BA2D-6AAEAA075036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52E913-3E90-466B-A405-0DDB1DB90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B70FEF-7121-4C4F-9B05-37F65CBBC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1533-1B47-4940-B855-51ADF1EA1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43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1A055F-5BE6-41BE-A945-BBF0C477E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A3A34-F766-469C-B1B9-868223A48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1544D-59CF-4F13-9182-E5BEF926E0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D94EF-3AE0-4ED9-BA2D-6AAEAA075036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92BF8-E6DB-4093-9AF8-C0462114E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4BD65-562F-42A4-A38B-A0612E3F3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01533-1B47-4940-B855-51ADF1EA1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37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2C1B2-9C5C-4FAF-98E2-609883F700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76408"/>
          </a:xfrm>
        </p:spPr>
        <p:txBody>
          <a:bodyPr>
            <a:normAutofit fontScale="90000"/>
          </a:bodyPr>
          <a:lstStyle/>
          <a:p>
            <a:r>
              <a:rPr lang="en-US" dirty="0"/>
              <a:t>An Improved Sketching Bound for Edit Distance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07DF5E-03CA-430D-9875-AD552692F2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42311"/>
            <a:ext cx="9144000" cy="1030585"/>
          </a:xfrm>
        </p:spPr>
        <p:txBody>
          <a:bodyPr>
            <a:normAutofit/>
          </a:bodyPr>
          <a:lstStyle/>
          <a:p>
            <a:r>
              <a:rPr lang="en-US" sz="3200" dirty="0"/>
              <a:t>Kewen Wu (</a:t>
            </a:r>
            <a:r>
              <a:rPr lang="en-US" sz="3200"/>
              <a:t>UC Berkeley)</a:t>
            </a:r>
            <a:endParaRPr lang="en-US" sz="3200" dirty="0"/>
          </a:p>
          <a:p>
            <a:r>
              <a:rPr lang="en-US" dirty="0"/>
              <a:t>Joint with Ce </a:t>
            </a:r>
            <a:r>
              <a:rPr lang="en-US" dirty="0" err="1"/>
              <a:t>Jin</a:t>
            </a:r>
            <a:r>
              <a:rPr lang="en-US" dirty="0"/>
              <a:t> (MIT) and Jelani Nelson (UC Berkeley)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2C9683-AB7E-4009-9AFA-B5D01E928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71" y="4121719"/>
            <a:ext cx="1771612" cy="2069761"/>
          </a:xfrm>
          <a:prstGeom prst="rect">
            <a:avLst/>
          </a:prstGeom>
        </p:spPr>
      </p:pic>
      <p:pic>
        <p:nvPicPr>
          <p:cNvPr id="7" name="Picture 6" descr="A picture containing person, indoor, sitting, table&#10;&#10;Description automatically generated">
            <a:extLst>
              <a:ext uri="{FF2B5EF4-FFF2-40B4-BE49-F238E27FC236}">
                <a16:creationId xmlns:a16="http://schemas.microsoft.com/office/drawing/2014/main" id="{39AC7700-6881-45FB-93B8-11A6C58D2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769" y="4124112"/>
            <a:ext cx="1493756" cy="206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34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31996-4003-4EF2-9CEF-32A8222EF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CGK random walk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7A5F20-9B01-457F-A934-85E5F142DF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Ham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Embed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Embed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&gt;100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&lt;1/3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Consider a simple case,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derived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insertions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be the pointer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respectively</a:t>
                </a:r>
              </a:p>
              <a:p>
                <a:pPr lvl="1"/>
                <a:r>
                  <a:rPr lang="en-US" b="0" dirty="0"/>
                  <a:t>Keep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until the insertion happens</a:t>
                </a:r>
              </a:p>
              <a:p>
                <a:pPr lvl="1"/>
                <a:r>
                  <a:rPr lang="en-US" dirty="0"/>
                  <a:t>After the insertion, the pointers synchronize till the end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=000101001000…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=0001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010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01000…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7A5F20-9B01-457F-A934-85E5F142DF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602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31996-4003-4EF2-9CEF-32A8222EF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CGK random walk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7A5F20-9B01-457F-A934-85E5F142DF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Consider the case,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derived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insertions</a:t>
                </a:r>
              </a:p>
              <a:p>
                <a:pPr lvl="1"/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is between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insertion, the pointers synchronize till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insertion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=000101001000…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=0001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010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01000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 can be changed only when Hamming error occurs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Embed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Embed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7A5F20-9B01-457F-A934-85E5F142DF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4407531-D817-4077-B5AB-792A4475387A}"/>
              </a:ext>
            </a:extLst>
          </p:cNvPr>
          <p:cNvSpPr txBox="1"/>
          <p:nvPr/>
        </p:nvSpPr>
        <p:spPr>
          <a:xfrm>
            <a:off x="6096000" y="5611699"/>
            <a:ext cx="2722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Progress step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2171D5D-1B8A-4D68-BA91-4EB30EFF1070}"/>
              </a:ext>
            </a:extLst>
          </p:cNvPr>
          <p:cNvSpPr/>
          <p:nvPr/>
        </p:nvSpPr>
        <p:spPr>
          <a:xfrm rot="8720403">
            <a:off x="7995774" y="4989340"/>
            <a:ext cx="1328189" cy="3701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516782-D38B-462C-A3B4-BB67DA08A8DD}"/>
                  </a:ext>
                </a:extLst>
              </p:cNvPr>
              <p:cNvSpPr txBox="1"/>
              <p:nvPr/>
            </p:nvSpPr>
            <p:spPr>
              <a:xfrm>
                <a:off x="7693817" y="5415663"/>
                <a:ext cx="3694176" cy="976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,       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−1,   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1/4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+1,   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1/4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516782-D38B-462C-A3B4-BB67DA08A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3817" y="5415663"/>
                <a:ext cx="3694176" cy="9766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914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31996-4003-4EF2-9CEF-32A8222EF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CGK random walk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7A5F20-9B01-457F-A934-85E5F142DF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073384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derived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insertions, we have </a:t>
                </a:r>
                <a:endParaRPr lang="en-US" b="0" i="0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HamDist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&gt;50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progress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steps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to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final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sync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&gt;50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steps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from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to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selflooped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random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walk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&gt;50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&lt;1/6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 general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be an intermediate string such that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can be derived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insertions</a:t>
                </a:r>
              </a:p>
              <a:p>
                <a:r>
                  <a:rPr lang="en-US" dirty="0"/>
                  <a:t>Then use triangle inequality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7A5F20-9B01-457F-A934-85E5F142DF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073384" cy="4351338"/>
              </a:xfrm>
              <a:blipFill>
                <a:blip r:embed="rId2"/>
                <a:stretch>
                  <a:fillRect l="-9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1BBA70-D6B0-4440-BC82-EB7F146FB233}"/>
                  </a:ext>
                </a:extLst>
              </p:cNvPr>
              <p:cNvSpPr txBox="1"/>
              <p:nvPr/>
            </p:nvSpPr>
            <p:spPr>
              <a:xfrm>
                <a:off x="6679934" y="1353173"/>
                <a:ext cx="5640404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Ham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Embed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Embed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&gt;100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&lt;1/3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1BBA70-D6B0-4440-BC82-EB7F146FB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934" y="1353173"/>
                <a:ext cx="5640404" cy="404983"/>
              </a:xfrm>
              <a:prstGeom prst="rect">
                <a:avLst/>
              </a:prstGeom>
              <a:blipFill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row: Curved Right 4">
            <a:extLst>
              <a:ext uri="{FF2B5EF4-FFF2-40B4-BE49-F238E27FC236}">
                <a16:creationId xmlns:a16="http://schemas.microsoft.com/office/drawing/2014/main" id="{7DA8DEAF-A871-4E3B-84E2-A84E95318CC6}"/>
              </a:ext>
            </a:extLst>
          </p:cNvPr>
          <p:cNvSpPr/>
          <p:nvPr/>
        </p:nvSpPr>
        <p:spPr>
          <a:xfrm>
            <a:off x="280416" y="2935705"/>
            <a:ext cx="770020" cy="231968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32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CB052-630C-4B3C-A1F7-50002D495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CGK to DP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7329BA-7DB4-48BF-9549-8D69765C20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view the pointers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as a moving edge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bit of the embedding gives Hamming error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When this occurs, we will reveal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Hamming error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b="0" dirty="0"/>
                  <a:t> progress step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b="0" dirty="0"/>
                  <a:t> reveal values</a:t>
                </a:r>
              </a:p>
              <a:p>
                <a:r>
                  <a:rPr lang="en-US" dirty="0"/>
                  <a:t>No Hamming error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b="0" dirty="0"/>
                  <a:t> equivalent class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7329BA-7DB4-48BF-9549-8D69765C20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814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B77E9-4A6A-4222-9E2D-083F23078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523EF1-4335-4BD8-9643-1A825181E5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be a CGK random walk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provide a sketch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the referee knows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, the referee knows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Theorem: If the Hamming error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can be constructed of length at most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Full binary tree for the correspondence between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Embe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Sparse recovery sketch for identifying the difference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523EF1-4335-4BD8-9643-1A825181E5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Right 3">
            <a:extLst>
              <a:ext uri="{FF2B5EF4-FFF2-40B4-BE49-F238E27FC236}">
                <a16:creationId xmlns:a16="http://schemas.microsoft.com/office/drawing/2014/main" id="{2E1CE4DD-850C-4482-B059-1016640B4234}"/>
              </a:ext>
            </a:extLst>
          </p:cNvPr>
          <p:cNvSpPr/>
          <p:nvPr/>
        </p:nvSpPr>
        <p:spPr>
          <a:xfrm rot="9037665">
            <a:off x="7985862" y="4086520"/>
            <a:ext cx="953442" cy="26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55BD6E-5AF1-4CD4-9CC4-BD3F1265941E}"/>
                  </a:ext>
                </a:extLst>
              </p:cNvPr>
              <p:cNvSpPr txBox="1"/>
              <p:nvPr/>
            </p:nvSpPr>
            <p:spPr>
              <a:xfrm>
                <a:off x="8462583" y="3280791"/>
                <a:ext cx="20773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E.g</a:t>
                </a:r>
                <a:r>
                  <a:rPr lang="en-US" dirty="0"/>
                  <a:t>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2/3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55BD6E-5AF1-4CD4-9CC4-BD3F12659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2583" y="3280791"/>
                <a:ext cx="2077375" cy="646331"/>
              </a:xfrm>
              <a:prstGeom prst="rect">
                <a:avLst/>
              </a:prstGeom>
              <a:blipFill>
                <a:blip r:embed="rId3"/>
                <a:stretch>
                  <a:fillRect l="-2346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773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AC291-08CB-410E-9C2C-C1309D560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354AFB-8D1D-4897-861F-314233C683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be the black edges in a “smallest” optimal matching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1"/>
                <a:r>
                  <a:rPr lang="en-US" spc="1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0000</a:t>
                </a:r>
                <a:r>
                  <a:rPr lang="en-US" b="1" spc="10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pc="1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01010001111</a:t>
                </a:r>
              </a:p>
              <a:p>
                <a:endParaRPr lang="en-US" dirty="0"/>
              </a:p>
              <a:p>
                <a:pPr lvl="1"/>
                <a:r>
                  <a:rPr lang="en-US" spc="1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100001010001111</a:t>
                </a:r>
                <a:r>
                  <a:rPr lang="en-US" b="1" spc="100" dirty="0">
                    <a:solidFill>
                      <a:schemeClr val="bg1">
                        <a:lumMod val="6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  <a:p>
                <a:endParaRPr lang="en-US" dirty="0"/>
              </a:p>
              <a:p>
                <a:r>
                  <a:rPr lang="en-US" dirty="0"/>
                  <a:t>Generate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independent CGK random walks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</m:oMath>
                </a14:m>
                <a:r>
                  <a:rPr lang="en-US" dirty="0"/>
                  <a:t> to make sure</a:t>
                </a:r>
              </a:p>
              <a:p>
                <a:pPr lvl="1"/>
                <a:r>
                  <a:rPr lang="en-US" dirty="0"/>
                  <a:t>For any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, there exists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missing it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∩⋯∩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and characters outside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will be revealed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the DP will </a:t>
                </a:r>
                <a:r>
                  <a:rPr lang="en-US"/>
                  <a:t>give the right </a:t>
                </a:r>
                <a:r>
                  <a:rPr lang="en-US" dirty="0"/>
                  <a:t>answer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354AFB-8D1D-4897-861F-314233C683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24BBF375-B906-42B0-BC8D-07CB06578D88}"/>
              </a:ext>
            </a:extLst>
          </p:cNvPr>
          <p:cNvGrpSpPr/>
          <p:nvPr/>
        </p:nvGrpSpPr>
        <p:grpSpPr>
          <a:xfrm>
            <a:off x="1713389" y="2618911"/>
            <a:ext cx="2920755" cy="621437"/>
            <a:chOff x="1282144" y="4990671"/>
            <a:chExt cx="3333059" cy="71021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8038EA5-7E6E-4655-BDD5-35C5B9899F03}"/>
                </a:ext>
              </a:extLst>
            </p:cNvPr>
            <p:cNvCxnSpPr>
              <a:cxnSpLocks/>
            </p:cNvCxnSpPr>
            <p:nvPr/>
          </p:nvCxnSpPr>
          <p:spPr>
            <a:xfrm>
              <a:off x="1282144" y="4990671"/>
              <a:ext cx="0" cy="71021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4F93D1A-E9AE-45FB-AF54-135674F6BE43}"/>
                </a:ext>
              </a:extLst>
            </p:cNvPr>
            <p:cNvCxnSpPr>
              <a:cxnSpLocks/>
            </p:cNvCxnSpPr>
            <p:nvPr/>
          </p:nvCxnSpPr>
          <p:spPr>
            <a:xfrm>
              <a:off x="1481802" y="4990671"/>
              <a:ext cx="0" cy="71021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CEECE7A-C167-469A-BFFF-D3E59D3440F5}"/>
                </a:ext>
              </a:extLst>
            </p:cNvPr>
            <p:cNvCxnSpPr>
              <a:cxnSpLocks/>
            </p:cNvCxnSpPr>
            <p:nvPr/>
          </p:nvCxnSpPr>
          <p:spPr>
            <a:xfrm>
              <a:off x="1718481" y="4990671"/>
              <a:ext cx="0" cy="71021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FD56C84-A714-403A-A731-BFFFEFE74E32}"/>
                </a:ext>
              </a:extLst>
            </p:cNvPr>
            <p:cNvCxnSpPr>
              <a:cxnSpLocks/>
            </p:cNvCxnSpPr>
            <p:nvPr/>
          </p:nvCxnSpPr>
          <p:spPr>
            <a:xfrm>
              <a:off x="1938174" y="4990671"/>
              <a:ext cx="0" cy="71021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971FBF0-74DB-4265-9B3D-5AC769BCAE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94443" y="4990671"/>
              <a:ext cx="189388" cy="71021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1A49EF3-019A-4115-A007-1B1B51FB05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25815" y="4990671"/>
              <a:ext cx="189388" cy="71021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C1119A1-6320-4139-A30A-F868EE1100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96259" y="4990671"/>
              <a:ext cx="189388" cy="71021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8482468-21B0-4D5E-8B4F-688FA533A3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18909" y="4990671"/>
              <a:ext cx="189388" cy="71021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DD3ED50-56CD-4C89-BDFC-E6F807C8F8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35995" y="4990671"/>
              <a:ext cx="189388" cy="71021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9EFE756-A946-4752-A873-5DB20B8482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77112" y="4990671"/>
              <a:ext cx="189388" cy="71021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7F088B2-E79C-45D8-ADA2-217A5F580E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96448" y="4990671"/>
              <a:ext cx="189388" cy="71021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F88AD2A-42E3-488A-84B2-936E584B86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77463" y="4990671"/>
              <a:ext cx="189388" cy="71021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7C87879-2778-4ECE-8B9D-CA11ECD6BD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38921" y="4990671"/>
              <a:ext cx="189388" cy="71021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6CDA202-43E1-41EE-87FC-EF8E1746BA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40501" y="4990671"/>
              <a:ext cx="189388" cy="71021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3624E00-30AF-4037-8486-8A3D59FA99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72743" y="4990671"/>
              <a:ext cx="189388" cy="71021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589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B8AA054-DA93-4005-8B5D-38D9BAF6145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Final sketch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B8AA054-DA93-4005-8B5D-38D9BAF614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FB9141-9789-47B1-9282-8B28E6E777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: the number of independent CGK random walks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: the Hamming errors to correct for each walk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[BZ’16]: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dirty="0"/>
                  <a:t>          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Our result: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FB9141-9789-47B1-9282-8B28E6E777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8909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DFF83-D1A0-4787-80A5-6EED6BD13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E7E8E2-AED4-4407-A0BF-FB6DA7DA6E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Improved upper bound: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Our approach seems hard to get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2.99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and impossible to get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2.499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Folklore lower bound: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Conjectured lower bound: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Meaningful variants</a:t>
                </a:r>
              </a:p>
              <a:p>
                <a:pPr lvl="1"/>
                <a:r>
                  <a:rPr lang="en-US" dirty="0"/>
                  <a:t>Only the distance</a:t>
                </a:r>
              </a:p>
              <a:p>
                <a:pPr lvl="1"/>
                <a:r>
                  <a:rPr lang="en-US" dirty="0"/>
                  <a:t>Constant approximation (or even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polylog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approximation)</a:t>
                </a:r>
              </a:p>
              <a:p>
                <a:pPr lvl="1"/>
                <a:r>
                  <a:rPr lang="en-US" dirty="0"/>
                  <a:t>Different setting (one-way/two-way communication, …)</a:t>
                </a:r>
              </a:p>
              <a:p>
                <a:pPr lvl="1"/>
                <a:r>
                  <a:rPr lang="en-US" dirty="0"/>
                  <a:t>Different edit distance (LCS, </a:t>
                </a:r>
                <a:r>
                  <a:rPr lang="en-US" dirty="0" err="1"/>
                  <a:t>Ulam</a:t>
                </a:r>
                <a:r>
                  <a:rPr lang="en-US" dirty="0"/>
                  <a:t> distance, …)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E7E8E2-AED4-4407-A0BF-FB6DA7DA6E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49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223C6-8830-4696-8AE7-EC3DED93E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103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/>
              <a:t>Thanks!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9498DA-A5C5-4734-9233-A9564652291E}"/>
              </a:ext>
            </a:extLst>
          </p:cNvPr>
          <p:cNvSpPr txBox="1"/>
          <p:nvPr/>
        </p:nvSpPr>
        <p:spPr>
          <a:xfrm>
            <a:off x="614039" y="4989250"/>
            <a:ext cx="109639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References</a:t>
            </a:r>
          </a:p>
          <a:p>
            <a:r>
              <a:rPr lang="en-US" dirty="0"/>
              <a:t>[CGK16] Streaming algorithms for embedding and computing edit distance in the low distance regime, STOC’16</a:t>
            </a:r>
          </a:p>
          <a:p>
            <a:pPr lvl="1"/>
            <a:r>
              <a:rPr lang="en-US" dirty="0" err="1"/>
              <a:t>Diptarka</a:t>
            </a:r>
            <a:r>
              <a:rPr lang="en-US" dirty="0"/>
              <a:t> Chakraborty, Elazar Goldenberg, Michal </a:t>
            </a:r>
            <a:r>
              <a:rPr lang="en-US" dirty="0" err="1"/>
              <a:t>Koucky</a:t>
            </a:r>
            <a:r>
              <a:rPr lang="en-US" dirty="0"/>
              <a:t> </a:t>
            </a:r>
          </a:p>
          <a:p>
            <a:r>
              <a:rPr lang="en-US" dirty="0"/>
              <a:t>[BZ16] Edit Distance: Sketching, Streaming, and Document Exchange, FOCS’16</a:t>
            </a:r>
          </a:p>
          <a:p>
            <a:pPr lvl="1"/>
            <a:r>
              <a:rPr lang="en-US" dirty="0" err="1"/>
              <a:t>Djamal</a:t>
            </a:r>
            <a:r>
              <a:rPr lang="en-US" dirty="0"/>
              <a:t> </a:t>
            </a:r>
            <a:r>
              <a:rPr lang="en-US" dirty="0" err="1"/>
              <a:t>Belazzougui</a:t>
            </a:r>
            <a:r>
              <a:rPr lang="en-US" dirty="0"/>
              <a:t>, Qin Zhang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784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38B17-9778-4804-AD17-DB9DDF3AD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71A987-14CB-40AE-93BC-2894E00183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two strings. </a:t>
                </a:r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minimum number of insertion/deletion/substitution operations we need to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ed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01001,10011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01001→1001→10011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ed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00111,01111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00111→01111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71A987-14CB-40AE-93BC-2894E00183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621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BE3849-CB95-4E64-9558-86C634764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556" y="2643845"/>
            <a:ext cx="1095375" cy="1714500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EA6F17-6253-4745-A64E-BFA937A33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477" y="300084"/>
            <a:ext cx="1847850" cy="1743075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84E5D7-435E-4CBB-ACC6-D479D79CA0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19" y="5002888"/>
            <a:ext cx="1371600" cy="1714500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43BE25-C343-43C5-8909-15BF8A7680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647" y="4983838"/>
            <a:ext cx="1428750" cy="1733550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0D7429-FADC-4805-9836-CBA4AEF71B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929" y="2643845"/>
            <a:ext cx="1617856" cy="2133694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F8F1F4-8E24-4FF3-9E60-432ECA7721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19" y="140612"/>
            <a:ext cx="1642819" cy="2062021"/>
          </a:xfrm>
          <a:prstGeom prst="rect">
            <a:avLst/>
          </a:prstGeom>
        </p:spPr>
      </p:pic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B95F213F-CA5F-4AB3-BA6C-C6D6C5108F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69" y="2647845"/>
            <a:ext cx="2066925" cy="1981200"/>
          </a:xfrm>
          <a:prstGeom prst="rect">
            <a:avLst/>
          </a:prstGeom>
        </p:spPr>
      </p:pic>
      <p:sp>
        <p:nvSpPr>
          <p:cNvPr id="22" name="Arrow: Down 21">
            <a:extLst>
              <a:ext uri="{FF2B5EF4-FFF2-40B4-BE49-F238E27FC236}">
                <a16:creationId xmlns:a16="http://schemas.microsoft.com/office/drawing/2014/main" id="{5B3D9723-6D0E-4AFA-8671-85817B94D681}"/>
              </a:ext>
            </a:extLst>
          </p:cNvPr>
          <p:cNvSpPr/>
          <p:nvPr/>
        </p:nvSpPr>
        <p:spPr>
          <a:xfrm rot="18564215">
            <a:off x="4342639" y="1997854"/>
            <a:ext cx="510245" cy="12999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B800CBDB-1B9D-4662-B0F0-38F5A95035FC}"/>
              </a:ext>
            </a:extLst>
          </p:cNvPr>
          <p:cNvSpPr/>
          <p:nvPr/>
        </p:nvSpPr>
        <p:spPr>
          <a:xfrm rot="16200000">
            <a:off x="3956270" y="3110227"/>
            <a:ext cx="510245" cy="12999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7271D800-5650-4B84-B025-CE2DAFF4DB43}"/>
              </a:ext>
            </a:extLst>
          </p:cNvPr>
          <p:cNvSpPr/>
          <p:nvPr/>
        </p:nvSpPr>
        <p:spPr>
          <a:xfrm rot="13508295">
            <a:off x="4606261" y="4184210"/>
            <a:ext cx="510245" cy="12999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E69CDABC-0BBC-4182-820B-95AD3F3C600E}"/>
              </a:ext>
            </a:extLst>
          </p:cNvPr>
          <p:cNvSpPr/>
          <p:nvPr/>
        </p:nvSpPr>
        <p:spPr>
          <a:xfrm rot="8145996">
            <a:off x="6434812" y="4224361"/>
            <a:ext cx="510245" cy="12999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931913CD-393D-4865-941A-BCF6928FE4D4}"/>
              </a:ext>
            </a:extLst>
          </p:cNvPr>
          <p:cNvSpPr/>
          <p:nvPr/>
        </p:nvSpPr>
        <p:spPr>
          <a:xfrm rot="5400000">
            <a:off x="7189248" y="3110227"/>
            <a:ext cx="510245" cy="12999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ACB0BDAE-E802-4E91-BEB5-6CF093B23B7D}"/>
              </a:ext>
            </a:extLst>
          </p:cNvPr>
          <p:cNvSpPr/>
          <p:nvPr/>
        </p:nvSpPr>
        <p:spPr>
          <a:xfrm rot="2806168">
            <a:off x="6598064" y="1976502"/>
            <a:ext cx="510245" cy="12999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C5F948-4D1A-4EB9-92E4-82EA5CD37DB7}"/>
              </a:ext>
            </a:extLst>
          </p:cNvPr>
          <p:cNvSpPr txBox="1"/>
          <p:nvPr/>
        </p:nvSpPr>
        <p:spPr>
          <a:xfrm>
            <a:off x="5219556" y="2264939"/>
            <a:ext cx="1159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Server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0F7B61-E202-4FD1-9E60-A8EACE43180A}"/>
              </a:ext>
            </a:extLst>
          </p:cNvPr>
          <p:cNvSpPr txBox="1"/>
          <p:nvPr/>
        </p:nvSpPr>
        <p:spPr>
          <a:xfrm>
            <a:off x="2086816" y="5507322"/>
            <a:ext cx="1101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File 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385A98D-D735-4319-B4DD-A9A2F96CA4ED}"/>
              </a:ext>
            </a:extLst>
          </p:cNvPr>
          <p:cNvSpPr txBox="1"/>
          <p:nvPr/>
        </p:nvSpPr>
        <p:spPr>
          <a:xfrm>
            <a:off x="10010039" y="2967335"/>
            <a:ext cx="1101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File 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9639D6-F651-409C-A4FC-892448C9B96B}"/>
              </a:ext>
            </a:extLst>
          </p:cNvPr>
          <p:cNvSpPr txBox="1"/>
          <p:nvPr/>
        </p:nvSpPr>
        <p:spPr>
          <a:xfrm>
            <a:off x="8204565" y="5318933"/>
            <a:ext cx="1101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File 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E1A70B0-77BA-41BB-8BC4-3BA8731583B0}"/>
              </a:ext>
            </a:extLst>
          </p:cNvPr>
          <p:cNvSpPr txBox="1"/>
          <p:nvPr/>
        </p:nvSpPr>
        <p:spPr>
          <a:xfrm>
            <a:off x="9156262" y="780397"/>
            <a:ext cx="1101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File 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6AE43F3-3E56-47BF-AB4E-2C0824E9E787}"/>
              </a:ext>
            </a:extLst>
          </p:cNvPr>
          <p:cNvSpPr txBox="1"/>
          <p:nvPr/>
        </p:nvSpPr>
        <p:spPr>
          <a:xfrm>
            <a:off x="2460080" y="300084"/>
            <a:ext cx="1101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File 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FB54654-55D6-48A3-A257-EE9C70C823AA}"/>
              </a:ext>
            </a:extLst>
          </p:cNvPr>
          <p:cNvSpPr txBox="1"/>
          <p:nvPr/>
        </p:nvSpPr>
        <p:spPr>
          <a:xfrm>
            <a:off x="984912" y="2495771"/>
            <a:ext cx="1101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File 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F43197E-DC7D-4B52-82CC-E1F4A2FAA481}"/>
              </a:ext>
            </a:extLst>
          </p:cNvPr>
          <p:cNvSpPr txBox="1"/>
          <p:nvPr/>
        </p:nvSpPr>
        <p:spPr>
          <a:xfrm rot="18906474">
            <a:off x="6652602" y="2459179"/>
            <a:ext cx="1101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Sketch 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558C4C7-00F4-4D25-8887-FE1F258E26D4}"/>
              </a:ext>
            </a:extLst>
          </p:cNvPr>
          <p:cNvSpPr txBox="1"/>
          <p:nvPr/>
        </p:nvSpPr>
        <p:spPr>
          <a:xfrm>
            <a:off x="7084776" y="3861329"/>
            <a:ext cx="1101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Sketch 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BD7245B-A068-49AD-BC7F-E7F99DAABB4D}"/>
              </a:ext>
            </a:extLst>
          </p:cNvPr>
          <p:cNvSpPr txBox="1"/>
          <p:nvPr/>
        </p:nvSpPr>
        <p:spPr>
          <a:xfrm>
            <a:off x="3657673" y="3285251"/>
            <a:ext cx="1101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Sketch 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022AD41-052F-4939-B520-40C7BFD14374}"/>
              </a:ext>
            </a:extLst>
          </p:cNvPr>
          <p:cNvSpPr txBox="1"/>
          <p:nvPr/>
        </p:nvSpPr>
        <p:spPr>
          <a:xfrm rot="18906474">
            <a:off x="4122347" y="4438414"/>
            <a:ext cx="1101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Sketch 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FFCD87B-1981-4891-AF94-F1BCB5A3850A}"/>
              </a:ext>
            </a:extLst>
          </p:cNvPr>
          <p:cNvSpPr txBox="1"/>
          <p:nvPr/>
        </p:nvSpPr>
        <p:spPr>
          <a:xfrm rot="2663903">
            <a:off x="6072277" y="5019080"/>
            <a:ext cx="1101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Sketch 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864C194-3EFD-4D5D-B398-E7223537FB95}"/>
              </a:ext>
            </a:extLst>
          </p:cNvPr>
          <p:cNvSpPr txBox="1"/>
          <p:nvPr/>
        </p:nvSpPr>
        <p:spPr>
          <a:xfrm rot="2663903">
            <a:off x="4171615" y="2218871"/>
            <a:ext cx="1101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Sketch 6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F71E962-1C68-4064-B947-AEB2FBD63C56}"/>
              </a:ext>
            </a:extLst>
          </p:cNvPr>
          <p:cNvSpPr/>
          <p:nvPr/>
        </p:nvSpPr>
        <p:spPr>
          <a:xfrm>
            <a:off x="6939788" y="4865012"/>
            <a:ext cx="2113468" cy="1952966"/>
          </a:xfrm>
          <a:prstGeom prst="ellipse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82C9335-B437-4C83-A004-C0CE97B60999}"/>
              </a:ext>
            </a:extLst>
          </p:cNvPr>
          <p:cNvSpPr/>
          <p:nvPr/>
        </p:nvSpPr>
        <p:spPr>
          <a:xfrm>
            <a:off x="2245631" y="51219"/>
            <a:ext cx="2571190" cy="2099210"/>
          </a:xfrm>
          <a:prstGeom prst="ellipse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2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9A211-E103-4FC4-B568-52683207C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setting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0ED92F-5595-4639-9D4A-A378AD7A28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4076"/>
                <a:ext cx="11655232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Alice and Bob and a referee share public randomness</a:t>
                </a:r>
              </a:p>
              <a:p>
                <a:r>
                  <a:rPr lang="en-US" dirty="0"/>
                  <a:t>Alice gets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and computes a sketch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b="0" dirty="0"/>
              </a:p>
              <a:p>
                <a:r>
                  <a:rPr lang="en-US" dirty="0"/>
                  <a:t>Bob gets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and computes a sketch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guaranteed to be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Referee gets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𝑠𝑦</m:t>
                    </m:r>
                  </m:oMath>
                </a14:m>
                <a:r>
                  <a:rPr lang="en-US" dirty="0"/>
                  <a:t> and needs to 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ed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b="0" dirty="0"/>
                  <a:t> </a:t>
                </a:r>
                <a:r>
                  <a:rPr lang="en-US" b="0" dirty="0" err="1"/>
                  <a:t>w.p</a:t>
                </a:r>
                <a:r>
                  <a:rPr lang="en-US" b="0" dirty="0"/>
                  <a:t>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[BZ’16]: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=0.01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Folklore lower bound: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Our work: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0ED92F-5595-4639-9D4A-A378AD7A28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4076"/>
                <a:ext cx="11655232" cy="4351338"/>
              </a:xfrm>
              <a:blipFill>
                <a:blip r:embed="rId2"/>
                <a:stretch>
                  <a:fillRect l="-837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913FE2-EF6D-411B-AC6C-EAF6863CE3B1}"/>
                  </a:ext>
                </a:extLst>
              </p:cNvPr>
              <p:cNvSpPr txBox="1"/>
              <p:nvPr/>
            </p:nvSpPr>
            <p:spPr>
              <a:xfrm>
                <a:off x="7045333" y="4633045"/>
                <a:ext cx="506631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All computations are efficient</a:t>
                </a:r>
              </a:p>
              <a:p>
                <a:r>
                  <a:rPr lang="en-US" sz="2000" dirty="0"/>
                  <a:t>Referee can recover edits</a:t>
                </a:r>
              </a:p>
              <a:p>
                <a:r>
                  <a:rPr lang="en-US" sz="2000" dirty="0"/>
                  <a:t>Referee can report error 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ed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913FE2-EF6D-411B-AC6C-EAF6863CE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333" y="4633045"/>
                <a:ext cx="5066313" cy="1323439"/>
              </a:xfrm>
              <a:prstGeom prst="rect">
                <a:avLst/>
              </a:prstGeom>
              <a:blipFill>
                <a:blip r:embed="rId3"/>
                <a:stretch>
                  <a:fillRect l="-1324" t="-2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row: Down 4">
            <a:extLst>
              <a:ext uri="{FF2B5EF4-FFF2-40B4-BE49-F238E27FC236}">
                <a16:creationId xmlns:a16="http://schemas.microsoft.com/office/drawing/2014/main" id="{B125E23E-113A-4F6A-9381-FBF95A52B723}"/>
              </a:ext>
            </a:extLst>
          </p:cNvPr>
          <p:cNvSpPr/>
          <p:nvPr/>
        </p:nvSpPr>
        <p:spPr>
          <a:xfrm rot="6750923">
            <a:off x="6437307" y="4414969"/>
            <a:ext cx="309898" cy="9116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89B927BA-568C-485E-8E30-2F0210006A23}"/>
              </a:ext>
            </a:extLst>
          </p:cNvPr>
          <p:cNvSpPr/>
          <p:nvPr/>
        </p:nvSpPr>
        <p:spPr>
          <a:xfrm rot="4263309">
            <a:off x="6450152" y="4882508"/>
            <a:ext cx="309898" cy="8245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9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3008A-8B69-4282-B9F3-648969B6A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A2CD7-0423-46EC-AB63-010CE39D1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edit distance can be visualized by a matching</a:t>
            </a:r>
          </a:p>
          <a:p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/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grey</a:t>
            </a:r>
            <a:r>
              <a:rPr lang="en-US" dirty="0"/>
              <a:t> singletons are </a:t>
            </a:r>
            <a:r>
              <a:rPr lang="en-US" dirty="0">
                <a:solidFill>
                  <a:srgbClr val="FF0000"/>
                </a:solidFill>
              </a:rPr>
              <a:t>deletions</a:t>
            </a:r>
            <a:r>
              <a:rPr lang="en-US" dirty="0"/>
              <a:t>/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insertions</a:t>
            </a:r>
          </a:p>
          <a:p>
            <a:r>
              <a:rPr lang="en-US" dirty="0">
                <a:solidFill>
                  <a:srgbClr val="0070C0"/>
                </a:solidFill>
              </a:rPr>
              <a:t>Blue</a:t>
            </a:r>
            <a:r>
              <a:rPr lang="en-US" dirty="0"/>
              <a:t> edges are </a:t>
            </a:r>
            <a:r>
              <a:rPr lang="en-US" dirty="0">
                <a:solidFill>
                  <a:schemeClr val="accent1"/>
                </a:solidFill>
              </a:rPr>
              <a:t>substitutions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Black</a:t>
            </a:r>
            <a:r>
              <a:rPr lang="en-US" dirty="0"/>
              <a:t> edges are unchanged characters</a:t>
            </a:r>
          </a:p>
          <a:p>
            <a:endParaRPr lang="en-US" dirty="0"/>
          </a:p>
          <a:p>
            <a:r>
              <a:rPr lang="en-US" spc="100" dirty="0">
                <a:latin typeface="Courier New" panose="02070309020205020404" pitchFamily="49" charset="0"/>
                <a:cs typeface="Courier New" panose="02070309020205020404" pitchFamily="49" charset="0"/>
              </a:rPr>
              <a:t>0000</a:t>
            </a:r>
            <a:r>
              <a:rPr lang="en-US" b="1" spc="1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pc="100" dirty="0">
                <a:latin typeface="Courier New" panose="02070309020205020404" pitchFamily="49" charset="0"/>
                <a:cs typeface="Courier New" panose="02070309020205020404" pitchFamily="49" charset="0"/>
              </a:rPr>
              <a:t>01010001111</a:t>
            </a:r>
          </a:p>
          <a:p>
            <a:endParaRPr lang="en-US" dirty="0"/>
          </a:p>
          <a:p>
            <a:r>
              <a:rPr lang="en-US" spc="100" dirty="0">
                <a:latin typeface="Courier New" panose="02070309020205020404" pitchFamily="49" charset="0"/>
                <a:cs typeface="Courier New" panose="02070309020205020404" pitchFamily="49" charset="0"/>
              </a:rPr>
              <a:t>100001010001111</a:t>
            </a:r>
            <a:r>
              <a:rPr lang="en-US" b="1" spc="1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2780269-7CB1-4802-AEDF-F627DFFD8BAD}"/>
              </a:ext>
            </a:extLst>
          </p:cNvPr>
          <p:cNvCxnSpPr/>
          <p:nvPr/>
        </p:nvCxnSpPr>
        <p:spPr>
          <a:xfrm>
            <a:off x="1251751" y="4767309"/>
            <a:ext cx="0" cy="7102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0C8B40D-7ED1-4C45-8C1F-9DE4A1C07D5E}"/>
              </a:ext>
            </a:extLst>
          </p:cNvPr>
          <p:cNvCxnSpPr/>
          <p:nvPr/>
        </p:nvCxnSpPr>
        <p:spPr>
          <a:xfrm>
            <a:off x="1481802" y="4767309"/>
            <a:ext cx="0" cy="71021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062A9B-4260-41A5-A706-34B1295EBC5A}"/>
              </a:ext>
            </a:extLst>
          </p:cNvPr>
          <p:cNvCxnSpPr/>
          <p:nvPr/>
        </p:nvCxnSpPr>
        <p:spPr>
          <a:xfrm>
            <a:off x="1718481" y="4767309"/>
            <a:ext cx="0" cy="7102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B48F4E-2509-458A-ADF8-5A3458DF76C3}"/>
              </a:ext>
            </a:extLst>
          </p:cNvPr>
          <p:cNvCxnSpPr/>
          <p:nvPr/>
        </p:nvCxnSpPr>
        <p:spPr>
          <a:xfrm>
            <a:off x="1938174" y="4767309"/>
            <a:ext cx="0" cy="7102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7FF9DBA-DB69-423A-8449-FC106C0362C0}"/>
              </a:ext>
            </a:extLst>
          </p:cNvPr>
          <p:cNvCxnSpPr>
            <a:cxnSpLocks/>
          </p:cNvCxnSpPr>
          <p:nvPr/>
        </p:nvCxnSpPr>
        <p:spPr>
          <a:xfrm flipH="1">
            <a:off x="2194443" y="4767309"/>
            <a:ext cx="189388" cy="7102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AC7936C-54D8-45B2-ADB0-710FCD12DC31}"/>
              </a:ext>
            </a:extLst>
          </p:cNvPr>
          <p:cNvCxnSpPr>
            <a:cxnSpLocks/>
          </p:cNvCxnSpPr>
          <p:nvPr/>
        </p:nvCxnSpPr>
        <p:spPr>
          <a:xfrm flipH="1">
            <a:off x="4425815" y="4767309"/>
            <a:ext cx="189388" cy="7102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A506550-5178-4C46-B5BA-36CB1C5F05F6}"/>
              </a:ext>
            </a:extLst>
          </p:cNvPr>
          <p:cNvCxnSpPr>
            <a:cxnSpLocks/>
          </p:cNvCxnSpPr>
          <p:nvPr/>
        </p:nvCxnSpPr>
        <p:spPr>
          <a:xfrm flipH="1">
            <a:off x="2396259" y="4767309"/>
            <a:ext cx="189388" cy="7102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CB65DD1-706D-4913-9C01-4B57418D94F1}"/>
              </a:ext>
            </a:extLst>
          </p:cNvPr>
          <p:cNvCxnSpPr>
            <a:cxnSpLocks/>
          </p:cNvCxnSpPr>
          <p:nvPr/>
        </p:nvCxnSpPr>
        <p:spPr>
          <a:xfrm flipH="1">
            <a:off x="2618909" y="4767309"/>
            <a:ext cx="189388" cy="7102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F3EAF94-16F5-41F8-9DC3-35D9188CDD6E}"/>
              </a:ext>
            </a:extLst>
          </p:cNvPr>
          <p:cNvCxnSpPr>
            <a:cxnSpLocks/>
          </p:cNvCxnSpPr>
          <p:nvPr/>
        </p:nvCxnSpPr>
        <p:spPr>
          <a:xfrm flipH="1">
            <a:off x="2835995" y="4767309"/>
            <a:ext cx="189388" cy="7102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9B3C8AD-4F69-44CD-B9E7-AF2676C9DBB3}"/>
              </a:ext>
            </a:extLst>
          </p:cNvPr>
          <p:cNvCxnSpPr>
            <a:cxnSpLocks/>
          </p:cNvCxnSpPr>
          <p:nvPr/>
        </p:nvCxnSpPr>
        <p:spPr>
          <a:xfrm flipH="1">
            <a:off x="3077112" y="4767309"/>
            <a:ext cx="189388" cy="7102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0F309BD-FF1C-41AF-A6DC-AF3433C7184F}"/>
              </a:ext>
            </a:extLst>
          </p:cNvPr>
          <p:cNvCxnSpPr>
            <a:cxnSpLocks/>
          </p:cNvCxnSpPr>
          <p:nvPr/>
        </p:nvCxnSpPr>
        <p:spPr>
          <a:xfrm flipH="1">
            <a:off x="3296448" y="4767309"/>
            <a:ext cx="189388" cy="7102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3D05413-ABCE-4B4E-ADD1-7A81A37C46AA}"/>
              </a:ext>
            </a:extLst>
          </p:cNvPr>
          <p:cNvCxnSpPr>
            <a:cxnSpLocks/>
          </p:cNvCxnSpPr>
          <p:nvPr/>
        </p:nvCxnSpPr>
        <p:spPr>
          <a:xfrm flipH="1">
            <a:off x="4177463" y="4767309"/>
            <a:ext cx="189388" cy="7102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72925BD-0AE6-4721-A131-0764D6541386}"/>
              </a:ext>
            </a:extLst>
          </p:cNvPr>
          <p:cNvCxnSpPr>
            <a:cxnSpLocks/>
          </p:cNvCxnSpPr>
          <p:nvPr/>
        </p:nvCxnSpPr>
        <p:spPr>
          <a:xfrm flipH="1">
            <a:off x="3538921" y="4767309"/>
            <a:ext cx="189388" cy="71021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585AC65-05AD-4506-918F-5884EB20C22B}"/>
              </a:ext>
            </a:extLst>
          </p:cNvPr>
          <p:cNvCxnSpPr>
            <a:cxnSpLocks/>
          </p:cNvCxnSpPr>
          <p:nvPr/>
        </p:nvCxnSpPr>
        <p:spPr>
          <a:xfrm flipH="1">
            <a:off x="3740501" y="4767309"/>
            <a:ext cx="189388" cy="7102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620E5D5-AFB5-4301-BC9D-7AE0BC93D10E}"/>
              </a:ext>
            </a:extLst>
          </p:cNvPr>
          <p:cNvCxnSpPr>
            <a:cxnSpLocks/>
          </p:cNvCxnSpPr>
          <p:nvPr/>
        </p:nvCxnSpPr>
        <p:spPr>
          <a:xfrm flipH="1">
            <a:off x="3972743" y="4767309"/>
            <a:ext cx="189388" cy="7102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AF413CA-9D71-47B4-A449-E828AC8062BA}"/>
                  </a:ext>
                </a:extLst>
              </p:cNvPr>
              <p:cNvSpPr txBox="1"/>
              <p:nvPr/>
            </p:nvSpPr>
            <p:spPr>
              <a:xfrm>
                <a:off x="4629085" y="4902226"/>
                <a:ext cx="7669215" cy="710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in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     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 smtClean="0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1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1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1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1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1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AF413CA-9D71-47B4-A449-E828AC806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085" y="4902226"/>
                <a:ext cx="7669215" cy="7101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301275-ED2C-48A3-85A3-FC6ED6EBBEF1}"/>
                  </a:ext>
                </a:extLst>
              </p:cNvPr>
              <p:cNvSpPr txBox="1"/>
              <p:nvPr/>
            </p:nvSpPr>
            <p:spPr>
              <a:xfrm>
                <a:off x="6020555" y="4397957"/>
                <a:ext cx="5235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301275-ED2C-48A3-85A3-FC6ED6EBB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555" y="4397957"/>
                <a:ext cx="5235226" cy="369332"/>
              </a:xfrm>
              <a:prstGeom prst="rect">
                <a:avLst/>
              </a:prstGeom>
              <a:blipFill>
                <a:blip r:embed="rId3"/>
                <a:stretch>
                  <a:fillRect l="-104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448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3008A-8B69-4282-B9F3-648969B6A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our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DA2CD7-0423-46EC-AB63-010CE39D13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be some optimal matching</a:t>
                </a:r>
              </a:p>
              <a:p>
                <a:r>
                  <a:rPr lang="en-US" dirty="0"/>
                  <a:t>Then the DP is still correct given the following partial information</a:t>
                </a:r>
              </a:p>
              <a:p>
                <a:pPr lvl="1"/>
                <a:r>
                  <a:rPr lang="en-US" dirty="0"/>
                  <a:t>Some </a:t>
                </a:r>
                <a:r>
                  <a:rPr lang="en-US" dirty="0">
                    <a:solidFill>
                      <a:schemeClr val="bg2">
                        <a:lumMod val="10000"/>
                      </a:schemeClr>
                    </a:solidFill>
                  </a:rPr>
                  <a:t>black</a:t>
                </a:r>
                <a:r>
                  <a:rPr lang="en-US" dirty="0"/>
                  <a:t> </a:t>
                </a:r>
                <a:r>
                  <a:rPr lang="en-US" altLang="zh-CN" dirty="0"/>
                  <a:t>edges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Value of the rest characters</a:t>
                </a:r>
              </a:p>
              <a:p>
                <a:endParaRPr lang="en-US" dirty="0"/>
              </a:p>
              <a:p>
                <a:r>
                  <a:rPr lang="en-US" spc="1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0000</a:t>
                </a:r>
                <a:r>
                  <a:rPr lang="en-US" b="1" spc="10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pc="1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01010001111         0?0?1??0??00????</a:t>
                </a:r>
              </a:p>
              <a:p>
                <a:endParaRPr lang="en-US" dirty="0"/>
              </a:p>
              <a:p>
                <a:r>
                  <a:rPr lang="en-US" spc="1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100001010001111</a:t>
                </a:r>
                <a:r>
                  <a:rPr lang="en-US" b="1" spc="100" dirty="0">
                    <a:solidFill>
                      <a:schemeClr val="bg1">
                        <a:lumMod val="5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pc="100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</a:t>
                </a:r>
                <a:r>
                  <a:rPr lang="en-US" spc="1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1?0???0??00????0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DA2CD7-0423-46EC-AB63-010CE39D13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A5DA099-6439-422F-95F5-3B54A07170DB}"/>
              </a:ext>
            </a:extLst>
          </p:cNvPr>
          <p:cNvCxnSpPr/>
          <p:nvPr/>
        </p:nvCxnSpPr>
        <p:spPr>
          <a:xfrm>
            <a:off x="1251751" y="4511277"/>
            <a:ext cx="0" cy="7102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0DF12F4-957C-4038-9D88-7531F359FB89}"/>
              </a:ext>
            </a:extLst>
          </p:cNvPr>
          <p:cNvCxnSpPr/>
          <p:nvPr/>
        </p:nvCxnSpPr>
        <p:spPr>
          <a:xfrm>
            <a:off x="1481802" y="4511277"/>
            <a:ext cx="0" cy="7102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A237981-57F1-454A-A38D-228C868BA203}"/>
              </a:ext>
            </a:extLst>
          </p:cNvPr>
          <p:cNvCxnSpPr/>
          <p:nvPr/>
        </p:nvCxnSpPr>
        <p:spPr>
          <a:xfrm>
            <a:off x="1718481" y="4511277"/>
            <a:ext cx="0" cy="7102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6204E5F-7107-41AF-AF62-8D01974C59D3}"/>
              </a:ext>
            </a:extLst>
          </p:cNvPr>
          <p:cNvCxnSpPr/>
          <p:nvPr/>
        </p:nvCxnSpPr>
        <p:spPr>
          <a:xfrm>
            <a:off x="1938174" y="4511277"/>
            <a:ext cx="0" cy="7102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75CD7AC-5260-4A73-859F-36D139A76322}"/>
              </a:ext>
            </a:extLst>
          </p:cNvPr>
          <p:cNvCxnSpPr>
            <a:cxnSpLocks/>
          </p:cNvCxnSpPr>
          <p:nvPr/>
        </p:nvCxnSpPr>
        <p:spPr>
          <a:xfrm flipH="1">
            <a:off x="2194443" y="4511277"/>
            <a:ext cx="189388" cy="7102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F2596AE-62FB-4089-9A33-10579242BBA0}"/>
              </a:ext>
            </a:extLst>
          </p:cNvPr>
          <p:cNvCxnSpPr>
            <a:cxnSpLocks/>
          </p:cNvCxnSpPr>
          <p:nvPr/>
        </p:nvCxnSpPr>
        <p:spPr>
          <a:xfrm flipH="1">
            <a:off x="4425815" y="4511277"/>
            <a:ext cx="189388" cy="7102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99B963C-B03B-4DA8-BE1A-1C52DE548141}"/>
              </a:ext>
            </a:extLst>
          </p:cNvPr>
          <p:cNvCxnSpPr>
            <a:cxnSpLocks/>
          </p:cNvCxnSpPr>
          <p:nvPr/>
        </p:nvCxnSpPr>
        <p:spPr>
          <a:xfrm flipH="1">
            <a:off x="2396259" y="4511277"/>
            <a:ext cx="189388" cy="7102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76AFFEC-9326-41B3-BDCA-6C5454C3BD82}"/>
              </a:ext>
            </a:extLst>
          </p:cNvPr>
          <p:cNvCxnSpPr>
            <a:cxnSpLocks/>
          </p:cNvCxnSpPr>
          <p:nvPr/>
        </p:nvCxnSpPr>
        <p:spPr>
          <a:xfrm flipH="1">
            <a:off x="2618909" y="4511277"/>
            <a:ext cx="189388" cy="7102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C751DCD-78FE-4E7D-A18D-F83594BEE98C}"/>
              </a:ext>
            </a:extLst>
          </p:cNvPr>
          <p:cNvCxnSpPr>
            <a:cxnSpLocks/>
          </p:cNvCxnSpPr>
          <p:nvPr/>
        </p:nvCxnSpPr>
        <p:spPr>
          <a:xfrm flipH="1">
            <a:off x="2835995" y="4511277"/>
            <a:ext cx="189388" cy="7102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ECCE8E0-AB3D-4EDF-A126-DC8E187DDC78}"/>
              </a:ext>
            </a:extLst>
          </p:cNvPr>
          <p:cNvCxnSpPr>
            <a:cxnSpLocks/>
          </p:cNvCxnSpPr>
          <p:nvPr/>
        </p:nvCxnSpPr>
        <p:spPr>
          <a:xfrm flipH="1">
            <a:off x="3077112" y="4511277"/>
            <a:ext cx="189388" cy="7102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A16B4FD-C884-499A-A936-25883986D1AB}"/>
              </a:ext>
            </a:extLst>
          </p:cNvPr>
          <p:cNvCxnSpPr>
            <a:cxnSpLocks/>
          </p:cNvCxnSpPr>
          <p:nvPr/>
        </p:nvCxnSpPr>
        <p:spPr>
          <a:xfrm flipH="1">
            <a:off x="3296448" y="4511277"/>
            <a:ext cx="189388" cy="7102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8EEA360-3F35-4C09-8CAA-1153602DF5DA}"/>
              </a:ext>
            </a:extLst>
          </p:cNvPr>
          <p:cNvCxnSpPr>
            <a:cxnSpLocks/>
          </p:cNvCxnSpPr>
          <p:nvPr/>
        </p:nvCxnSpPr>
        <p:spPr>
          <a:xfrm flipH="1">
            <a:off x="4177463" y="4511277"/>
            <a:ext cx="189388" cy="7102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E3DDD98-9BA1-45EC-8844-495EA86D61C1}"/>
              </a:ext>
            </a:extLst>
          </p:cNvPr>
          <p:cNvCxnSpPr>
            <a:cxnSpLocks/>
          </p:cNvCxnSpPr>
          <p:nvPr/>
        </p:nvCxnSpPr>
        <p:spPr>
          <a:xfrm flipH="1">
            <a:off x="3538921" y="4511277"/>
            <a:ext cx="189388" cy="7102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9C07281-EF29-48A6-A4CC-1E0AC5EAEC8A}"/>
              </a:ext>
            </a:extLst>
          </p:cNvPr>
          <p:cNvCxnSpPr>
            <a:cxnSpLocks/>
          </p:cNvCxnSpPr>
          <p:nvPr/>
        </p:nvCxnSpPr>
        <p:spPr>
          <a:xfrm flipH="1">
            <a:off x="3740501" y="4511277"/>
            <a:ext cx="189388" cy="7102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BB68FD1-0CF8-4E06-A8FF-7CA563E15D1E}"/>
              </a:ext>
            </a:extLst>
          </p:cNvPr>
          <p:cNvCxnSpPr>
            <a:cxnSpLocks/>
          </p:cNvCxnSpPr>
          <p:nvPr/>
        </p:nvCxnSpPr>
        <p:spPr>
          <a:xfrm flipH="1">
            <a:off x="3972743" y="4511277"/>
            <a:ext cx="189388" cy="7102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9BEBDC2-7DF5-4427-BB81-2C824ECEA080}"/>
              </a:ext>
            </a:extLst>
          </p:cNvPr>
          <p:cNvCxnSpPr/>
          <p:nvPr/>
        </p:nvCxnSpPr>
        <p:spPr>
          <a:xfrm>
            <a:off x="7123769" y="4511277"/>
            <a:ext cx="0" cy="7102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610A385-2903-42DC-9110-F20CDA5F86E5}"/>
              </a:ext>
            </a:extLst>
          </p:cNvPr>
          <p:cNvCxnSpPr/>
          <p:nvPr/>
        </p:nvCxnSpPr>
        <p:spPr>
          <a:xfrm>
            <a:off x="7580141" y="4511277"/>
            <a:ext cx="0" cy="7102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4ABC599-CBD8-4D4E-B764-210A65EAF3AD}"/>
              </a:ext>
            </a:extLst>
          </p:cNvPr>
          <p:cNvCxnSpPr>
            <a:cxnSpLocks/>
          </p:cNvCxnSpPr>
          <p:nvPr/>
        </p:nvCxnSpPr>
        <p:spPr>
          <a:xfrm flipH="1">
            <a:off x="7836410" y="4511277"/>
            <a:ext cx="189388" cy="7102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F9D83ED-92AF-41B5-BD62-BD75703A1E33}"/>
              </a:ext>
            </a:extLst>
          </p:cNvPr>
          <p:cNvCxnSpPr>
            <a:cxnSpLocks/>
          </p:cNvCxnSpPr>
          <p:nvPr/>
        </p:nvCxnSpPr>
        <p:spPr>
          <a:xfrm flipH="1">
            <a:off x="10067782" y="4511277"/>
            <a:ext cx="189388" cy="7102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34BEBF4-5EDF-48CA-92EB-4E9741F48D98}"/>
              </a:ext>
            </a:extLst>
          </p:cNvPr>
          <p:cNvCxnSpPr>
            <a:cxnSpLocks/>
          </p:cNvCxnSpPr>
          <p:nvPr/>
        </p:nvCxnSpPr>
        <p:spPr>
          <a:xfrm flipH="1">
            <a:off x="8038226" y="4511277"/>
            <a:ext cx="189388" cy="7102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A244A28-792C-4E11-AE87-EDD2672EC1C8}"/>
              </a:ext>
            </a:extLst>
          </p:cNvPr>
          <p:cNvCxnSpPr>
            <a:cxnSpLocks/>
          </p:cNvCxnSpPr>
          <p:nvPr/>
        </p:nvCxnSpPr>
        <p:spPr>
          <a:xfrm flipH="1">
            <a:off x="8477962" y="4511277"/>
            <a:ext cx="189388" cy="7102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665B086-2605-4099-A607-25A0647A93D3}"/>
              </a:ext>
            </a:extLst>
          </p:cNvPr>
          <p:cNvCxnSpPr>
            <a:cxnSpLocks/>
          </p:cNvCxnSpPr>
          <p:nvPr/>
        </p:nvCxnSpPr>
        <p:spPr>
          <a:xfrm flipH="1">
            <a:off x="8719079" y="4511277"/>
            <a:ext cx="189388" cy="7102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C54AD1-3B3A-4980-83EF-DEAF13D6BAF5}"/>
              </a:ext>
            </a:extLst>
          </p:cNvPr>
          <p:cNvCxnSpPr>
            <a:cxnSpLocks/>
          </p:cNvCxnSpPr>
          <p:nvPr/>
        </p:nvCxnSpPr>
        <p:spPr>
          <a:xfrm flipH="1">
            <a:off x="9819430" y="4511277"/>
            <a:ext cx="189388" cy="7102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4B2D387-A0EA-478D-AF13-26270B12F411}"/>
              </a:ext>
            </a:extLst>
          </p:cNvPr>
          <p:cNvCxnSpPr>
            <a:cxnSpLocks/>
          </p:cNvCxnSpPr>
          <p:nvPr/>
        </p:nvCxnSpPr>
        <p:spPr>
          <a:xfrm flipH="1">
            <a:off x="9382468" y="4511277"/>
            <a:ext cx="189388" cy="7102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0AD1794-F781-4DB6-9720-1EC723816FC7}"/>
              </a:ext>
            </a:extLst>
          </p:cNvPr>
          <p:cNvCxnSpPr>
            <a:cxnSpLocks/>
          </p:cNvCxnSpPr>
          <p:nvPr/>
        </p:nvCxnSpPr>
        <p:spPr>
          <a:xfrm flipH="1">
            <a:off x="9614710" y="4511277"/>
            <a:ext cx="189388" cy="7102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42F2AB5-6647-4974-A715-46E2263253D3}"/>
              </a:ext>
            </a:extLst>
          </p:cNvPr>
          <p:cNvSpPr txBox="1"/>
          <p:nvPr/>
        </p:nvSpPr>
        <p:spPr>
          <a:xfrm>
            <a:off x="7588005" y="2968396"/>
            <a:ext cx="4603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Random walk techniques from [CGK’16]</a:t>
            </a: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0CE35FF4-A05E-48C7-BCDE-0FD4311BA64A}"/>
              </a:ext>
            </a:extLst>
          </p:cNvPr>
          <p:cNvSpPr/>
          <p:nvPr/>
        </p:nvSpPr>
        <p:spPr>
          <a:xfrm rot="5674125">
            <a:off x="6318225" y="1949640"/>
            <a:ext cx="309898" cy="22120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A74D8399-BB32-4827-8635-97BC60BCD70B}"/>
              </a:ext>
            </a:extLst>
          </p:cNvPr>
          <p:cNvSpPr/>
          <p:nvPr/>
        </p:nvSpPr>
        <p:spPr>
          <a:xfrm rot="5035611">
            <a:off x="6316867" y="2220732"/>
            <a:ext cx="309898" cy="22120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6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2DEB2-198E-4A2D-96C3-20EF4EAA3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CGK random walk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9B966F-924F-416C-8279-155646B7E7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CN" dirty="0"/>
                  <a:t>Let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and randomness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Then we call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mbed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Embed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mbed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Append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with infinite zeros</a:t>
                </a:r>
              </a:p>
              <a:p>
                <a:pPr lvl="1"/>
                <a:r>
                  <a:rPr lang="en-US" dirty="0"/>
                  <a:t>Initialize pointer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round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2"/>
                <a:r>
                  <a:rPr lang="en-US" dirty="0"/>
                  <a:t>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3"/>
                <a:r>
                  <a:rPr lang="en-US" dirty="0"/>
                  <a:t>Update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Else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3"/>
                <a:r>
                  <a:rPr lang="en-US" dirty="0"/>
                  <a:t>Update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[1]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9B966F-924F-416C-8279-155646B7E7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B150F9-4BD0-4F69-BB97-F3046460E785}"/>
                  </a:ext>
                </a:extLst>
              </p:cNvPr>
              <p:cNvSpPr txBox="1"/>
              <p:nvPr/>
            </p:nvSpPr>
            <p:spPr>
              <a:xfrm>
                <a:off x="5956918" y="4317840"/>
                <a:ext cx="50957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2">
                        <a:lumMod val="75000"/>
                      </a:schemeClr>
                    </a:solidFill>
                  </a:rPr>
                  <a:t>Same character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>
                    <a:solidFill>
                      <a:schemeClr val="accent2">
                        <a:lumMod val="75000"/>
                      </a:schemeClr>
                    </a:solidFill>
                  </a:rPr>
                  <a:t> same move (stable)</a:t>
                </a:r>
              </a:p>
              <a:p>
                <a:r>
                  <a:rPr lang="en-US" sz="2000" dirty="0">
                    <a:solidFill>
                      <a:schemeClr val="accent2">
                        <a:lumMod val="75000"/>
                      </a:schemeClr>
                    </a:solidFill>
                  </a:rPr>
                  <a:t>Different character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>
                    <a:solidFill>
                      <a:schemeClr val="accent2">
                        <a:lumMod val="75000"/>
                      </a:schemeClr>
                    </a:solidFill>
                  </a:rPr>
                  <a:t> random move (unstable)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B150F9-4BD0-4F69-BB97-F3046460E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918" y="4317840"/>
                <a:ext cx="5095782" cy="707886"/>
              </a:xfrm>
              <a:prstGeom prst="rect">
                <a:avLst/>
              </a:prstGeom>
              <a:blipFill>
                <a:blip r:embed="rId3"/>
                <a:stretch>
                  <a:fillRect l="-1196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042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2DEB2-198E-4A2D-96C3-20EF4EAA3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CGK random walk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F583CC-3CCF-4685-88FF-B292A74D638C}"/>
                  </a:ext>
                </a:extLst>
              </p:cNvPr>
              <p:cNvSpPr txBox="1"/>
              <p:nvPr/>
            </p:nvSpPr>
            <p:spPr>
              <a:xfrm>
                <a:off x="838200" y="2183981"/>
                <a:ext cx="502994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=0110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=1100</m:t>
                    </m:r>
                  </m:oMath>
                </a14:m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=01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11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01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11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Embe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00111000</m:t>
                    </m:r>
                  </m:oMath>
                </a14:m>
                <a:endParaRPr lang="en-US" sz="2400" dirty="0">
                  <a:solidFill>
                    <a:schemeClr val="bg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0110000</a:t>
                </a:r>
                <a:r>
                  <a:rPr lang="en-US" sz="2400" dirty="0"/>
                  <a:t>…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                           </a:t>
                </a:r>
                <a:endParaRPr lang="en-US" sz="2400" dirty="0">
                  <a:latin typeface="Courier New" panose="02070309020205020404" pitchFamily="49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Embed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11100000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1100000</a:t>
                </a:r>
                <a:r>
                  <a:rPr lang="en-US" sz="2400" dirty="0"/>
                  <a:t>…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F583CC-3CCF-4685-88FF-B292A74D6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83981"/>
                <a:ext cx="5029940" cy="3416320"/>
              </a:xfrm>
              <a:prstGeom prst="rect">
                <a:avLst/>
              </a:prstGeom>
              <a:blipFill>
                <a:blip r:embed="rId2"/>
                <a:stretch>
                  <a:fillRect l="-1697" t="-1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Down 5">
            <a:extLst>
              <a:ext uri="{FF2B5EF4-FFF2-40B4-BE49-F238E27FC236}">
                <a16:creationId xmlns:a16="http://schemas.microsoft.com/office/drawing/2014/main" id="{2BD4896B-7DBB-4F88-A9B1-AA5DBDF52259}"/>
              </a:ext>
            </a:extLst>
          </p:cNvPr>
          <p:cNvSpPr/>
          <p:nvPr/>
        </p:nvSpPr>
        <p:spPr>
          <a:xfrm rot="10800000">
            <a:off x="1786279" y="4015714"/>
            <a:ext cx="141833" cy="289241"/>
          </a:xfrm>
          <a:prstGeom prst="downArrow">
            <a:avLst>
              <a:gd name="adj1" fmla="val 50000"/>
              <a:gd name="adj2" fmla="val 4573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E9C5758A-E3FF-4FA8-AC4F-705E6EE96A30}"/>
              </a:ext>
            </a:extLst>
          </p:cNvPr>
          <p:cNvSpPr/>
          <p:nvPr/>
        </p:nvSpPr>
        <p:spPr>
          <a:xfrm rot="10800000">
            <a:off x="1963623" y="4015715"/>
            <a:ext cx="141833" cy="289241"/>
          </a:xfrm>
          <a:prstGeom prst="downArrow">
            <a:avLst>
              <a:gd name="adj1" fmla="val 50000"/>
              <a:gd name="adj2" fmla="val 4573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C5C30CC-A1F8-4E8B-81E9-B02FFCF61083}"/>
              </a:ext>
            </a:extLst>
          </p:cNvPr>
          <p:cNvSpPr/>
          <p:nvPr/>
        </p:nvSpPr>
        <p:spPr>
          <a:xfrm rot="10800000">
            <a:off x="2148090" y="4015714"/>
            <a:ext cx="141833" cy="289241"/>
          </a:xfrm>
          <a:prstGeom prst="downArrow">
            <a:avLst>
              <a:gd name="adj1" fmla="val 50000"/>
              <a:gd name="adj2" fmla="val 4573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811875C3-EEE4-4B1F-B40D-E1109C3F8958}"/>
              </a:ext>
            </a:extLst>
          </p:cNvPr>
          <p:cNvSpPr/>
          <p:nvPr/>
        </p:nvSpPr>
        <p:spPr>
          <a:xfrm rot="10800000">
            <a:off x="2325434" y="4015715"/>
            <a:ext cx="141833" cy="289241"/>
          </a:xfrm>
          <a:prstGeom prst="downArrow">
            <a:avLst>
              <a:gd name="adj1" fmla="val 50000"/>
              <a:gd name="adj2" fmla="val 4573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BEAB05C0-35AC-4967-AD0C-A01E0E51C47A}"/>
              </a:ext>
            </a:extLst>
          </p:cNvPr>
          <p:cNvSpPr/>
          <p:nvPr/>
        </p:nvSpPr>
        <p:spPr>
          <a:xfrm rot="10800000">
            <a:off x="2518778" y="4015713"/>
            <a:ext cx="141833" cy="289241"/>
          </a:xfrm>
          <a:prstGeom prst="downArrow">
            <a:avLst>
              <a:gd name="adj1" fmla="val 50000"/>
              <a:gd name="adj2" fmla="val 4573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0497AA84-26A3-434E-9BC9-012CA32B7DD5}"/>
              </a:ext>
            </a:extLst>
          </p:cNvPr>
          <p:cNvSpPr/>
          <p:nvPr/>
        </p:nvSpPr>
        <p:spPr>
          <a:xfrm rot="10800000">
            <a:off x="2696120" y="4015714"/>
            <a:ext cx="141833" cy="289241"/>
          </a:xfrm>
          <a:prstGeom prst="downArrow">
            <a:avLst>
              <a:gd name="adj1" fmla="val 50000"/>
              <a:gd name="adj2" fmla="val 4573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4CCC6239-61CA-40F1-A09E-B4B266AE02ED}"/>
              </a:ext>
            </a:extLst>
          </p:cNvPr>
          <p:cNvSpPr/>
          <p:nvPr/>
        </p:nvSpPr>
        <p:spPr>
          <a:xfrm rot="10800000">
            <a:off x="1785972" y="5099505"/>
            <a:ext cx="131200" cy="289241"/>
          </a:xfrm>
          <a:prstGeom prst="downArrow">
            <a:avLst>
              <a:gd name="adj1" fmla="val 50000"/>
              <a:gd name="adj2" fmla="val 45735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472E7270-77C2-421F-8F07-E719507BDB71}"/>
              </a:ext>
            </a:extLst>
          </p:cNvPr>
          <p:cNvSpPr/>
          <p:nvPr/>
        </p:nvSpPr>
        <p:spPr>
          <a:xfrm rot="10800000">
            <a:off x="1972194" y="5099506"/>
            <a:ext cx="131200" cy="289241"/>
          </a:xfrm>
          <a:prstGeom prst="downArrow">
            <a:avLst>
              <a:gd name="adj1" fmla="val 50000"/>
              <a:gd name="adj2" fmla="val 45735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B583CA80-DD45-481A-8EB9-00E19562704C}"/>
              </a:ext>
            </a:extLst>
          </p:cNvPr>
          <p:cNvSpPr/>
          <p:nvPr/>
        </p:nvSpPr>
        <p:spPr>
          <a:xfrm rot="10800000">
            <a:off x="2147783" y="5099505"/>
            <a:ext cx="131200" cy="289241"/>
          </a:xfrm>
          <a:prstGeom prst="downArrow">
            <a:avLst>
              <a:gd name="adj1" fmla="val 50000"/>
              <a:gd name="adj2" fmla="val 45735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675EB2B6-0176-4707-BA61-DDB67C9656BF}"/>
              </a:ext>
            </a:extLst>
          </p:cNvPr>
          <p:cNvSpPr/>
          <p:nvPr/>
        </p:nvSpPr>
        <p:spPr>
          <a:xfrm rot="10800000">
            <a:off x="2334003" y="5099506"/>
            <a:ext cx="131200" cy="289241"/>
          </a:xfrm>
          <a:prstGeom prst="downArrow">
            <a:avLst>
              <a:gd name="adj1" fmla="val 50000"/>
              <a:gd name="adj2" fmla="val 45735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65A8085E-FDA0-4956-BEEB-EAEB93845715}"/>
              </a:ext>
            </a:extLst>
          </p:cNvPr>
          <p:cNvSpPr/>
          <p:nvPr/>
        </p:nvSpPr>
        <p:spPr>
          <a:xfrm rot="10800000">
            <a:off x="2518467" y="5099504"/>
            <a:ext cx="131200" cy="289241"/>
          </a:xfrm>
          <a:prstGeom prst="downArrow">
            <a:avLst>
              <a:gd name="adj1" fmla="val 50000"/>
              <a:gd name="adj2" fmla="val 45735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DFC13EAF-A749-4898-B37A-1F365DC47EB7}"/>
              </a:ext>
            </a:extLst>
          </p:cNvPr>
          <p:cNvSpPr/>
          <p:nvPr/>
        </p:nvSpPr>
        <p:spPr>
          <a:xfrm rot="10800000">
            <a:off x="2704687" y="5099505"/>
            <a:ext cx="131200" cy="289241"/>
          </a:xfrm>
          <a:prstGeom prst="downArrow">
            <a:avLst>
              <a:gd name="adj1" fmla="val 50000"/>
              <a:gd name="adj2" fmla="val 45735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5FCDE6C-5C80-4DF8-894C-FF11A203B8B8}"/>
              </a:ext>
            </a:extLst>
          </p:cNvPr>
          <p:cNvSpPr txBox="1"/>
          <p:nvPr/>
        </p:nvSpPr>
        <p:spPr>
          <a:xfrm>
            <a:off x="6403402" y="1690688"/>
            <a:ext cx="320810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Output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01: 0 stay, 1 advance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Output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10: 0 advance, 1 stay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Output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11: 0,1 advance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Output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10: 0 advance, 1 stay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Output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01: 0 stay, 1 advance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Output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00: 0,1 stay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Output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11: 0,1 advance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Output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10: 0 advance, 1 stay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6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  <p:bldP spid="22" grpId="0" animBg="1"/>
      <p:bldP spid="24" grpId="0" animBg="1"/>
      <p:bldP spid="26" grpId="0" animBg="1"/>
      <p:bldP spid="28" grpId="0" animBg="1"/>
      <p:bldP spid="30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6E890-0A5F-43B2-B07E-FC6973837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CGK random walk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F00F84-5DDF-4266-A0E1-B5A9F00DAD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random walk goes through the whole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w.p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The marginal distribution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0.5 stay/advance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If the random walk goes through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then we can reconstruct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Embed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 can reverse the walk by inspecting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Embed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F00F84-5DDF-4266-A0E1-B5A9F00DAD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08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1250</Words>
  <Application>Microsoft Office PowerPoint</Application>
  <PresentationFormat>Widescreen</PresentationFormat>
  <Paragraphs>184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Courier New</vt:lpstr>
      <vt:lpstr>Office Theme</vt:lpstr>
      <vt:lpstr>An Improved Sketching Bound for Edit Distance</vt:lpstr>
      <vt:lpstr>Edit distance</vt:lpstr>
      <vt:lpstr>PowerPoint Presentation</vt:lpstr>
      <vt:lpstr>Problem setting</vt:lpstr>
      <vt:lpstr>Optimal matching</vt:lpstr>
      <vt:lpstr>Back to our problem</vt:lpstr>
      <vt:lpstr>CGK random walk embedding</vt:lpstr>
      <vt:lpstr>CGK random walk embedding</vt:lpstr>
      <vt:lpstr>CGK random walk embedding</vt:lpstr>
      <vt:lpstr>CGK random walk embedding</vt:lpstr>
      <vt:lpstr>CGK random walk embedding</vt:lpstr>
      <vt:lpstr>CGK random walk embedding</vt:lpstr>
      <vt:lpstr>From CGK to DP</vt:lpstr>
      <vt:lpstr>General framework</vt:lpstr>
      <vt:lpstr>General framework</vt:lpstr>
      <vt:lpstr>Final sketch length m</vt:lpstr>
      <vt:lpstr>Summary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Sketching algorithm for edit distance</dc:title>
  <dc:creator>Kewen Wu</dc:creator>
  <cp:lastModifiedBy>Kewen Wu</cp:lastModifiedBy>
  <cp:revision>123</cp:revision>
  <dcterms:created xsi:type="dcterms:W3CDTF">2020-09-22T06:20:43Z</dcterms:created>
  <dcterms:modified xsi:type="dcterms:W3CDTF">2021-01-05T05:50:13Z</dcterms:modified>
</cp:coreProperties>
</file>