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2"/>
  </p:notesMasterIdLst>
  <p:sldIdLst>
    <p:sldId id="256" r:id="rId2"/>
    <p:sldId id="342" r:id="rId3"/>
    <p:sldId id="317" r:id="rId4"/>
    <p:sldId id="376" r:id="rId5"/>
    <p:sldId id="377" r:id="rId6"/>
    <p:sldId id="328" r:id="rId7"/>
    <p:sldId id="379" r:id="rId8"/>
    <p:sldId id="378" r:id="rId9"/>
    <p:sldId id="329" r:id="rId10"/>
    <p:sldId id="380" r:id="rId11"/>
    <p:sldId id="331" r:id="rId12"/>
    <p:sldId id="384" r:id="rId13"/>
    <p:sldId id="381" r:id="rId14"/>
    <p:sldId id="382" r:id="rId15"/>
    <p:sldId id="337" r:id="rId16"/>
    <p:sldId id="321" r:id="rId17"/>
    <p:sldId id="385" r:id="rId18"/>
    <p:sldId id="386" r:id="rId19"/>
    <p:sldId id="388" r:id="rId20"/>
    <p:sldId id="332" r:id="rId21"/>
    <p:sldId id="389" r:id="rId22"/>
    <p:sldId id="390" r:id="rId23"/>
    <p:sldId id="391" r:id="rId24"/>
    <p:sldId id="334" r:id="rId25"/>
    <p:sldId id="392" r:id="rId26"/>
    <p:sldId id="333" r:id="rId27"/>
    <p:sldId id="393" r:id="rId28"/>
    <p:sldId id="336" r:id="rId29"/>
    <p:sldId id="394" r:id="rId30"/>
    <p:sldId id="335" r:id="rId31"/>
    <p:sldId id="395" r:id="rId32"/>
    <p:sldId id="396" r:id="rId33"/>
    <p:sldId id="326" r:id="rId34"/>
    <p:sldId id="399" r:id="rId35"/>
    <p:sldId id="400" r:id="rId36"/>
    <p:sldId id="397" r:id="rId37"/>
    <p:sldId id="324" r:id="rId38"/>
    <p:sldId id="401" r:id="rId39"/>
    <p:sldId id="402" r:id="rId40"/>
    <p:sldId id="403" r:id="rId41"/>
    <p:sldId id="404" r:id="rId42"/>
    <p:sldId id="405" r:id="rId43"/>
    <p:sldId id="338" r:id="rId44"/>
    <p:sldId id="406" r:id="rId45"/>
    <p:sldId id="407" r:id="rId46"/>
    <p:sldId id="408" r:id="rId47"/>
    <p:sldId id="409" r:id="rId48"/>
    <p:sldId id="410" r:id="rId49"/>
    <p:sldId id="411" r:id="rId50"/>
    <p:sldId id="412" r:id="rId51"/>
    <p:sldId id="325" r:id="rId52"/>
    <p:sldId id="413" r:id="rId53"/>
    <p:sldId id="414" r:id="rId54"/>
    <p:sldId id="415" r:id="rId55"/>
    <p:sldId id="416" r:id="rId56"/>
    <p:sldId id="340" r:id="rId57"/>
    <p:sldId id="417" r:id="rId58"/>
    <p:sldId id="418" r:id="rId59"/>
    <p:sldId id="339" r:id="rId60"/>
    <p:sldId id="419" r:id="rId61"/>
    <p:sldId id="420" r:id="rId62"/>
    <p:sldId id="421" r:id="rId63"/>
    <p:sldId id="422" r:id="rId64"/>
    <p:sldId id="423" r:id="rId65"/>
    <p:sldId id="341" r:id="rId66"/>
    <p:sldId id="424" r:id="rId67"/>
    <p:sldId id="425" r:id="rId68"/>
    <p:sldId id="318" r:id="rId69"/>
    <p:sldId id="426" r:id="rId70"/>
    <p:sldId id="427" r:id="rId71"/>
    <p:sldId id="343" r:id="rId72"/>
    <p:sldId id="344" r:id="rId73"/>
    <p:sldId id="428" r:id="rId74"/>
    <p:sldId id="429" r:id="rId75"/>
    <p:sldId id="430" r:id="rId76"/>
    <p:sldId id="431" r:id="rId77"/>
    <p:sldId id="354" r:id="rId78"/>
    <p:sldId id="432" r:id="rId79"/>
    <p:sldId id="433" r:id="rId80"/>
    <p:sldId id="435" r:id="rId81"/>
    <p:sldId id="434" r:id="rId82"/>
    <p:sldId id="355" r:id="rId83"/>
    <p:sldId id="436" r:id="rId84"/>
    <p:sldId id="438" r:id="rId85"/>
    <p:sldId id="437" r:id="rId86"/>
    <p:sldId id="353" r:id="rId87"/>
    <p:sldId id="439" r:id="rId88"/>
    <p:sldId id="357" r:id="rId89"/>
    <p:sldId id="440" r:id="rId90"/>
    <p:sldId id="441" r:id="rId91"/>
    <p:sldId id="442" r:id="rId92"/>
    <p:sldId id="443" r:id="rId93"/>
    <p:sldId id="444" r:id="rId94"/>
    <p:sldId id="345" r:id="rId95"/>
    <p:sldId id="445" r:id="rId96"/>
    <p:sldId id="446" r:id="rId97"/>
    <p:sldId id="347" r:id="rId98"/>
    <p:sldId id="447" r:id="rId99"/>
    <p:sldId id="448" r:id="rId100"/>
    <p:sldId id="348" r:id="rId101"/>
    <p:sldId id="449" r:id="rId102"/>
    <p:sldId id="349" r:id="rId103"/>
    <p:sldId id="450" r:id="rId104"/>
    <p:sldId id="350" r:id="rId105"/>
    <p:sldId id="327" r:id="rId106"/>
    <p:sldId id="351" r:id="rId107"/>
    <p:sldId id="451" r:id="rId108"/>
    <p:sldId id="453" r:id="rId109"/>
    <p:sldId id="454" r:id="rId110"/>
    <p:sldId id="455" r:id="rId111"/>
    <p:sldId id="360" r:id="rId112"/>
    <p:sldId id="456" r:id="rId113"/>
    <p:sldId id="457" r:id="rId114"/>
    <p:sldId id="361" r:id="rId115"/>
    <p:sldId id="458" r:id="rId116"/>
    <p:sldId id="459" r:id="rId117"/>
    <p:sldId id="460" r:id="rId118"/>
    <p:sldId id="362" r:id="rId119"/>
    <p:sldId id="461" r:id="rId120"/>
    <p:sldId id="462" r:id="rId121"/>
    <p:sldId id="463" r:id="rId122"/>
    <p:sldId id="363" r:id="rId123"/>
    <p:sldId id="464" r:id="rId124"/>
    <p:sldId id="465" r:id="rId125"/>
    <p:sldId id="466" r:id="rId126"/>
    <p:sldId id="364" r:id="rId127"/>
    <p:sldId id="467" r:id="rId128"/>
    <p:sldId id="468" r:id="rId129"/>
    <p:sldId id="469" r:id="rId130"/>
    <p:sldId id="358" r:id="rId131"/>
    <p:sldId id="470" r:id="rId132"/>
    <p:sldId id="471" r:id="rId133"/>
    <p:sldId id="472" r:id="rId134"/>
    <p:sldId id="473" r:id="rId135"/>
    <p:sldId id="365" r:id="rId136"/>
    <p:sldId id="474" r:id="rId137"/>
    <p:sldId id="475" r:id="rId138"/>
    <p:sldId id="476" r:id="rId139"/>
    <p:sldId id="366" r:id="rId140"/>
    <p:sldId id="477" r:id="rId141"/>
    <p:sldId id="478" r:id="rId142"/>
    <p:sldId id="367" r:id="rId143"/>
    <p:sldId id="368" r:id="rId144"/>
    <p:sldId id="479" r:id="rId145"/>
    <p:sldId id="480" r:id="rId146"/>
    <p:sldId id="481" r:id="rId147"/>
    <p:sldId id="482" r:id="rId148"/>
    <p:sldId id="483" r:id="rId149"/>
    <p:sldId id="484" r:id="rId150"/>
    <p:sldId id="488" r:id="rId151"/>
    <p:sldId id="489" r:id="rId152"/>
    <p:sldId id="485" r:id="rId153"/>
    <p:sldId id="486" r:id="rId154"/>
    <p:sldId id="487" r:id="rId155"/>
    <p:sldId id="490" r:id="rId156"/>
    <p:sldId id="370" r:id="rId157"/>
    <p:sldId id="372" r:id="rId158"/>
    <p:sldId id="491" r:id="rId159"/>
    <p:sldId id="492" r:id="rId160"/>
    <p:sldId id="493" r:id="rId161"/>
    <p:sldId id="501" r:id="rId162"/>
    <p:sldId id="495" r:id="rId163"/>
    <p:sldId id="373" r:id="rId164"/>
    <p:sldId id="496" r:id="rId165"/>
    <p:sldId id="497" r:id="rId166"/>
    <p:sldId id="374" r:id="rId167"/>
    <p:sldId id="498" r:id="rId168"/>
    <p:sldId id="375" r:id="rId169"/>
    <p:sldId id="499" r:id="rId170"/>
    <p:sldId id="500" r:id="rId17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BE5D6"/>
    <a:srgbClr val="4472C4"/>
    <a:srgbClr val="B0DF80"/>
    <a:srgbClr val="843C0C"/>
    <a:srgbClr val="F8E71C"/>
    <a:srgbClr val="F5A623"/>
    <a:srgbClr val="D9D9D9"/>
    <a:srgbClr val="92D050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 autoAdjust="0"/>
    <p:restoredTop sz="93552" autoAdjust="0"/>
  </p:normalViewPr>
  <p:slideViewPr>
    <p:cSldViewPr snapToGrid="0">
      <p:cViewPr varScale="1">
        <p:scale>
          <a:sx n="60" d="100"/>
          <a:sy n="60" d="100"/>
        </p:scale>
        <p:origin x="890" y="28"/>
      </p:cViewPr>
      <p:guideLst/>
    </p:cSldViewPr>
  </p:slideViewPr>
  <p:outlineViewPr>
    <p:cViewPr>
      <p:scale>
        <a:sx n="33" d="100"/>
        <a:sy n="33" d="100"/>
      </p:scale>
      <p:origin x="0" y="-357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2" Type="http://schemas.openxmlformats.org/officeDocument/2006/relationships/notesMaster" Target="notesMasters/notesMaster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viewProps" Target="viewProp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theme" Target="theme/theme1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tableStyles" Target="tableStyles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BA7BA3-D619-4E7D-85FA-234B331BF2DB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2EC08E-1116-4025-AD5D-72F75E552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673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2EC08E-1116-4025-AD5D-72F75E552FA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7101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2EC08E-1116-4025-AD5D-72F75E552FA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1337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2EC08E-1116-4025-AD5D-72F75E552FA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4368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2EC08E-1116-4025-AD5D-72F75E552FA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0203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2EC08E-1116-4025-AD5D-72F75E552FA4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2416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2EC08E-1116-4025-AD5D-72F75E552FA4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5413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2EC08E-1116-4025-AD5D-72F75E552FA4}" type="slidenum">
              <a:rPr lang="en-US" smtClean="0"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1222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2EC08E-1116-4025-AD5D-72F75E552FA4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0866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2EC08E-1116-4025-AD5D-72F75E552FA4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7066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2EC08E-1116-4025-AD5D-72F75E552FA4}" type="slidenum">
              <a:rPr lang="en-US" smtClean="0"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9182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2EC08E-1116-4025-AD5D-72F75E552FA4}" type="slidenum">
              <a:rPr lang="en-US" smtClean="0"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234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2EC08E-1116-4025-AD5D-72F75E552FA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4575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2EC08E-1116-4025-AD5D-72F75E552FA4}" type="slidenum">
              <a:rPr lang="en-US" smtClean="0"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8921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2EC08E-1116-4025-AD5D-72F75E552FA4}" type="slidenum">
              <a:rPr lang="en-US" smtClean="0"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526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2EC08E-1116-4025-AD5D-72F75E552FA4}" type="slidenum">
              <a:rPr lang="en-US" smtClean="0"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3854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2EC08E-1116-4025-AD5D-72F75E552FA4}" type="slidenum">
              <a:rPr lang="en-US" smtClean="0"/>
              <a:t>163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8122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2EC08E-1116-4025-AD5D-72F75E552FA4}" type="slidenum">
              <a:rPr lang="en-US" smtClean="0"/>
              <a:t>164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156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2EC08E-1116-4025-AD5D-72F75E552FA4}" type="slidenum">
              <a:rPr lang="en-US" smtClean="0"/>
              <a:t>165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4469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2EC08E-1116-4025-AD5D-72F75E552FA4}" type="slidenum">
              <a:rPr lang="en-US" smtClean="0"/>
              <a:t>166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2802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2EC08E-1116-4025-AD5D-72F75E552FA4}" type="slidenum">
              <a:rPr lang="en-US" smtClean="0"/>
              <a:t>167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1946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2EC08E-1116-4025-AD5D-72F75E552FA4}" type="slidenum">
              <a:rPr lang="en-US" smtClean="0"/>
              <a:t>168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4054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2EC08E-1116-4025-AD5D-72F75E552FA4}" type="slidenum">
              <a:rPr lang="en-US" smtClean="0"/>
              <a:t>169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112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2EC08E-1116-4025-AD5D-72F75E552FA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2405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2EC08E-1116-4025-AD5D-72F75E552FA4}" type="slidenum">
              <a:rPr lang="en-US" smtClean="0"/>
              <a:t>170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25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Rabbit and bracket, flower and </a:t>
            </a:r>
            <a:r>
              <a:rPr lang="en-US" dirty="0" err="1"/>
              <a:t>grover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2EC08E-1116-4025-AD5D-72F75E552FA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206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Rabbit and bracket, flower and </a:t>
            </a:r>
            <a:r>
              <a:rPr lang="en-US" dirty="0" err="1"/>
              <a:t>grover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2EC08E-1116-4025-AD5D-72F75E552FA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6687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Rabbit and bracket, flower and </a:t>
            </a:r>
            <a:r>
              <a:rPr lang="en-US" dirty="0" err="1"/>
              <a:t>grover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2EC08E-1116-4025-AD5D-72F75E552FA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9199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Rabbit and bracket, flower and </a:t>
            </a:r>
            <a:r>
              <a:rPr lang="en-US" dirty="0" err="1"/>
              <a:t>grover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2EC08E-1116-4025-AD5D-72F75E552FA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3931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Rabbit and </a:t>
            </a:r>
            <a:r>
              <a:rPr lang="en-US" dirty="0" err="1"/>
              <a:t>braket</a:t>
            </a:r>
            <a:r>
              <a:rPr lang="en-US" dirty="0"/>
              <a:t>, flower and </a:t>
            </a:r>
            <a:r>
              <a:rPr lang="en-US" dirty="0" err="1"/>
              <a:t>grover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2EC08E-1116-4025-AD5D-72F75E552FA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2448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2EC08E-1116-4025-AD5D-72F75E552FA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598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7E777-ACBD-4D47-8B0D-0D84600AC3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53E18A-A3DC-4D9E-90A7-7D22D8F207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42DC69-39F0-473A-94C6-F161251F3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3C23A-95A2-4BBD-A57F-9B6ACC006E34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BF0A09-7DC6-4768-8381-D9B075AD4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F84193-1670-476B-BAAA-5E070CC5B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28A7-831A-415F-8207-7D88F621D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636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3F663-6A43-425E-AA9F-2A2C51DEE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0E6229-8E3B-4264-8050-E9AD1D4A02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E4D14F-9068-4438-86FE-A2C84C08C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3C23A-95A2-4BBD-A57F-9B6ACC006E34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5AE2BD-5DDF-4D7A-87E9-B5402250A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7437E5-61E5-4E4F-A057-A9DF58157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28A7-831A-415F-8207-7D88F621D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153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2A463F-EAD7-40B5-84FD-716AFFCC4F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2FD7DD-4507-400B-9D6D-E3408EED21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471E0B-D4B5-4CE7-B14D-666B81850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3C23A-95A2-4BBD-A57F-9B6ACC006E34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075CF4-7B47-4147-A2FF-598B812D4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CA61DD-60B4-4261-B940-29E9277EB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28A7-831A-415F-8207-7D88F621D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418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63044-C9D8-47FC-8622-7C575F17D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9050B-A60D-458A-873E-7B60E9FC03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E91369-B731-4C24-A61B-A01460739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3C23A-95A2-4BBD-A57F-9B6ACC006E34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E54A6F-25CE-4B7D-A538-F3014B701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BF0959-A596-472F-9AC7-379EBD0F3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28A7-831A-415F-8207-7D88F621D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164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7C23C-542A-4C6E-84A1-774594161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7F33A6-9EEC-4E6F-8B12-276044E1E2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95A273-6A02-4D24-B938-447155A65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3C23A-95A2-4BBD-A57F-9B6ACC006E34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79A6A9-8AB3-4552-B50B-FE2B2408C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421A45-547B-4480-863D-426C910CA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28A7-831A-415F-8207-7D88F621D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706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B59C8-277C-41A2-9595-A53323E93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6EC65C-CB91-4B91-83F1-D66A2043B4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61B581-37D2-45A8-A3FA-5C226AE4D0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9D02AB-EB44-4DEA-A3F0-948F830FA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3C23A-95A2-4BBD-A57F-9B6ACC006E34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81DC76-9E01-4603-A39B-CF771849A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183A4-D57A-4876-8829-DEDA80D00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28A7-831A-415F-8207-7D88F621D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141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6190A-C507-487B-ACCC-E510C42A2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0B77D3-ACA9-473B-AEC9-977DAAF8BB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106C0E-9605-43F0-9EE3-C186FE4EE5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A2E61D-8C58-406B-B516-A393CA9D90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F0BE26-1D80-407B-9CD3-26C01A734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4366FC-2C25-4C0E-A8C9-FB20565FA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3C23A-95A2-4BBD-A57F-9B6ACC006E34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D711D9-003E-4E88-935E-22C569253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CAA99B-3221-441B-BBE1-29D78D819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28A7-831A-415F-8207-7D88F621D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08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BAFDA-89DE-4630-BB13-DBFF33366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9CA2DD-6E22-4E00-99AB-6170CBE54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3C23A-95A2-4BBD-A57F-9B6ACC006E34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244E12-FD12-4C6E-9316-569CFCEE6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9059BC-B8C1-4C0B-838B-D5AF8A932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28A7-831A-415F-8207-7D88F621D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565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27786D-C134-4D95-A87D-EAAC9882F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3C23A-95A2-4BBD-A57F-9B6ACC006E34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E66027-E50A-4EA0-B484-49204D8BA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D3C6CF-C873-4F97-91B5-FC27D6C82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28A7-831A-415F-8207-7D88F621D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023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ABBE3-776C-4D32-876B-49182149E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C615A2-9AB5-4476-AC57-748CCDF21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C8A358-3365-4A2B-A75A-64EA418205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5B22AF-28F3-4132-86AA-8B0787A36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3C23A-95A2-4BBD-A57F-9B6ACC006E34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51B7D1-7565-4472-8455-D1A24A237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2BDEA1-EB6D-456D-B0A3-6A4D67DDC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28A7-831A-415F-8207-7D88F621D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338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E207E-006B-4747-8051-72E2B023D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2485E5-C1C4-482C-BC3B-E030CAA672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E305D7-5B7A-4E03-BF2A-FD3E185378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43947C-4149-4ECD-93F5-88C5606AE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3C23A-95A2-4BBD-A57F-9B6ACC006E34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A037F2-F638-418D-8A2C-BB7F8FB92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7FCCFF-05D6-41A7-90E0-C083E59F9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28A7-831A-415F-8207-7D88F621D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419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0CDFD8-FFFB-41DB-8561-CFEE65384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5CC490-134F-4ECD-8161-603ED65C39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4F888-00CC-468B-8257-9A69BA1692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3C23A-95A2-4BBD-A57F-9B6ACC006E34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579513-804B-4F28-AAA3-EA7EA4967E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6D2279-810B-4BF5-94D6-122B67E3BA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E28A7-831A-415F-8207-7D88F621D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91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3" Type="http://schemas.openxmlformats.org/officeDocument/2006/relationships/image" Target="../media/image131.png"/><Relationship Id="rId7" Type="http://schemas.openxmlformats.org/officeDocument/2006/relationships/image" Target="../media/image1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4.png"/><Relationship Id="rId5" Type="http://schemas.openxmlformats.org/officeDocument/2006/relationships/image" Target="../media/image133.png"/><Relationship Id="rId4" Type="http://schemas.openxmlformats.org/officeDocument/2006/relationships/image" Target="../media/image132.png"/><Relationship Id="rId9" Type="http://schemas.openxmlformats.org/officeDocument/2006/relationships/image" Target="../media/image137.png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3" Type="http://schemas.openxmlformats.org/officeDocument/2006/relationships/image" Target="../media/image131.png"/><Relationship Id="rId7" Type="http://schemas.openxmlformats.org/officeDocument/2006/relationships/image" Target="../media/image1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4.png"/><Relationship Id="rId5" Type="http://schemas.openxmlformats.org/officeDocument/2006/relationships/image" Target="../media/image133.png"/><Relationship Id="rId10" Type="http://schemas.openxmlformats.org/officeDocument/2006/relationships/image" Target="../media/image138.png"/><Relationship Id="rId4" Type="http://schemas.openxmlformats.org/officeDocument/2006/relationships/image" Target="../media/image132.png"/><Relationship Id="rId9" Type="http://schemas.openxmlformats.org/officeDocument/2006/relationships/image" Target="../media/image137.png"/></Relationships>
</file>

<file path=ppt/slides/_rels/slide10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3" Type="http://schemas.openxmlformats.org/officeDocument/2006/relationships/image" Target="../media/image139.png"/><Relationship Id="rId7" Type="http://schemas.openxmlformats.org/officeDocument/2006/relationships/image" Target="../media/image14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2.png"/><Relationship Id="rId5" Type="http://schemas.openxmlformats.org/officeDocument/2006/relationships/image" Target="../media/image141.png"/><Relationship Id="rId10" Type="http://schemas.openxmlformats.org/officeDocument/2006/relationships/image" Target="../media/image146.png"/><Relationship Id="rId4" Type="http://schemas.openxmlformats.org/officeDocument/2006/relationships/image" Target="../media/image140.png"/><Relationship Id="rId9" Type="http://schemas.openxmlformats.org/officeDocument/2006/relationships/image" Target="../media/image145.png"/></Relationships>
</file>

<file path=ppt/slides/_rels/slide10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3" Type="http://schemas.openxmlformats.org/officeDocument/2006/relationships/image" Target="../media/image139.png"/><Relationship Id="rId7" Type="http://schemas.openxmlformats.org/officeDocument/2006/relationships/image" Target="../media/image143.png"/><Relationship Id="rId12" Type="http://schemas.openxmlformats.org/officeDocument/2006/relationships/image" Target="../media/image14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2.png"/><Relationship Id="rId11" Type="http://schemas.openxmlformats.org/officeDocument/2006/relationships/image" Target="../media/image147.png"/><Relationship Id="rId5" Type="http://schemas.openxmlformats.org/officeDocument/2006/relationships/image" Target="../media/image141.png"/><Relationship Id="rId10" Type="http://schemas.openxmlformats.org/officeDocument/2006/relationships/image" Target="../media/image146.png"/><Relationship Id="rId4" Type="http://schemas.openxmlformats.org/officeDocument/2006/relationships/image" Target="../media/image140.png"/><Relationship Id="rId9" Type="http://schemas.openxmlformats.org/officeDocument/2006/relationships/image" Target="../media/image145.png"/></Relationships>
</file>

<file path=ppt/slides/_rels/slide10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3" Type="http://schemas.openxmlformats.org/officeDocument/2006/relationships/image" Target="../media/image139.png"/><Relationship Id="rId7" Type="http://schemas.openxmlformats.org/officeDocument/2006/relationships/image" Target="../media/image143.png"/><Relationship Id="rId12" Type="http://schemas.openxmlformats.org/officeDocument/2006/relationships/image" Target="../media/image15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2.png"/><Relationship Id="rId11" Type="http://schemas.openxmlformats.org/officeDocument/2006/relationships/image" Target="../media/image149.png"/><Relationship Id="rId5" Type="http://schemas.openxmlformats.org/officeDocument/2006/relationships/image" Target="../media/image141.png"/><Relationship Id="rId10" Type="http://schemas.openxmlformats.org/officeDocument/2006/relationships/image" Target="../media/image146.png"/><Relationship Id="rId4" Type="http://schemas.openxmlformats.org/officeDocument/2006/relationships/image" Target="../media/image140.png"/><Relationship Id="rId9" Type="http://schemas.openxmlformats.org/officeDocument/2006/relationships/image" Target="../media/image145.png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3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6.png"/><Relationship Id="rId4" Type="http://schemas.openxmlformats.org/officeDocument/2006/relationships/image" Target="../media/image155.pn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png"/><Relationship Id="rId3" Type="http://schemas.openxmlformats.org/officeDocument/2006/relationships/image" Target="../media/image159.png"/><Relationship Id="rId7" Type="http://schemas.openxmlformats.org/officeDocument/2006/relationships/image" Target="../media/image163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2.png"/><Relationship Id="rId5" Type="http://schemas.openxmlformats.org/officeDocument/2006/relationships/image" Target="../media/image161.png"/><Relationship Id="rId10" Type="http://schemas.openxmlformats.org/officeDocument/2006/relationships/image" Target="../media/image166.png"/><Relationship Id="rId4" Type="http://schemas.openxmlformats.org/officeDocument/2006/relationships/image" Target="../media/image160.png"/><Relationship Id="rId9" Type="http://schemas.openxmlformats.org/officeDocument/2006/relationships/image" Target="../media/image165.png"/></Relationships>
</file>

<file path=ppt/slides/_rels/slide1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png"/><Relationship Id="rId13" Type="http://schemas.openxmlformats.org/officeDocument/2006/relationships/image" Target="../media/image169.png"/><Relationship Id="rId3" Type="http://schemas.openxmlformats.org/officeDocument/2006/relationships/image" Target="../media/image159.png"/><Relationship Id="rId7" Type="http://schemas.openxmlformats.org/officeDocument/2006/relationships/image" Target="../media/image163.png"/><Relationship Id="rId12" Type="http://schemas.openxmlformats.org/officeDocument/2006/relationships/image" Target="../media/image168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2.png"/><Relationship Id="rId11" Type="http://schemas.openxmlformats.org/officeDocument/2006/relationships/image" Target="../media/image167.png"/><Relationship Id="rId5" Type="http://schemas.openxmlformats.org/officeDocument/2006/relationships/image" Target="../media/image161.png"/><Relationship Id="rId10" Type="http://schemas.openxmlformats.org/officeDocument/2006/relationships/image" Target="../media/image166.png"/><Relationship Id="rId4" Type="http://schemas.openxmlformats.org/officeDocument/2006/relationships/image" Target="../media/image160.png"/><Relationship Id="rId9" Type="http://schemas.openxmlformats.org/officeDocument/2006/relationships/image" Target="../media/image165.png"/></Relationships>
</file>

<file path=ppt/slides/_rels/slide1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png"/><Relationship Id="rId13" Type="http://schemas.openxmlformats.org/officeDocument/2006/relationships/image" Target="../media/image170.png"/><Relationship Id="rId3" Type="http://schemas.openxmlformats.org/officeDocument/2006/relationships/image" Target="../media/image159.png"/><Relationship Id="rId7" Type="http://schemas.openxmlformats.org/officeDocument/2006/relationships/image" Target="../media/image163.png"/><Relationship Id="rId12" Type="http://schemas.openxmlformats.org/officeDocument/2006/relationships/image" Target="../media/image168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2.png"/><Relationship Id="rId11" Type="http://schemas.openxmlformats.org/officeDocument/2006/relationships/image" Target="../media/image167.png"/><Relationship Id="rId5" Type="http://schemas.openxmlformats.org/officeDocument/2006/relationships/image" Target="../media/image161.png"/><Relationship Id="rId10" Type="http://schemas.openxmlformats.org/officeDocument/2006/relationships/image" Target="../media/image166.png"/><Relationship Id="rId4" Type="http://schemas.openxmlformats.org/officeDocument/2006/relationships/image" Target="../media/image160.png"/><Relationship Id="rId9" Type="http://schemas.openxmlformats.org/officeDocument/2006/relationships/image" Target="../media/image165.png"/><Relationship Id="rId14" Type="http://schemas.openxmlformats.org/officeDocument/2006/relationships/image" Target="../media/image169.png"/></Relationships>
</file>

<file path=ppt/slides/_rels/slide1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png"/><Relationship Id="rId13" Type="http://schemas.openxmlformats.org/officeDocument/2006/relationships/image" Target="../media/image171.png"/><Relationship Id="rId18" Type="http://schemas.openxmlformats.org/officeDocument/2006/relationships/image" Target="../media/image174.png"/><Relationship Id="rId3" Type="http://schemas.openxmlformats.org/officeDocument/2006/relationships/image" Target="../media/image159.png"/><Relationship Id="rId7" Type="http://schemas.openxmlformats.org/officeDocument/2006/relationships/image" Target="../media/image163.png"/><Relationship Id="rId12" Type="http://schemas.openxmlformats.org/officeDocument/2006/relationships/image" Target="../media/image168.png"/><Relationship Id="rId17" Type="http://schemas.openxmlformats.org/officeDocument/2006/relationships/image" Target="../media/image173.png"/><Relationship Id="rId2" Type="http://schemas.openxmlformats.org/officeDocument/2006/relationships/image" Target="../media/image151.png"/><Relationship Id="rId16" Type="http://schemas.openxmlformats.org/officeDocument/2006/relationships/image" Target="../media/image172.png"/><Relationship Id="rId20" Type="http://schemas.openxmlformats.org/officeDocument/2006/relationships/image" Target="../media/image1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2.png"/><Relationship Id="rId11" Type="http://schemas.openxmlformats.org/officeDocument/2006/relationships/image" Target="../media/image167.png"/><Relationship Id="rId5" Type="http://schemas.openxmlformats.org/officeDocument/2006/relationships/image" Target="../media/image161.png"/><Relationship Id="rId15" Type="http://schemas.openxmlformats.org/officeDocument/2006/relationships/image" Target="../media/image169.png"/><Relationship Id="rId10" Type="http://schemas.openxmlformats.org/officeDocument/2006/relationships/image" Target="../media/image166.png"/><Relationship Id="rId19" Type="http://schemas.openxmlformats.org/officeDocument/2006/relationships/image" Target="../media/image175.png"/><Relationship Id="rId4" Type="http://schemas.openxmlformats.org/officeDocument/2006/relationships/image" Target="../media/image160.png"/><Relationship Id="rId9" Type="http://schemas.openxmlformats.org/officeDocument/2006/relationships/image" Target="../media/image165.png"/><Relationship Id="rId14" Type="http://schemas.openxmlformats.org/officeDocument/2006/relationships/image" Target="../media/image170.pn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png"/><Relationship Id="rId7" Type="http://schemas.openxmlformats.org/officeDocument/2006/relationships/image" Target="../media/image176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png"/><Relationship Id="rId5" Type="http://schemas.openxmlformats.org/officeDocument/2006/relationships/image" Target="../media/image179.png"/><Relationship Id="rId4" Type="http://schemas.openxmlformats.org/officeDocument/2006/relationships/image" Target="../media/image178.png"/></Relationships>
</file>

<file path=ppt/slides/_rels/slide1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2.png"/><Relationship Id="rId13" Type="http://schemas.openxmlformats.org/officeDocument/2006/relationships/image" Target="../media/image186.png"/><Relationship Id="rId3" Type="http://schemas.openxmlformats.org/officeDocument/2006/relationships/image" Target="../media/image177.png"/><Relationship Id="rId7" Type="http://schemas.openxmlformats.org/officeDocument/2006/relationships/image" Target="../media/image181.png"/><Relationship Id="rId12" Type="http://schemas.openxmlformats.org/officeDocument/2006/relationships/image" Target="../media/image185.png"/><Relationship Id="rId17" Type="http://schemas.openxmlformats.org/officeDocument/2006/relationships/image" Target="../media/image190.png"/><Relationship Id="rId2" Type="http://schemas.openxmlformats.org/officeDocument/2006/relationships/image" Target="../media/image151.png"/><Relationship Id="rId16" Type="http://schemas.openxmlformats.org/officeDocument/2006/relationships/image" Target="../media/image1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png"/><Relationship Id="rId11" Type="http://schemas.openxmlformats.org/officeDocument/2006/relationships/image" Target="../media/image184.png"/><Relationship Id="rId5" Type="http://schemas.openxmlformats.org/officeDocument/2006/relationships/image" Target="../media/image179.png"/><Relationship Id="rId15" Type="http://schemas.openxmlformats.org/officeDocument/2006/relationships/image" Target="../media/image188.png"/><Relationship Id="rId10" Type="http://schemas.openxmlformats.org/officeDocument/2006/relationships/image" Target="../media/image183.png"/><Relationship Id="rId4" Type="http://schemas.openxmlformats.org/officeDocument/2006/relationships/image" Target="../media/image178.png"/><Relationship Id="rId9" Type="http://schemas.openxmlformats.org/officeDocument/2006/relationships/image" Target="../media/image176.png"/><Relationship Id="rId14" Type="http://schemas.openxmlformats.org/officeDocument/2006/relationships/image" Target="../media/image18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2.png"/><Relationship Id="rId13" Type="http://schemas.openxmlformats.org/officeDocument/2006/relationships/image" Target="../media/image184.png"/><Relationship Id="rId18" Type="http://schemas.openxmlformats.org/officeDocument/2006/relationships/image" Target="../media/image189.png"/><Relationship Id="rId3" Type="http://schemas.openxmlformats.org/officeDocument/2006/relationships/image" Target="../media/image177.png"/><Relationship Id="rId7" Type="http://schemas.openxmlformats.org/officeDocument/2006/relationships/image" Target="../media/image181.png"/><Relationship Id="rId12" Type="http://schemas.openxmlformats.org/officeDocument/2006/relationships/image" Target="../media/image183.png"/><Relationship Id="rId17" Type="http://schemas.openxmlformats.org/officeDocument/2006/relationships/image" Target="../media/image188.png"/><Relationship Id="rId2" Type="http://schemas.openxmlformats.org/officeDocument/2006/relationships/image" Target="../media/image151.png"/><Relationship Id="rId16" Type="http://schemas.openxmlformats.org/officeDocument/2006/relationships/image" Target="../media/image187.png"/><Relationship Id="rId20" Type="http://schemas.openxmlformats.org/officeDocument/2006/relationships/image" Target="../media/image1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png"/><Relationship Id="rId11" Type="http://schemas.openxmlformats.org/officeDocument/2006/relationships/image" Target="../media/image192.png"/><Relationship Id="rId5" Type="http://schemas.openxmlformats.org/officeDocument/2006/relationships/image" Target="../media/image179.png"/><Relationship Id="rId15" Type="http://schemas.openxmlformats.org/officeDocument/2006/relationships/image" Target="../media/image186.png"/><Relationship Id="rId10" Type="http://schemas.openxmlformats.org/officeDocument/2006/relationships/image" Target="../media/image191.png"/><Relationship Id="rId19" Type="http://schemas.openxmlformats.org/officeDocument/2006/relationships/image" Target="../media/image190.png"/><Relationship Id="rId4" Type="http://schemas.openxmlformats.org/officeDocument/2006/relationships/image" Target="../media/image178.png"/><Relationship Id="rId9" Type="http://schemas.openxmlformats.org/officeDocument/2006/relationships/image" Target="../media/image176.png"/><Relationship Id="rId14" Type="http://schemas.openxmlformats.org/officeDocument/2006/relationships/image" Target="../media/image185.png"/></Relationships>
</file>

<file path=ppt/slides/_rels/slide1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2.png"/><Relationship Id="rId13" Type="http://schemas.openxmlformats.org/officeDocument/2006/relationships/image" Target="../media/image184.png"/><Relationship Id="rId18" Type="http://schemas.openxmlformats.org/officeDocument/2006/relationships/image" Target="../media/image189.png"/><Relationship Id="rId3" Type="http://schemas.openxmlformats.org/officeDocument/2006/relationships/image" Target="../media/image177.png"/><Relationship Id="rId21" Type="http://schemas.openxmlformats.org/officeDocument/2006/relationships/image" Target="../media/image193.png"/><Relationship Id="rId7" Type="http://schemas.openxmlformats.org/officeDocument/2006/relationships/image" Target="../media/image181.png"/><Relationship Id="rId12" Type="http://schemas.openxmlformats.org/officeDocument/2006/relationships/image" Target="../media/image183.png"/><Relationship Id="rId17" Type="http://schemas.openxmlformats.org/officeDocument/2006/relationships/image" Target="../media/image188.png"/><Relationship Id="rId2" Type="http://schemas.openxmlformats.org/officeDocument/2006/relationships/image" Target="../media/image151.png"/><Relationship Id="rId16" Type="http://schemas.openxmlformats.org/officeDocument/2006/relationships/image" Target="../media/image187.png"/><Relationship Id="rId20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png"/><Relationship Id="rId11" Type="http://schemas.openxmlformats.org/officeDocument/2006/relationships/image" Target="../media/image192.png"/><Relationship Id="rId5" Type="http://schemas.openxmlformats.org/officeDocument/2006/relationships/image" Target="../media/image179.png"/><Relationship Id="rId15" Type="http://schemas.openxmlformats.org/officeDocument/2006/relationships/image" Target="../media/image186.png"/><Relationship Id="rId10" Type="http://schemas.openxmlformats.org/officeDocument/2006/relationships/image" Target="../media/image191.png"/><Relationship Id="rId19" Type="http://schemas.openxmlformats.org/officeDocument/2006/relationships/image" Target="../media/image194.png"/><Relationship Id="rId4" Type="http://schemas.openxmlformats.org/officeDocument/2006/relationships/image" Target="../media/image178.png"/><Relationship Id="rId9" Type="http://schemas.openxmlformats.org/officeDocument/2006/relationships/image" Target="../media/image176.png"/><Relationship Id="rId14" Type="http://schemas.openxmlformats.org/officeDocument/2006/relationships/image" Target="../media/image185.png"/></Relationships>
</file>

<file path=ppt/slides/_rels/slide1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9.png"/><Relationship Id="rId3" Type="http://schemas.openxmlformats.org/officeDocument/2006/relationships/image" Target="../media/image176.png"/><Relationship Id="rId7" Type="http://schemas.openxmlformats.org/officeDocument/2006/relationships/image" Target="../media/image198.png"/><Relationship Id="rId12" Type="http://schemas.openxmlformats.org/officeDocument/2006/relationships/image" Target="../media/image203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7.png"/><Relationship Id="rId11" Type="http://schemas.openxmlformats.org/officeDocument/2006/relationships/image" Target="../media/image202.png"/><Relationship Id="rId5" Type="http://schemas.openxmlformats.org/officeDocument/2006/relationships/image" Target="../media/image196.png"/><Relationship Id="rId10" Type="http://schemas.openxmlformats.org/officeDocument/2006/relationships/image" Target="../media/image201.png"/><Relationship Id="rId4" Type="http://schemas.openxmlformats.org/officeDocument/2006/relationships/image" Target="../media/image195.png"/><Relationship Id="rId9" Type="http://schemas.openxmlformats.org/officeDocument/2006/relationships/image" Target="../media/image200.png"/></Relationships>
</file>

<file path=ppt/slides/_rels/slide1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9.png"/><Relationship Id="rId13" Type="http://schemas.openxmlformats.org/officeDocument/2006/relationships/image" Target="../media/image204.png"/><Relationship Id="rId3" Type="http://schemas.openxmlformats.org/officeDocument/2006/relationships/image" Target="../media/image176.png"/><Relationship Id="rId7" Type="http://schemas.openxmlformats.org/officeDocument/2006/relationships/image" Target="../media/image198.png"/><Relationship Id="rId12" Type="http://schemas.openxmlformats.org/officeDocument/2006/relationships/image" Target="../media/image203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7.png"/><Relationship Id="rId11" Type="http://schemas.openxmlformats.org/officeDocument/2006/relationships/image" Target="../media/image202.png"/><Relationship Id="rId5" Type="http://schemas.openxmlformats.org/officeDocument/2006/relationships/image" Target="../media/image196.png"/><Relationship Id="rId10" Type="http://schemas.openxmlformats.org/officeDocument/2006/relationships/image" Target="../media/image201.png"/><Relationship Id="rId4" Type="http://schemas.openxmlformats.org/officeDocument/2006/relationships/image" Target="../media/image195.png"/><Relationship Id="rId9" Type="http://schemas.openxmlformats.org/officeDocument/2006/relationships/image" Target="../media/image200.png"/></Relationships>
</file>

<file path=ppt/slides/_rels/slide1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9.png"/><Relationship Id="rId13" Type="http://schemas.openxmlformats.org/officeDocument/2006/relationships/image" Target="../media/image205.png"/><Relationship Id="rId3" Type="http://schemas.openxmlformats.org/officeDocument/2006/relationships/image" Target="../media/image176.png"/><Relationship Id="rId7" Type="http://schemas.openxmlformats.org/officeDocument/2006/relationships/image" Target="../media/image198.png"/><Relationship Id="rId12" Type="http://schemas.openxmlformats.org/officeDocument/2006/relationships/image" Target="../media/image203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7.png"/><Relationship Id="rId11" Type="http://schemas.openxmlformats.org/officeDocument/2006/relationships/image" Target="../media/image202.png"/><Relationship Id="rId5" Type="http://schemas.openxmlformats.org/officeDocument/2006/relationships/image" Target="../media/image196.png"/><Relationship Id="rId15" Type="http://schemas.openxmlformats.org/officeDocument/2006/relationships/image" Target="../media/image206.png"/><Relationship Id="rId10" Type="http://schemas.openxmlformats.org/officeDocument/2006/relationships/image" Target="../media/image201.png"/><Relationship Id="rId4" Type="http://schemas.openxmlformats.org/officeDocument/2006/relationships/image" Target="../media/image195.png"/><Relationship Id="rId9" Type="http://schemas.openxmlformats.org/officeDocument/2006/relationships/image" Target="../media/image200.png"/><Relationship Id="rId14" Type="http://schemas.openxmlformats.org/officeDocument/2006/relationships/image" Target="../media/image204.png"/></Relationships>
</file>

<file path=ppt/slides/_rels/slide1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9.png"/><Relationship Id="rId13" Type="http://schemas.openxmlformats.org/officeDocument/2006/relationships/image" Target="../media/image204.png"/><Relationship Id="rId3" Type="http://schemas.openxmlformats.org/officeDocument/2006/relationships/image" Target="../media/image176.png"/><Relationship Id="rId7" Type="http://schemas.openxmlformats.org/officeDocument/2006/relationships/image" Target="../media/image198.png"/><Relationship Id="rId12" Type="http://schemas.openxmlformats.org/officeDocument/2006/relationships/image" Target="../media/image203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7.png"/><Relationship Id="rId11" Type="http://schemas.openxmlformats.org/officeDocument/2006/relationships/image" Target="../media/image202.png"/><Relationship Id="rId5" Type="http://schemas.openxmlformats.org/officeDocument/2006/relationships/image" Target="../media/image196.png"/><Relationship Id="rId10" Type="http://schemas.openxmlformats.org/officeDocument/2006/relationships/image" Target="../media/image201.png"/><Relationship Id="rId4" Type="http://schemas.openxmlformats.org/officeDocument/2006/relationships/image" Target="../media/image195.png"/><Relationship Id="rId9" Type="http://schemas.openxmlformats.org/officeDocument/2006/relationships/image" Target="../media/image200.png"/><Relationship Id="rId14" Type="http://schemas.openxmlformats.org/officeDocument/2006/relationships/image" Target="../media/image206.png"/></Relationships>
</file>

<file path=ppt/slides/_rels/slide1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9.png"/><Relationship Id="rId3" Type="http://schemas.openxmlformats.org/officeDocument/2006/relationships/image" Target="../media/image176.png"/><Relationship Id="rId7" Type="http://schemas.openxmlformats.org/officeDocument/2006/relationships/image" Target="../media/image198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7.png"/><Relationship Id="rId11" Type="http://schemas.openxmlformats.org/officeDocument/2006/relationships/image" Target="../media/image203.png"/><Relationship Id="rId5" Type="http://schemas.openxmlformats.org/officeDocument/2006/relationships/image" Target="../media/image196.png"/><Relationship Id="rId10" Type="http://schemas.openxmlformats.org/officeDocument/2006/relationships/image" Target="../media/image201.png"/><Relationship Id="rId4" Type="http://schemas.openxmlformats.org/officeDocument/2006/relationships/image" Target="../media/image195.png"/><Relationship Id="rId9" Type="http://schemas.openxmlformats.org/officeDocument/2006/relationships/image" Target="../media/image200.png"/></Relationships>
</file>

<file path=ppt/slides/_rels/slide1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7.png"/><Relationship Id="rId13" Type="http://schemas.openxmlformats.org/officeDocument/2006/relationships/image" Target="../media/image203.png"/><Relationship Id="rId3" Type="http://schemas.openxmlformats.org/officeDocument/2006/relationships/image" Target="../media/image207.png"/><Relationship Id="rId7" Type="http://schemas.openxmlformats.org/officeDocument/2006/relationships/image" Target="../media/image196.png"/><Relationship Id="rId12" Type="http://schemas.openxmlformats.org/officeDocument/2006/relationships/image" Target="../media/image201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5.png"/><Relationship Id="rId11" Type="http://schemas.openxmlformats.org/officeDocument/2006/relationships/image" Target="../media/image200.png"/><Relationship Id="rId5" Type="http://schemas.openxmlformats.org/officeDocument/2006/relationships/image" Target="../media/image176.png"/><Relationship Id="rId10" Type="http://schemas.openxmlformats.org/officeDocument/2006/relationships/image" Target="../media/image199.png"/><Relationship Id="rId4" Type="http://schemas.openxmlformats.org/officeDocument/2006/relationships/image" Target="../media/image208.png"/><Relationship Id="rId9" Type="http://schemas.openxmlformats.org/officeDocument/2006/relationships/image" Target="../media/image198.png"/></Relationships>
</file>

<file path=ppt/slides/_rels/slide1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7.png"/><Relationship Id="rId13" Type="http://schemas.openxmlformats.org/officeDocument/2006/relationships/image" Target="../media/image203.png"/><Relationship Id="rId3" Type="http://schemas.openxmlformats.org/officeDocument/2006/relationships/image" Target="../media/image207.png"/><Relationship Id="rId7" Type="http://schemas.openxmlformats.org/officeDocument/2006/relationships/image" Target="../media/image196.png"/><Relationship Id="rId12" Type="http://schemas.openxmlformats.org/officeDocument/2006/relationships/image" Target="../media/image201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5.png"/><Relationship Id="rId11" Type="http://schemas.openxmlformats.org/officeDocument/2006/relationships/image" Target="../media/image200.png"/><Relationship Id="rId5" Type="http://schemas.openxmlformats.org/officeDocument/2006/relationships/image" Target="../media/image176.png"/><Relationship Id="rId10" Type="http://schemas.openxmlformats.org/officeDocument/2006/relationships/image" Target="../media/image199.png"/><Relationship Id="rId4" Type="http://schemas.openxmlformats.org/officeDocument/2006/relationships/image" Target="../media/image208.png"/><Relationship Id="rId9" Type="http://schemas.openxmlformats.org/officeDocument/2006/relationships/image" Target="../media/image198.png"/><Relationship Id="rId14" Type="http://schemas.openxmlformats.org/officeDocument/2006/relationships/image" Target="../media/image209.png"/></Relationships>
</file>

<file path=ppt/slides/_rels/slide1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7.png"/><Relationship Id="rId13" Type="http://schemas.openxmlformats.org/officeDocument/2006/relationships/image" Target="../media/image203.png"/><Relationship Id="rId3" Type="http://schemas.openxmlformats.org/officeDocument/2006/relationships/image" Target="../media/image207.png"/><Relationship Id="rId7" Type="http://schemas.openxmlformats.org/officeDocument/2006/relationships/image" Target="../media/image196.png"/><Relationship Id="rId12" Type="http://schemas.openxmlformats.org/officeDocument/2006/relationships/image" Target="../media/image201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5.png"/><Relationship Id="rId11" Type="http://schemas.openxmlformats.org/officeDocument/2006/relationships/image" Target="../media/image200.png"/><Relationship Id="rId5" Type="http://schemas.openxmlformats.org/officeDocument/2006/relationships/image" Target="../media/image176.png"/><Relationship Id="rId10" Type="http://schemas.openxmlformats.org/officeDocument/2006/relationships/image" Target="../media/image199.png"/><Relationship Id="rId4" Type="http://schemas.openxmlformats.org/officeDocument/2006/relationships/image" Target="../media/image208.png"/><Relationship Id="rId9" Type="http://schemas.openxmlformats.org/officeDocument/2006/relationships/image" Target="../media/image198.png"/><Relationship Id="rId14" Type="http://schemas.openxmlformats.org/officeDocument/2006/relationships/image" Target="../media/image20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2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3.png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2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4.png"/><Relationship Id="rId4" Type="http://schemas.openxmlformats.org/officeDocument/2006/relationships/image" Target="../media/image213.png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2.png"/><Relationship Id="rId7" Type="http://schemas.openxmlformats.org/officeDocument/2006/relationships/image" Target="../media/image216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5.png"/><Relationship Id="rId5" Type="http://schemas.openxmlformats.org/officeDocument/2006/relationships/image" Target="../media/image214.png"/><Relationship Id="rId4" Type="http://schemas.openxmlformats.org/officeDocument/2006/relationships/image" Target="../media/image213.png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7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8.png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7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9.png"/><Relationship Id="rId4" Type="http://schemas.openxmlformats.org/officeDocument/2006/relationships/image" Target="../media/image218.png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7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0.png"/><Relationship Id="rId4" Type="http://schemas.openxmlformats.org/officeDocument/2006/relationships/image" Target="../media/image218.png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7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0.png"/><Relationship Id="rId4" Type="http://schemas.openxmlformats.org/officeDocument/2006/relationships/image" Target="../media/image218.png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1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2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2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3.png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2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4.png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2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5.png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2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6.png"/><Relationship Id="rId4" Type="http://schemas.openxmlformats.org/officeDocument/2006/relationships/image" Target="../media/image225.png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2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7.png"/><Relationship Id="rId5" Type="http://schemas.openxmlformats.org/officeDocument/2006/relationships/image" Target="../media/image226.png"/><Relationship Id="rId4" Type="http://schemas.openxmlformats.org/officeDocument/2006/relationships/image" Target="../media/image225.png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2.png"/><Relationship Id="rId7" Type="http://schemas.openxmlformats.org/officeDocument/2006/relationships/image" Target="../media/image228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7.png"/><Relationship Id="rId5" Type="http://schemas.openxmlformats.org/officeDocument/2006/relationships/image" Target="../media/image226.png"/><Relationship Id="rId4" Type="http://schemas.openxmlformats.org/officeDocument/2006/relationships/image" Target="../media/image225.png"/></Relationships>
</file>

<file path=ppt/slides/_rels/slide1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9.png"/><Relationship Id="rId3" Type="http://schemas.openxmlformats.org/officeDocument/2006/relationships/image" Target="../media/image222.png"/><Relationship Id="rId7" Type="http://schemas.openxmlformats.org/officeDocument/2006/relationships/image" Target="../media/image228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7.png"/><Relationship Id="rId5" Type="http://schemas.openxmlformats.org/officeDocument/2006/relationships/image" Target="../media/image226.png"/><Relationship Id="rId4" Type="http://schemas.openxmlformats.org/officeDocument/2006/relationships/image" Target="../media/image225.png"/></Relationships>
</file>

<file path=ppt/slides/_rels/slide1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9.png"/><Relationship Id="rId3" Type="http://schemas.openxmlformats.org/officeDocument/2006/relationships/image" Target="../media/image222.png"/><Relationship Id="rId7" Type="http://schemas.openxmlformats.org/officeDocument/2006/relationships/image" Target="../media/image228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7.png"/><Relationship Id="rId5" Type="http://schemas.openxmlformats.org/officeDocument/2006/relationships/image" Target="../media/image226.png"/><Relationship Id="rId4" Type="http://schemas.openxmlformats.org/officeDocument/2006/relationships/image" Target="../media/image225.png"/><Relationship Id="rId9" Type="http://schemas.openxmlformats.org/officeDocument/2006/relationships/image" Target="../media/image230.png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2.png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png"/><Relationship Id="rId7" Type="http://schemas.openxmlformats.org/officeDocument/2006/relationships/image" Target="../media/image235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4.png"/><Relationship Id="rId5" Type="http://schemas.openxmlformats.org/officeDocument/2006/relationships/image" Target="../media/image232.png"/><Relationship Id="rId4" Type="http://schemas.openxmlformats.org/officeDocument/2006/relationships/image" Target="../media/image233.png"/></Relationships>
</file>

<file path=ppt/slides/_rels/slide1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5.png"/><Relationship Id="rId3" Type="http://schemas.openxmlformats.org/officeDocument/2006/relationships/image" Target="../media/image231.png"/><Relationship Id="rId7" Type="http://schemas.openxmlformats.org/officeDocument/2006/relationships/image" Target="../media/image234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2.png"/><Relationship Id="rId5" Type="http://schemas.openxmlformats.org/officeDocument/2006/relationships/image" Target="../media/image237.png"/><Relationship Id="rId4" Type="http://schemas.openxmlformats.org/officeDocument/2006/relationships/image" Target="../media/image236.png"/><Relationship Id="rId9" Type="http://schemas.openxmlformats.org/officeDocument/2006/relationships/image" Target="../media/image238.png"/></Relationships>
</file>

<file path=ppt/slides/_rels/slide1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3" Type="http://schemas.openxmlformats.org/officeDocument/2006/relationships/image" Target="../media/image231.png"/><Relationship Id="rId7" Type="http://schemas.openxmlformats.org/officeDocument/2006/relationships/image" Target="../media/image234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2.png"/><Relationship Id="rId11" Type="http://schemas.openxmlformats.org/officeDocument/2006/relationships/image" Target="../media/image241.png"/><Relationship Id="rId5" Type="http://schemas.openxmlformats.org/officeDocument/2006/relationships/image" Target="../media/image237.png"/><Relationship Id="rId10" Type="http://schemas.openxmlformats.org/officeDocument/2006/relationships/image" Target="../media/image238.png"/><Relationship Id="rId4" Type="http://schemas.openxmlformats.org/officeDocument/2006/relationships/image" Target="../media/image239.png"/><Relationship Id="rId9" Type="http://schemas.openxmlformats.org/officeDocument/2006/relationships/image" Target="../media/image235.png"/></Relationships>
</file>

<file path=ppt/slides/_rels/slide1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13" Type="http://schemas.openxmlformats.org/officeDocument/2006/relationships/image" Target="../media/image243.png"/><Relationship Id="rId3" Type="http://schemas.openxmlformats.org/officeDocument/2006/relationships/image" Target="../media/image231.png"/><Relationship Id="rId7" Type="http://schemas.openxmlformats.org/officeDocument/2006/relationships/image" Target="../media/image234.png"/><Relationship Id="rId12" Type="http://schemas.openxmlformats.org/officeDocument/2006/relationships/image" Target="../media/image241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2.png"/><Relationship Id="rId11" Type="http://schemas.openxmlformats.org/officeDocument/2006/relationships/image" Target="../media/image238.png"/><Relationship Id="rId5" Type="http://schemas.openxmlformats.org/officeDocument/2006/relationships/image" Target="../media/image237.png"/><Relationship Id="rId10" Type="http://schemas.openxmlformats.org/officeDocument/2006/relationships/image" Target="../media/image235.png"/><Relationship Id="rId4" Type="http://schemas.openxmlformats.org/officeDocument/2006/relationships/image" Target="../media/image239.png"/><Relationship Id="rId9" Type="http://schemas.openxmlformats.org/officeDocument/2006/relationships/image" Target="../media/image242.png"/></Relationships>
</file>

<file path=ppt/slides/_rels/slide1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8.png"/><Relationship Id="rId3" Type="http://schemas.openxmlformats.org/officeDocument/2006/relationships/image" Target="../media/image231.png"/><Relationship Id="rId7" Type="http://schemas.openxmlformats.org/officeDocument/2006/relationships/image" Target="../media/image247.png"/><Relationship Id="rId12" Type="http://schemas.openxmlformats.org/officeDocument/2006/relationships/image" Target="../media/image252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6.png"/><Relationship Id="rId11" Type="http://schemas.openxmlformats.org/officeDocument/2006/relationships/image" Target="../media/image251.png"/><Relationship Id="rId5" Type="http://schemas.openxmlformats.org/officeDocument/2006/relationships/image" Target="../media/image245.png"/><Relationship Id="rId10" Type="http://schemas.openxmlformats.org/officeDocument/2006/relationships/image" Target="../media/image250.png"/><Relationship Id="rId4" Type="http://schemas.openxmlformats.org/officeDocument/2006/relationships/image" Target="../media/image244.png"/><Relationship Id="rId9" Type="http://schemas.openxmlformats.org/officeDocument/2006/relationships/image" Target="../media/image249.png"/></Relationships>
</file>

<file path=ppt/slides/_rels/slide1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8.png"/><Relationship Id="rId13" Type="http://schemas.openxmlformats.org/officeDocument/2006/relationships/image" Target="../media/image252.png"/><Relationship Id="rId3" Type="http://schemas.openxmlformats.org/officeDocument/2006/relationships/image" Target="../media/image231.png"/><Relationship Id="rId7" Type="http://schemas.openxmlformats.org/officeDocument/2006/relationships/image" Target="../media/image247.png"/><Relationship Id="rId12" Type="http://schemas.openxmlformats.org/officeDocument/2006/relationships/image" Target="../media/image254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6.png"/><Relationship Id="rId11" Type="http://schemas.openxmlformats.org/officeDocument/2006/relationships/image" Target="../media/image253.png"/><Relationship Id="rId5" Type="http://schemas.openxmlformats.org/officeDocument/2006/relationships/image" Target="../media/image245.png"/><Relationship Id="rId10" Type="http://schemas.openxmlformats.org/officeDocument/2006/relationships/image" Target="../media/image250.png"/><Relationship Id="rId4" Type="http://schemas.openxmlformats.org/officeDocument/2006/relationships/image" Target="../media/image244.png"/><Relationship Id="rId9" Type="http://schemas.openxmlformats.org/officeDocument/2006/relationships/image" Target="../media/image249.png"/></Relationships>
</file>

<file path=ppt/slides/_rels/slide1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8.png"/><Relationship Id="rId13" Type="http://schemas.openxmlformats.org/officeDocument/2006/relationships/image" Target="../media/image252.png"/><Relationship Id="rId3" Type="http://schemas.openxmlformats.org/officeDocument/2006/relationships/image" Target="../media/image231.png"/><Relationship Id="rId7" Type="http://schemas.openxmlformats.org/officeDocument/2006/relationships/image" Target="../media/image247.png"/><Relationship Id="rId12" Type="http://schemas.openxmlformats.org/officeDocument/2006/relationships/image" Target="../media/image254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6.png"/><Relationship Id="rId11" Type="http://schemas.openxmlformats.org/officeDocument/2006/relationships/image" Target="../media/image253.png"/><Relationship Id="rId5" Type="http://schemas.openxmlformats.org/officeDocument/2006/relationships/image" Target="../media/image245.png"/><Relationship Id="rId10" Type="http://schemas.openxmlformats.org/officeDocument/2006/relationships/image" Target="../media/image250.png"/><Relationship Id="rId4" Type="http://schemas.openxmlformats.org/officeDocument/2006/relationships/image" Target="../media/image244.png"/><Relationship Id="rId9" Type="http://schemas.openxmlformats.org/officeDocument/2006/relationships/image" Target="../media/image249.png"/><Relationship Id="rId14" Type="http://schemas.openxmlformats.org/officeDocument/2006/relationships/image" Target="../media/image255.png"/></Relationships>
</file>

<file path=ppt/slides/_rels/slide1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8.png"/><Relationship Id="rId13" Type="http://schemas.openxmlformats.org/officeDocument/2006/relationships/image" Target="../media/image252.png"/><Relationship Id="rId3" Type="http://schemas.openxmlformats.org/officeDocument/2006/relationships/image" Target="../media/image231.png"/><Relationship Id="rId7" Type="http://schemas.openxmlformats.org/officeDocument/2006/relationships/image" Target="../media/image247.png"/><Relationship Id="rId12" Type="http://schemas.openxmlformats.org/officeDocument/2006/relationships/image" Target="../media/image254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6.png"/><Relationship Id="rId11" Type="http://schemas.openxmlformats.org/officeDocument/2006/relationships/image" Target="../media/image253.png"/><Relationship Id="rId5" Type="http://schemas.openxmlformats.org/officeDocument/2006/relationships/image" Target="../media/image245.png"/><Relationship Id="rId10" Type="http://schemas.openxmlformats.org/officeDocument/2006/relationships/image" Target="../media/image250.png"/><Relationship Id="rId4" Type="http://schemas.openxmlformats.org/officeDocument/2006/relationships/image" Target="../media/image244.png"/><Relationship Id="rId9" Type="http://schemas.openxmlformats.org/officeDocument/2006/relationships/image" Target="../media/image249.png"/><Relationship Id="rId14" Type="http://schemas.openxmlformats.org/officeDocument/2006/relationships/image" Target="../media/image25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8.png"/><Relationship Id="rId13" Type="http://schemas.openxmlformats.org/officeDocument/2006/relationships/image" Target="../media/image252.png"/><Relationship Id="rId3" Type="http://schemas.openxmlformats.org/officeDocument/2006/relationships/image" Target="../media/image231.png"/><Relationship Id="rId7" Type="http://schemas.openxmlformats.org/officeDocument/2006/relationships/image" Target="../media/image247.png"/><Relationship Id="rId12" Type="http://schemas.openxmlformats.org/officeDocument/2006/relationships/image" Target="../media/image254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6.png"/><Relationship Id="rId11" Type="http://schemas.openxmlformats.org/officeDocument/2006/relationships/image" Target="../media/image253.png"/><Relationship Id="rId5" Type="http://schemas.openxmlformats.org/officeDocument/2006/relationships/image" Target="../media/image245.png"/><Relationship Id="rId10" Type="http://schemas.openxmlformats.org/officeDocument/2006/relationships/image" Target="../media/image250.png"/><Relationship Id="rId4" Type="http://schemas.openxmlformats.org/officeDocument/2006/relationships/image" Target="../media/image244.png"/><Relationship Id="rId9" Type="http://schemas.openxmlformats.org/officeDocument/2006/relationships/image" Target="../media/image249.png"/><Relationship Id="rId14" Type="http://schemas.openxmlformats.org/officeDocument/2006/relationships/image" Target="../media/image257.png"/></Relationships>
</file>

<file path=ppt/slides/_rels/slide1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8.png"/><Relationship Id="rId13" Type="http://schemas.openxmlformats.org/officeDocument/2006/relationships/image" Target="../media/image252.png"/><Relationship Id="rId3" Type="http://schemas.openxmlformats.org/officeDocument/2006/relationships/image" Target="../media/image231.png"/><Relationship Id="rId7" Type="http://schemas.openxmlformats.org/officeDocument/2006/relationships/image" Target="../media/image247.png"/><Relationship Id="rId12" Type="http://schemas.openxmlformats.org/officeDocument/2006/relationships/image" Target="../media/image254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6.png"/><Relationship Id="rId11" Type="http://schemas.openxmlformats.org/officeDocument/2006/relationships/image" Target="../media/image253.png"/><Relationship Id="rId5" Type="http://schemas.openxmlformats.org/officeDocument/2006/relationships/image" Target="../media/image245.png"/><Relationship Id="rId10" Type="http://schemas.openxmlformats.org/officeDocument/2006/relationships/image" Target="../media/image250.png"/><Relationship Id="rId4" Type="http://schemas.openxmlformats.org/officeDocument/2006/relationships/image" Target="../media/image244.png"/><Relationship Id="rId9" Type="http://schemas.openxmlformats.org/officeDocument/2006/relationships/image" Target="../media/image249.png"/><Relationship Id="rId14" Type="http://schemas.openxmlformats.org/officeDocument/2006/relationships/image" Target="../media/image258.png"/></Relationships>
</file>

<file path=ppt/slides/_rels/slide1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8.png"/><Relationship Id="rId13" Type="http://schemas.openxmlformats.org/officeDocument/2006/relationships/image" Target="../media/image252.png"/><Relationship Id="rId3" Type="http://schemas.openxmlformats.org/officeDocument/2006/relationships/image" Target="../media/image231.png"/><Relationship Id="rId7" Type="http://schemas.openxmlformats.org/officeDocument/2006/relationships/image" Target="../media/image247.png"/><Relationship Id="rId12" Type="http://schemas.openxmlformats.org/officeDocument/2006/relationships/image" Target="../media/image254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6.png"/><Relationship Id="rId11" Type="http://schemas.openxmlformats.org/officeDocument/2006/relationships/image" Target="../media/image253.png"/><Relationship Id="rId5" Type="http://schemas.openxmlformats.org/officeDocument/2006/relationships/image" Target="../media/image245.png"/><Relationship Id="rId10" Type="http://schemas.openxmlformats.org/officeDocument/2006/relationships/image" Target="../media/image250.png"/><Relationship Id="rId4" Type="http://schemas.openxmlformats.org/officeDocument/2006/relationships/image" Target="../media/image244.png"/><Relationship Id="rId9" Type="http://schemas.openxmlformats.org/officeDocument/2006/relationships/image" Target="../media/image249.png"/><Relationship Id="rId14" Type="http://schemas.openxmlformats.org/officeDocument/2006/relationships/image" Target="../media/image259.png"/></Relationships>
</file>

<file path=ppt/slides/_rels/slide1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7.png"/><Relationship Id="rId13" Type="http://schemas.openxmlformats.org/officeDocument/2006/relationships/image" Target="../media/image254.png"/><Relationship Id="rId3" Type="http://schemas.openxmlformats.org/officeDocument/2006/relationships/image" Target="../media/image210.png"/><Relationship Id="rId7" Type="http://schemas.openxmlformats.org/officeDocument/2006/relationships/image" Target="../media/image246.png"/><Relationship Id="rId12" Type="http://schemas.openxmlformats.org/officeDocument/2006/relationships/image" Target="../media/image25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5.png"/><Relationship Id="rId11" Type="http://schemas.openxmlformats.org/officeDocument/2006/relationships/image" Target="../media/image250.png"/><Relationship Id="rId5" Type="http://schemas.openxmlformats.org/officeDocument/2006/relationships/image" Target="../media/image244.png"/><Relationship Id="rId10" Type="http://schemas.openxmlformats.org/officeDocument/2006/relationships/image" Target="../media/image249.png"/><Relationship Id="rId4" Type="http://schemas.openxmlformats.org/officeDocument/2006/relationships/image" Target="../media/image231.png"/><Relationship Id="rId9" Type="http://schemas.openxmlformats.org/officeDocument/2006/relationships/image" Target="../media/image248.png"/><Relationship Id="rId14" Type="http://schemas.openxmlformats.org/officeDocument/2006/relationships/image" Target="../media/image252.png"/></Relationships>
</file>

<file path=ppt/slides/_rels/slide1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7.png"/><Relationship Id="rId13" Type="http://schemas.openxmlformats.org/officeDocument/2006/relationships/image" Target="../media/image254.png"/><Relationship Id="rId3" Type="http://schemas.openxmlformats.org/officeDocument/2006/relationships/image" Target="../media/image210.png"/><Relationship Id="rId7" Type="http://schemas.openxmlformats.org/officeDocument/2006/relationships/image" Target="../media/image246.png"/><Relationship Id="rId12" Type="http://schemas.openxmlformats.org/officeDocument/2006/relationships/image" Target="../media/image25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5.png"/><Relationship Id="rId11" Type="http://schemas.openxmlformats.org/officeDocument/2006/relationships/image" Target="../media/image250.png"/><Relationship Id="rId5" Type="http://schemas.openxmlformats.org/officeDocument/2006/relationships/image" Target="../media/image244.png"/><Relationship Id="rId15" Type="http://schemas.openxmlformats.org/officeDocument/2006/relationships/image" Target="../media/image260.png"/><Relationship Id="rId10" Type="http://schemas.openxmlformats.org/officeDocument/2006/relationships/image" Target="../media/image249.png"/><Relationship Id="rId4" Type="http://schemas.openxmlformats.org/officeDocument/2006/relationships/image" Target="../media/image231.png"/><Relationship Id="rId9" Type="http://schemas.openxmlformats.org/officeDocument/2006/relationships/image" Target="../media/image248.png"/><Relationship Id="rId14" Type="http://schemas.openxmlformats.org/officeDocument/2006/relationships/image" Target="../media/image252.png"/></Relationships>
</file>

<file path=ppt/slides/_rels/slide1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7.png"/><Relationship Id="rId13" Type="http://schemas.openxmlformats.org/officeDocument/2006/relationships/image" Target="../media/image254.png"/><Relationship Id="rId3" Type="http://schemas.openxmlformats.org/officeDocument/2006/relationships/image" Target="../media/image210.png"/><Relationship Id="rId7" Type="http://schemas.openxmlformats.org/officeDocument/2006/relationships/image" Target="../media/image246.png"/><Relationship Id="rId12" Type="http://schemas.openxmlformats.org/officeDocument/2006/relationships/image" Target="../media/image25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5.png"/><Relationship Id="rId11" Type="http://schemas.openxmlformats.org/officeDocument/2006/relationships/image" Target="../media/image250.png"/><Relationship Id="rId5" Type="http://schemas.openxmlformats.org/officeDocument/2006/relationships/image" Target="../media/image244.png"/><Relationship Id="rId15" Type="http://schemas.openxmlformats.org/officeDocument/2006/relationships/image" Target="../media/image260.png"/><Relationship Id="rId10" Type="http://schemas.openxmlformats.org/officeDocument/2006/relationships/image" Target="../media/image249.png"/><Relationship Id="rId4" Type="http://schemas.openxmlformats.org/officeDocument/2006/relationships/image" Target="../media/image231.png"/><Relationship Id="rId9" Type="http://schemas.openxmlformats.org/officeDocument/2006/relationships/image" Target="../media/image248.png"/><Relationship Id="rId14" Type="http://schemas.openxmlformats.org/officeDocument/2006/relationships/image" Target="../media/image252.png"/></Relationships>
</file>

<file path=ppt/slides/_rels/slide1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7.png"/><Relationship Id="rId13" Type="http://schemas.openxmlformats.org/officeDocument/2006/relationships/image" Target="../media/image252.png"/><Relationship Id="rId3" Type="http://schemas.openxmlformats.org/officeDocument/2006/relationships/image" Target="../media/image210.png"/><Relationship Id="rId7" Type="http://schemas.openxmlformats.org/officeDocument/2006/relationships/image" Target="../media/image246.png"/><Relationship Id="rId12" Type="http://schemas.openxmlformats.org/officeDocument/2006/relationships/image" Target="../media/image25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5.png"/><Relationship Id="rId11" Type="http://schemas.openxmlformats.org/officeDocument/2006/relationships/image" Target="../media/image250.png"/><Relationship Id="rId5" Type="http://schemas.openxmlformats.org/officeDocument/2006/relationships/image" Target="../media/image244.png"/><Relationship Id="rId10" Type="http://schemas.openxmlformats.org/officeDocument/2006/relationships/image" Target="../media/image249.png"/><Relationship Id="rId4" Type="http://schemas.openxmlformats.org/officeDocument/2006/relationships/image" Target="../media/image231.png"/><Relationship Id="rId9" Type="http://schemas.openxmlformats.org/officeDocument/2006/relationships/image" Target="../media/image248.png"/></Relationships>
</file>

<file path=ppt/slides/_rels/slide1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7.png"/><Relationship Id="rId13" Type="http://schemas.openxmlformats.org/officeDocument/2006/relationships/image" Target="../media/image252.png"/><Relationship Id="rId3" Type="http://schemas.openxmlformats.org/officeDocument/2006/relationships/image" Target="../media/image210.png"/><Relationship Id="rId7" Type="http://schemas.openxmlformats.org/officeDocument/2006/relationships/image" Target="../media/image246.png"/><Relationship Id="rId12" Type="http://schemas.openxmlformats.org/officeDocument/2006/relationships/image" Target="../media/image25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5.png"/><Relationship Id="rId11" Type="http://schemas.openxmlformats.org/officeDocument/2006/relationships/image" Target="../media/image250.png"/><Relationship Id="rId5" Type="http://schemas.openxmlformats.org/officeDocument/2006/relationships/image" Target="../media/image244.png"/><Relationship Id="rId10" Type="http://schemas.openxmlformats.org/officeDocument/2006/relationships/image" Target="../media/image249.png"/><Relationship Id="rId4" Type="http://schemas.openxmlformats.org/officeDocument/2006/relationships/image" Target="../media/image231.png"/><Relationship Id="rId9" Type="http://schemas.openxmlformats.org/officeDocument/2006/relationships/image" Target="../media/image248.png"/><Relationship Id="rId14" Type="http://schemas.openxmlformats.org/officeDocument/2006/relationships/image" Target="../media/image261.png"/></Relationships>
</file>

<file path=ppt/slides/_rels/slide1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7.png"/><Relationship Id="rId13" Type="http://schemas.openxmlformats.org/officeDocument/2006/relationships/image" Target="../media/image252.png"/><Relationship Id="rId3" Type="http://schemas.openxmlformats.org/officeDocument/2006/relationships/image" Target="../media/image210.png"/><Relationship Id="rId7" Type="http://schemas.openxmlformats.org/officeDocument/2006/relationships/image" Target="../media/image246.png"/><Relationship Id="rId12" Type="http://schemas.openxmlformats.org/officeDocument/2006/relationships/image" Target="../media/image25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5.png"/><Relationship Id="rId11" Type="http://schemas.openxmlformats.org/officeDocument/2006/relationships/image" Target="../media/image250.png"/><Relationship Id="rId5" Type="http://schemas.openxmlformats.org/officeDocument/2006/relationships/image" Target="../media/image244.png"/><Relationship Id="rId10" Type="http://schemas.openxmlformats.org/officeDocument/2006/relationships/image" Target="../media/image249.png"/><Relationship Id="rId4" Type="http://schemas.openxmlformats.org/officeDocument/2006/relationships/image" Target="../media/image231.png"/><Relationship Id="rId9" Type="http://schemas.openxmlformats.org/officeDocument/2006/relationships/image" Target="../media/image248.png"/></Relationships>
</file>

<file path=ppt/slides/_rels/slide1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7.png"/><Relationship Id="rId13" Type="http://schemas.openxmlformats.org/officeDocument/2006/relationships/image" Target="../media/image252.png"/><Relationship Id="rId3" Type="http://schemas.openxmlformats.org/officeDocument/2006/relationships/image" Target="../media/image210.png"/><Relationship Id="rId7" Type="http://schemas.openxmlformats.org/officeDocument/2006/relationships/image" Target="../media/image246.png"/><Relationship Id="rId12" Type="http://schemas.openxmlformats.org/officeDocument/2006/relationships/image" Target="../media/image25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5.png"/><Relationship Id="rId11" Type="http://schemas.openxmlformats.org/officeDocument/2006/relationships/image" Target="../media/image250.png"/><Relationship Id="rId5" Type="http://schemas.openxmlformats.org/officeDocument/2006/relationships/image" Target="../media/image244.png"/><Relationship Id="rId10" Type="http://schemas.openxmlformats.org/officeDocument/2006/relationships/image" Target="../media/image249.png"/><Relationship Id="rId4" Type="http://schemas.openxmlformats.org/officeDocument/2006/relationships/image" Target="../media/image231.png"/><Relationship Id="rId9" Type="http://schemas.openxmlformats.org/officeDocument/2006/relationships/image" Target="../media/image24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7.png"/><Relationship Id="rId13" Type="http://schemas.openxmlformats.org/officeDocument/2006/relationships/image" Target="../media/image252.png"/><Relationship Id="rId3" Type="http://schemas.openxmlformats.org/officeDocument/2006/relationships/image" Target="../media/image210.png"/><Relationship Id="rId7" Type="http://schemas.openxmlformats.org/officeDocument/2006/relationships/image" Target="../media/image246.png"/><Relationship Id="rId12" Type="http://schemas.openxmlformats.org/officeDocument/2006/relationships/image" Target="../media/image25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5.png"/><Relationship Id="rId11" Type="http://schemas.openxmlformats.org/officeDocument/2006/relationships/image" Target="../media/image250.png"/><Relationship Id="rId5" Type="http://schemas.openxmlformats.org/officeDocument/2006/relationships/image" Target="../media/image244.png"/><Relationship Id="rId10" Type="http://schemas.openxmlformats.org/officeDocument/2006/relationships/image" Target="../media/image249.png"/><Relationship Id="rId4" Type="http://schemas.openxmlformats.org/officeDocument/2006/relationships/image" Target="../media/image231.png"/><Relationship Id="rId9" Type="http://schemas.openxmlformats.org/officeDocument/2006/relationships/image" Target="../media/image24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341.png"/><Relationship Id="rId18" Type="http://schemas.openxmlformats.org/officeDocument/2006/relationships/image" Target="../media/image360.png"/><Relationship Id="rId3" Type="http://schemas.openxmlformats.org/officeDocument/2006/relationships/image" Target="../media/image15.png"/><Relationship Id="rId21" Type="http://schemas.openxmlformats.org/officeDocument/2006/relationships/image" Target="../media/image390.png"/><Relationship Id="rId7" Type="http://schemas.openxmlformats.org/officeDocument/2006/relationships/image" Target="../media/image40.png"/><Relationship Id="rId12" Type="http://schemas.openxmlformats.org/officeDocument/2006/relationships/image" Target="../media/image24.png"/><Relationship Id="rId17" Type="http://schemas.openxmlformats.org/officeDocument/2006/relationships/image" Target="../media/image351.png"/><Relationship Id="rId2" Type="http://schemas.openxmlformats.org/officeDocument/2006/relationships/image" Target="../media/image33.png"/><Relationship Id="rId16" Type="http://schemas.openxmlformats.org/officeDocument/2006/relationships/image" Target="../media/image28.png"/><Relationship Id="rId20" Type="http://schemas.openxmlformats.org/officeDocument/2006/relationships/image" Target="../media/image3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19" Type="http://schemas.openxmlformats.org/officeDocument/2006/relationships/image" Target="../media/image370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341.png"/><Relationship Id="rId18" Type="http://schemas.openxmlformats.org/officeDocument/2006/relationships/image" Target="../media/image360.png"/><Relationship Id="rId3" Type="http://schemas.openxmlformats.org/officeDocument/2006/relationships/image" Target="../media/image15.png"/><Relationship Id="rId21" Type="http://schemas.openxmlformats.org/officeDocument/2006/relationships/image" Target="../media/image390.png"/><Relationship Id="rId7" Type="http://schemas.openxmlformats.org/officeDocument/2006/relationships/image" Target="../media/image40.png"/><Relationship Id="rId12" Type="http://schemas.openxmlformats.org/officeDocument/2006/relationships/image" Target="../media/image24.png"/><Relationship Id="rId17" Type="http://schemas.openxmlformats.org/officeDocument/2006/relationships/image" Target="../media/image351.png"/><Relationship Id="rId2" Type="http://schemas.openxmlformats.org/officeDocument/2006/relationships/image" Target="../media/image33.png"/><Relationship Id="rId16" Type="http://schemas.openxmlformats.org/officeDocument/2006/relationships/image" Target="../media/image28.png"/><Relationship Id="rId20" Type="http://schemas.openxmlformats.org/officeDocument/2006/relationships/image" Target="../media/image3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23" Type="http://schemas.openxmlformats.org/officeDocument/2006/relationships/image" Target="../media/image42.png"/><Relationship Id="rId10" Type="http://schemas.openxmlformats.org/officeDocument/2006/relationships/image" Target="../media/image22.png"/><Relationship Id="rId19" Type="http://schemas.openxmlformats.org/officeDocument/2006/relationships/image" Target="../media/image370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Relationship Id="rId22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0.png"/><Relationship Id="rId5" Type="http://schemas.openxmlformats.org/officeDocument/2006/relationships/image" Target="../media/image480.png"/><Relationship Id="rId4" Type="http://schemas.openxmlformats.org/officeDocument/2006/relationships/image" Target="../media/image47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0.png"/><Relationship Id="rId5" Type="http://schemas.openxmlformats.org/officeDocument/2006/relationships/image" Target="../media/image480.png"/><Relationship Id="rId4" Type="http://schemas.openxmlformats.org/officeDocument/2006/relationships/image" Target="../media/image47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0.png"/><Relationship Id="rId5" Type="http://schemas.openxmlformats.org/officeDocument/2006/relationships/image" Target="../media/image480.png"/><Relationship Id="rId4" Type="http://schemas.openxmlformats.org/officeDocument/2006/relationships/image" Target="../media/image47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7" Type="http://schemas.openxmlformats.org/officeDocument/2006/relationships/image" Target="../media/image500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0.png"/><Relationship Id="rId5" Type="http://schemas.openxmlformats.org/officeDocument/2006/relationships/image" Target="../media/image480.png"/><Relationship Id="rId4" Type="http://schemas.openxmlformats.org/officeDocument/2006/relationships/image" Target="../media/image47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7" Type="http://schemas.openxmlformats.org/officeDocument/2006/relationships/image" Target="../media/image500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0.png"/><Relationship Id="rId5" Type="http://schemas.openxmlformats.org/officeDocument/2006/relationships/image" Target="../media/image480.png"/><Relationship Id="rId4" Type="http://schemas.openxmlformats.org/officeDocument/2006/relationships/image" Target="../media/image470.png"/><Relationship Id="rId9" Type="http://schemas.openxmlformats.org/officeDocument/2006/relationships/image" Target="../media/image520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60.png"/><Relationship Id="rId7" Type="http://schemas.openxmlformats.org/officeDocument/2006/relationships/image" Target="../media/image500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0.png"/><Relationship Id="rId5" Type="http://schemas.openxmlformats.org/officeDocument/2006/relationships/image" Target="../media/image480.png"/><Relationship Id="rId4" Type="http://schemas.openxmlformats.org/officeDocument/2006/relationships/image" Target="../media/image470.png"/><Relationship Id="rId9" Type="http://schemas.openxmlformats.org/officeDocument/2006/relationships/image" Target="../media/image52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0.png"/><Relationship Id="rId7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0.png"/><Relationship Id="rId7" Type="http://schemas.openxmlformats.org/officeDocument/2006/relationships/image" Target="../media/image58.png"/><Relationship Id="rId2" Type="http://schemas.openxmlformats.org/officeDocument/2006/relationships/image" Target="../media/image5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18" Type="http://schemas.openxmlformats.org/officeDocument/2006/relationships/image" Target="../media/image69.png"/><Relationship Id="rId26" Type="http://schemas.openxmlformats.org/officeDocument/2006/relationships/image" Target="../media/image77.png"/><Relationship Id="rId3" Type="http://schemas.openxmlformats.org/officeDocument/2006/relationships/image" Target="../media/image540.png"/><Relationship Id="rId21" Type="http://schemas.openxmlformats.org/officeDocument/2006/relationships/image" Target="../media/image72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17" Type="http://schemas.openxmlformats.org/officeDocument/2006/relationships/image" Target="../media/image68.png"/><Relationship Id="rId25" Type="http://schemas.openxmlformats.org/officeDocument/2006/relationships/image" Target="../media/image76.png"/><Relationship Id="rId2" Type="http://schemas.openxmlformats.org/officeDocument/2006/relationships/image" Target="../media/image530.png"/><Relationship Id="rId16" Type="http://schemas.openxmlformats.org/officeDocument/2006/relationships/image" Target="../media/image67.png"/><Relationship Id="rId20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24" Type="http://schemas.openxmlformats.org/officeDocument/2006/relationships/image" Target="../media/image75.png"/><Relationship Id="rId5" Type="http://schemas.openxmlformats.org/officeDocument/2006/relationships/image" Target="../media/image56.png"/><Relationship Id="rId15" Type="http://schemas.openxmlformats.org/officeDocument/2006/relationships/image" Target="../media/image66.png"/><Relationship Id="rId23" Type="http://schemas.openxmlformats.org/officeDocument/2006/relationships/image" Target="../media/image74.png"/><Relationship Id="rId28" Type="http://schemas.openxmlformats.org/officeDocument/2006/relationships/image" Target="../media/image79.png"/><Relationship Id="rId10" Type="http://schemas.openxmlformats.org/officeDocument/2006/relationships/image" Target="../media/image61.png"/><Relationship Id="rId19" Type="http://schemas.openxmlformats.org/officeDocument/2006/relationships/image" Target="../media/image70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Relationship Id="rId14" Type="http://schemas.openxmlformats.org/officeDocument/2006/relationships/image" Target="../media/image65.png"/><Relationship Id="rId22" Type="http://schemas.openxmlformats.org/officeDocument/2006/relationships/image" Target="../media/image73.png"/><Relationship Id="rId27" Type="http://schemas.openxmlformats.org/officeDocument/2006/relationships/image" Target="../media/image78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18" Type="http://schemas.openxmlformats.org/officeDocument/2006/relationships/image" Target="../media/image69.png"/><Relationship Id="rId26" Type="http://schemas.openxmlformats.org/officeDocument/2006/relationships/image" Target="../media/image77.png"/><Relationship Id="rId3" Type="http://schemas.openxmlformats.org/officeDocument/2006/relationships/image" Target="../media/image540.png"/><Relationship Id="rId21" Type="http://schemas.openxmlformats.org/officeDocument/2006/relationships/image" Target="../media/image72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17" Type="http://schemas.openxmlformats.org/officeDocument/2006/relationships/image" Target="../media/image68.png"/><Relationship Id="rId25" Type="http://schemas.openxmlformats.org/officeDocument/2006/relationships/image" Target="../media/image76.png"/><Relationship Id="rId2" Type="http://schemas.openxmlformats.org/officeDocument/2006/relationships/image" Target="../media/image530.png"/><Relationship Id="rId16" Type="http://schemas.openxmlformats.org/officeDocument/2006/relationships/image" Target="../media/image67.png"/><Relationship Id="rId20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24" Type="http://schemas.openxmlformats.org/officeDocument/2006/relationships/image" Target="../media/image75.png"/><Relationship Id="rId5" Type="http://schemas.openxmlformats.org/officeDocument/2006/relationships/image" Target="../media/image56.png"/><Relationship Id="rId15" Type="http://schemas.openxmlformats.org/officeDocument/2006/relationships/image" Target="../media/image66.png"/><Relationship Id="rId23" Type="http://schemas.openxmlformats.org/officeDocument/2006/relationships/image" Target="../media/image74.png"/><Relationship Id="rId28" Type="http://schemas.openxmlformats.org/officeDocument/2006/relationships/image" Target="../media/image79.png"/><Relationship Id="rId10" Type="http://schemas.openxmlformats.org/officeDocument/2006/relationships/image" Target="../media/image61.png"/><Relationship Id="rId19" Type="http://schemas.openxmlformats.org/officeDocument/2006/relationships/image" Target="../media/image70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Relationship Id="rId14" Type="http://schemas.openxmlformats.org/officeDocument/2006/relationships/image" Target="../media/image65.png"/><Relationship Id="rId22" Type="http://schemas.openxmlformats.org/officeDocument/2006/relationships/image" Target="../media/image73.png"/><Relationship Id="rId27" Type="http://schemas.openxmlformats.org/officeDocument/2006/relationships/image" Target="../media/image78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18" Type="http://schemas.openxmlformats.org/officeDocument/2006/relationships/image" Target="../media/image69.png"/><Relationship Id="rId26" Type="http://schemas.openxmlformats.org/officeDocument/2006/relationships/image" Target="../media/image77.png"/><Relationship Id="rId3" Type="http://schemas.openxmlformats.org/officeDocument/2006/relationships/image" Target="../media/image540.png"/><Relationship Id="rId21" Type="http://schemas.openxmlformats.org/officeDocument/2006/relationships/image" Target="../media/image72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17" Type="http://schemas.openxmlformats.org/officeDocument/2006/relationships/image" Target="../media/image68.png"/><Relationship Id="rId25" Type="http://schemas.openxmlformats.org/officeDocument/2006/relationships/image" Target="../media/image76.png"/><Relationship Id="rId2" Type="http://schemas.openxmlformats.org/officeDocument/2006/relationships/image" Target="../media/image530.png"/><Relationship Id="rId16" Type="http://schemas.openxmlformats.org/officeDocument/2006/relationships/image" Target="../media/image67.png"/><Relationship Id="rId20" Type="http://schemas.openxmlformats.org/officeDocument/2006/relationships/image" Target="../media/image71.png"/><Relationship Id="rId29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24" Type="http://schemas.openxmlformats.org/officeDocument/2006/relationships/image" Target="../media/image75.png"/><Relationship Id="rId5" Type="http://schemas.openxmlformats.org/officeDocument/2006/relationships/image" Target="../media/image56.png"/><Relationship Id="rId15" Type="http://schemas.openxmlformats.org/officeDocument/2006/relationships/image" Target="../media/image66.png"/><Relationship Id="rId23" Type="http://schemas.openxmlformats.org/officeDocument/2006/relationships/image" Target="../media/image74.png"/><Relationship Id="rId28" Type="http://schemas.openxmlformats.org/officeDocument/2006/relationships/image" Target="../media/image79.png"/><Relationship Id="rId10" Type="http://schemas.openxmlformats.org/officeDocument/2006/relationships/image" Target="../media/image61.png"/><Relationship Id="rId19" Type="http://schemas.openxmlformats.org/officeDocument/2006/relationships/image" Target="../media/image70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Relationship Id="rId14" Type="http://schemas.openxmlformats.org/officeDocument/2006/relationships/image" Target="../media/image65.png"/><Relationship Id="rId22" Type="http://schemas.openxmlformats.org/officeDocument/2006/relationships/image" Target="../media/image73.png"/><Relationship Id="rId27" Type="http://schemas.openxmlformats.org/officeDocument/2006/relationships/image" Target="../media/image78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18" Type="http://schemas.openxmlformats.org/officeDocument/2006/relationships/image" Target="../media/image69.png"/><Relationship Id="rId26" Type="http://schemas.openxmlformats.org/officeDocument/2006/relationships/image" Target="../media/image77.png"/><Relationship Id="rId3" Type="http://schemas.openxmlformats.org/officeDocument/2006/relationships/image" Target="../media/image540.png"/><Relationship Id="rId21" Type="http://schemas.openxmlformats.org/officeDocument/2006/relationships/image" Target="../media/image72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17" Type="http://schemas.openxmlformats.org/officeDocument/2006/relationships/image" Target="../media/image68.png"/><Relationship Id="rId25" Type="http://schemas.openxmlformats.org/officeDocument/2006/relationships/image" Target="../media/image76.png"/><Relationship Id="rId2" Type="http://schemas.openxmlformats.org/officeDocument/2006/relationships/image" Target="../media/image530.png"/><Relationship Id="rId16" Type="http://schemas.openxmlformats.org/officeDocument/2006/relationships/image" Target="../media/image67.png"/><Relationship Id="rId20" Type="http://schemas.openxmlformats.org/officeDocument/2006/relationships/image" Target="../media/image71.png"/><Relationship Id="rId29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24" Type="http://schemas.openxmlformats.org/officeDocument/2006/relationships/image" Target="../media/image75.png"/><Relationship Id="rId5" Type="http://schemas.openxmlformats.org/officeDocument/2006/relationships/image" Target="../media/image56.png"/><Relationship Id="rId15" Type="http://schemas.openxmlformats.org/officeDocument/2006/relationships/image" Target="../media/image66.png"/><Relationship Id="rId23" Type="http://schemas.openxmlformats.org/officeDocument/2006/relationships/image" Target="../media/image74.png"/><Relationship Id="rId28" Type="http://schemas.openxmlformats.org/officeDocument/2006/relationships/image" Target="../media/image79.png"/><Relationship Id="rId10" Type="http://schemas.openxmlformats.org/officeDocument/2006/relationships/image" Target="../media/image61.png"/><Relationship Id="rId19" Type="http://schemas.openxmlformats.org/officeDocument/2006/relationships/image" Target="../media/image70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Relationship Id="rId14" Type="http://schemas.openxmlformats.org/officeDocument/2006/relationships/image" Target="../media/image65.png"/><Relationship Id="rId22" Type="http://schemas.openxmlformats.org/officeDocument/2006/relationships/image" Target="../media/image73.png"/><Relationship Id="rId27" Type="http://schemas.openxmlformats.org/officeDocument/2006/relationships/image" Target="../media/image78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18" Type="http://schemas.openxmlformats.org/officeDocument/2006/relationships/image" Target="../media/image68.png"/><Relationship Id="rId26" Type="http://schemas.openxmlformats.org/officeDocument/2006/relationships/image" Target="../media/image76.png"/><Relationship Id="rId3" Type="http://schemas.openxmlformats.org/officeDocument/2006/relationships/image" Target="../media/image530.png"/><Relationship Id="rId21" Type="http://schemas.openxmlformats.org/officeDocument/2006/relationships/image" Target="../media/image71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17" Type="http://schemas.openxmlformats.org/officeDocument/2006/relationships/image" Target="../media/image67.png"/><Relationship Id="rId25" Type="http://schemas.openxmlformats.org/officeDocument/2006/relationships/image" Target="../media/image75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66.png"/><Relationship Id="rId20" Type="http://schemas.openxmlformats.org/officeDocument/2006/relationships/image" Target="../media/image70.png"/><Relationship Id="rId29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24" Type="http://schemas.openxmlformats.org/officeDocument/2006/relationships/image" Target="../media/image74.png"/><Relationship Id="rId5" Type="http://schemas.openxmlformats.org/officeDocument/2006/relationships/image" Target="../media/image55.png"/><Relationship Id="rId15" Type="http://schemas.openxmlformats.org/officeDocument/2006/relationships/image" Target="../media/image65.png"/><Relationship Id="rId23" Type="http://schemas.openxmlformats.org/officeDocument/2006/relationships/image" Target="../media/image73.png"/><Relationship Id="rId28" Type="http://schemas.openxmlformats.org/officeDocument/2006/relationships/image" Target="../media/image78.png"/><Relationship Id="rId10" Type="http://schemas.openxmlformats.org/officeDocument/2006/relationships/image" Target="../media/image60.png"/><Relationship Id="rId19" Type="http://schemas.openxmlformats.org/officeDocument/2006/relationships/image" Target="../media/image69.png"/><Relationship Id="rId31" Type="http://schemas.openxmlformats.org/officeDocument/2006/relationships/image" Target="../media/image810.png"/><Relationship Id="rId4" Type="http://schemas.openxmlformats.org/officeDocument/2006/relationships/image" Target="../media/image540.png"/><Relationship Id="rId9" Type="http://schemas.openxmlformats.org/officeDocument/2006/relationships/image" Target="../media/image59.png"/><Relationship Id="rId14" Type="http://schemas.openxmlformats.org/officeDocument/2006/relationships/image" Target="../media/image64.png"/><Relationship Id="rId22" Type="http://schemas.openxmlformats.org/officeDocument/2006/relationships/image" Target="../media/image72.png"/><Relationship Id="rId27" Type="http://schemas.openxmlformats.org/officeDocument/2006/relationships/image" Target="../media/image77.png"/><Relationship Id="rId30" Type="http://schemas.openxmlformats.org/officeDocument/2006/relationships/image" Target="../media/image8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18" Type="http://schemas.openxmlformats.org/officeDocument/2006/relationships/image" Target="../media/image69.png"/><Relationship Id="rId26" Type="http://schemas.openxmlformats.org/officeDocument/2006/relationships/image" Target="../media/image77.png"/><Relationship Id="rId3" Type="http://schemas.openxmlformats.org/officeDocument/2006/relationships/image" Target="../media/image540.png"/><Relationship Id="rId21" Type="http://schemas.openxmlformats.org/officeDocument/2006/relationships/image" Target="../media/image72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17" Type="http://schemas.openxmlformats.org/officeDocument/2006/relationships/image" Target="../media/image68.png"/><Relationship Id="rId25" Type="http://schemas.openxmlformats.org/officeDocument/2006/relationships/image" Target="../media/image76.png"/><Relationship Id="rId2" Type="http://schemas.openxmlformats.org/officeDocument/2006/relationships/image" Target="../media/image530.png"/><Relationship Id="rId16" Type="http://schemas.openxmlformats.org/officeDocument/2006/relationships/image" Target="../media/image67.png"/><Relationship Id="rId20" Type="http://schemas.openxmlformats.org/officeDocument/2006/relationships/image" Target="../media/image71.png"/><Relationship Id="rId29" Type="http://schemas.openxmlformats.org/officeDocument/2006/relationships/image" Target="../media/image8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24" Type="http://schemas.openxmlformats.org/officeDocument/2006/relationships/image" Target="../media/image75.png"/><Relationship Id="rId5" Type="http://schemas.openxmlformats.org/officeDocument/2006/relationships/image" Target="../media/image56.png"/><Relationship Id="rId15" Type="http://schemas.openxmlformats.org/officeDocument/2006/relationships/image" Target="../media/image66.png"/><Relationship Id="rId23" Type="http://schemas.openxmlformats.org/officeDocument/2006/relationships/image" Target="../media/image74.png"/><Relationship Id="rId28" Type="http://schemas.openxmlformats.org/officeDocument/2006/relationships/image" Target="../media/image79.png"/><Relationship Id="rId10" Type="http://schemas.openxmlformats.org/officeDocument/2006/relationships/image" Target="../media/image61.png"/><Relationship Id="rId19" Type="http://schemas.openxmlformats.org/officeDocument/2006/relationships/image" Target="../media/image70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Relationship Id="rId14" Type="http://schemas.openxmlformats.org/officeDocument/2006/relationships/image" Target="../media/image65.png"/><Relationship Id="rId22" Type="http://schemas.openxmlformats.org/officeDocument/2006/relationships/image" Target="../media/image73.png"/><Relationship Id="rId27" Type="http://schemas.openxmlformats.org/officeDocument/2006/relationships/image" Target="../media/image78.png"/><Relationship Id="rId30" Type="http://schemas.openxmlformats.org/officeDocument/2006/relationships/image" Target="../media/image81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10" Type="http://schemas.openxmlformats.org/officeDocument/2006/relationships/image" Target="../media/image90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11" Type="http://schemas.openxmlformats.org/officeDocument/2006/relationships/image" Target="../media/image91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12" Type="http://schemas.openxmlformats.org/officeDocument/2006/relationships/image" Target="../media/image92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11" Type="http://schemas.openxmlformats.org/officeDocument/2006/relationships/image" Target="../media/image91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5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3.png"/><Relationship Id="rId3" Type="http://schemas.openxmlformats.org/officeDocument/2006/relationships/image" Target="../media/image83.png"/><Relationship Id="rId12" Type="http://schemas.openxmlformats.org/officeDocument/2006/relationships/image" Target="../media/image92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11" Type="http://schemas.openxmlformats.org/officeDocument/2006/relationships/image" Target="../media/image91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12" Type="http://schemas.openxmlformats.org/officeDocument/2006/relationships/image" Target="../media/image94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11" Type="http://schemas.openxmlformats.org/officeDocument/2006/relationships/image" Target="../media/image91.png"/><Relationship Id="rId5" Type="http://schemas.openxmlformats.org/officeDocument/2006/relationships/image" Target="../media/image85.png"/><Relationship Id="rId10" Type="http://schemas.openxmlformats.org/officeDocument/2006/relationships/image" Target="../media/image90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12" Type="http://schemas.openxmlformats.org/officeDocument/2006/relationships/image" Target="../media/image95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11" Type="http://schemas.openxmlformats.org/officeDocument/2006/relationships/image" Target="../media/image91.png"/><Relationship Id="rId5" Type="http://schemas.openxmlformats.org/officeDocument/2006/relationships/image" Target="../media/image85.png"/><Relationship Id="rId10" Type="http://schemas.openxmlformats.org/officeDocument/2006/relationships/image" Target="../media/image90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12" Type="http://schemas.openxmlformats.org/officeDocument/2006/relationships/image" Target="../media/image940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11" Type="http://schemas.openxmlformats.org/officeDocument/2006/relationships/image" Target="../media/image91.png"/><Relationship Id="rId5" Type="http://schemas.openxmlformats.org/officeDocument/2006/relationships/image" Target="../media/image85.png"/><Relationship Id="rId10" Type="http://schemas.openxmlformats.org/officeDocument/2006/relationships/image" Target="../media/image90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5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0.png"/><Relationship Id="rId2" Type="http://schemas.openxmlformats.org/officeDocument/2006/relationships/image" Target="../media/image95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0.png"/><Relationship Id="rId2" Type="http://schemas.openxmlformats.org/officeDocument/2006/relationships/image" Target="../media/image9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8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0.png"/><Relationship Id="rId2" Type="http://schemas.openxmlformats.org/officeDocument/2006/relationships/image" Target="../media/image9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70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0.png"/><Relationship Id="rId2" Type="http://schemas.openxmlformats.org/officeDocument/2006/relationships/image" Target="../media/image9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9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0.png"/><Relationship Id="rId2" Type="http://schemas.openxmlformats.org/officeDocument/2006/relationships/image" Target="../media/image9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00.png"/><Relationship Id="rId4" Type="http://schemas.openxmlformats.org/officeDocument/2006/relationships/image" Target="../media/image100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0.png"/><Relationship Id="rId2" Type="http://schemas.openxmlformats.org/officeDocument/2006/relationships/image" Target="../media/image9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00.png"/><Relationship Id="rId4" Type="http://schemas.openxmlformats.org/officeDocument/2006/relationships/image" Target="../media/image990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0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3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0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6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7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1.png"/><Relationship Id="rId3" Type="http://schemas.openxmlformats.org/officeDocument/2006/relationships/image" Target="../media/image109.png"/><Relationship Id="rId12" Type="http://schemas.openxmlformats.org/officeDocument/2006/relationships/image" Target="../media/image110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1.png"/></Relationships>
</file>

<file path=ppt/slides/_rels/slide7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1.png"/><Relationship Id="rId3" Type="http://schemas.openxmlformats.org/officeDocument/2006/relationships/image" Target="../media/image109.png"/><Relationship Id="rId12" Type="http://schemas.openxmlformats.org/officeDocument/2006/relationships/image" Target="../media/image110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1.png"/><Relationship Id="rId14" Type="http://schemas.openxmlformats.org/officeDocument/2006/relationships/image" Target="../media/image112.png"/></Relationships>
</file>

<file path=ppt/slides/_rels/slide7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1.png"/><Relationship Id="rId3" Type="http://schemas.openxmlformats.org/officeDocument/2006/relationships/image" Target="../media/image109.png"/><Relationship Id="rId12" Type="http://schemas.openxmlformats.org/officeDocument/2006/relationships/image" Target="../media/image110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1.png"/><Relationship Id="rId15" Type="http://schemas.openxmlformats.org/officeDocument/2006/relationships/image" Target="../media/image113.png"/><Relationship Id="rId14" Type="http://schemas.openxmlformats.org/officeDocument/2006/relationships/image" Target="../media/image1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8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1.png"/><Relationship Id="rId3" Type="http://schemas.openxmlformats.org/officeDocument/2006/relationships/image" Target="../media/image109.png"/><Relationship Id="rId12" Type="http://schemas.openxmlformats.org/officeDocument/2006/relationships/image" Target="../media/image110.png"/><Relationship Id="rId2" Type="http://schemas.openxmlformats.org/officeDocument/2006/relationships/image" Target="../media/image108.png"/><Relationship Id="rId16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1.png"/><Relationship Id="rId15" Type="http://schemas.openxmlformats.org/officeDocument/2006/relationships/image" Target="../media/image113.png"/><Relationship Id="rId14" Type="http://schemas.openxmlformats.org/officeDocument/2006/relationships/image" Target="../media/image112.png"/></Relationships>
</file>

<file path=ppt/slides/_rels/slide8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1.png"/><Relationship Id="rId3" Type="http://schemas.openxmlformats.org/officeDocument/2006/relationships/image" Target="../media/image109.png"/><Relationship Id="rId12" Type="http://schemas.openxmlformats.org/officeDocument/2006/relationships/image" Target="../media/image110.png"/><Relationship Id="rId2" Type="http://schemas.openxmlformats.org/officeDocument/2006/relationships/image" Target="../media/image108.png"/><Relationship Id="rId16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1.png"/><Relationship Id="rId15" Type="http://schemas.openxmlformats.org/officeDocument/2006/relationships/image" Target="../media/image113.png"/><Relationship Id="rId14" Type="http://schemas.openxmlformats.org/officeDocument/2006/relationships/image" Target="../media/image112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image" Target="../media/image116.png"/><Relationship Id="rId7" Type="http://schemas.openxmlformats.org/officeDocument/2006/relationships/image" Target="../media/image120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9" Type="http://schemas.openxmlformats.org/officeDocument/2006/relationships/image" Target="../media/image122.png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image" Target="../media/image116.png"/><Relationship Id="rId7" Type="http://schemas.openxmlformats.org/officeDocument/2006/relationships/image" Target="../media/image120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image" Target="../media/image117.png"/><Relationship Id="rId9" Type="http://schemas.openxmlformats.org/officeDocument/2006/relationships/image" Target="../media/image122.png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image" Target="../media/image116.png"/><Relationship Id="rId7" Type="http://schemas.openxmlformats.org/officeDocument/2006/relationships/image" Target="../media/image120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10" Type="http://schemas.openxmlformats.org/officeDocument/2006/relationships/image" Target="../media/image123.png"/><Relationship Id="rId4" Type="http://schemas.openxmlformats.org/officeDocument/2006/relationships/image" Target="../media/image117.png"/><Relationship Id="rId9" Type="http://schemas.openxmlformats.org/officeDocument/2006/relationships/image" Target="../media/image122.png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1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1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1.png"/><Relationship Id="rId2" Type="http://schemas.openxmlformats.org/officeDocument/2006/relationships/image" Target="../media/image1251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1.png"/><Relationship Id="rId2" Type="http://schemas.openxmlformats.org/officeDocument/2006/relationships/image" Target="../media/image1251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1080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0.png"/><Relationship Id="rId13" Type="http://schemas.openxmlformats.org/officeDocument/2006/relationships/image" Target="../media/image1190.png"/><Relationship Id="rId3" Type="http://schemas.openxmlformats.org/officeDocument/2006/relationships/image" Target="../media/image1090.png"/><Relationship Id="rId7" Type="http://schemas.openxmlformats.org/officeDocument/2006/relationships/image" Target="../media/image1130.png"/><Relationship Id="rId12" Type="http://schemas.openxmlformats.org/officeDocument/2006/relationships/image" Target="../media/image33.jpg"/><Relationship Id="rId2" Type="http://schemas.openxmlformats.org/officeDocument/2006/relationships/image" Target="../media/image10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0.png"/><Relationship Id="rId11" Type="http://schemas.openxmlformats.org/officeDocument/2006/relationships/image" Target="../media/image1170.png"/><Relationship Id="rId5" Type="http://schemas.openxmlformats.org/officeDocument/2006/relationships/image" Target="../media/image1110.png"/><Relationship Id="rId10" Type="http://schemas.openxmlformats.org/officeDocument/2006/relationships/image" Target="../media/image1160.png"/><Relationship Id="rId4" Type="http://schemas.openxmlformats.org/officeDocument/2006/relationships/image" Target="../media/image1100.png"/><Relationship Id="rId9" Type="http://schemas.openxmlformats.org/officeDocument/2006/relationships/image" Target="../media/image1150.png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0.png"/><Relationship Id="rId13" Type="http://schemas.openxmlformats.org/officeDocument/2006/relationships/image" Target="../media/image1190.png"/><Relationship Id="rId3" Type="http://schemas.openxmlformats.org/officeDocument/2006/relationships/image" Target="../media/image1090.png"/><Relationship Id="rId7" Type="http://schemas.openxmlformats.org/officeDocument/2006/relationships/image" Target="../media/image1130.png"/><Relationship Id="rId12" Type="http://schemas.openxmlformats.org/officeDocument/2006/relationships/image" Target="../media/image33.jpg"/><Relationship Id="rId2" Type="http://schemas.openxmlformats.org/officeDocument/2006/relationships/image" Target="../media/image10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0.png"/><Relationship Id="rId11" Type="http://schemas.openxmlformats.org/officeDocument/2006/relationships/image" Target="../media/image1170.png"/><Relationship Id="rId5" Type="http://schemas.openxmlformats.org/officeDocument/2006/relationships/image" Target="../media/image1110.png"/><Relationship Id="rId10" Type="http://schemas.openxmlformats.org/officeDocument/2006/relationships/image" Target="../media/image1160.png"/><Relationship Id="rId4" Type="http://schemas.openxmlformats.org/officeDocument/2006/relationships/image" Target="../media/image1100.png"/><Relationship Id="rId9" Type="http://schemas.openxmlformats.org/officeDocument/2006/relationships/image" Target="../media/image1150.png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0.png"/><Relationship Id="rId3" Type="http://schemas.openxmlformats.org/officeDocument/2006/relationships/image" Target="../media/image1200.png"/><Relationship Id="rId7" Type="http://schemas.openxmlformats.org/officeDocument/2006/relationships/image" Target="../media/image12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0.png"/><Relationship Id="rId11" Type="http://schemas.openxmlformats.org/officeDocument/2006/relationships/image" Target="../media/image128.png"/><Relationship Id="rId5" Type="http://schemas.openxmlformats.org/officeDocument/2006/relationships/image" Target="../media/image1220.png"/><Relationship Id="rId10" Type="http://schemas.openxmlformats.org/officeDocument/2006/relationships/image" Target="../media/image1270.png"/><Relationship Id="rId4" Type="http://schemas.openxmlformats.org/officeDocument/2006/relationships/image" Target="../media/image1210.png"/><Relationship Id="rId9" Type="http://schemas.openxmlformats.org/officeDocument/2006/relationships/image" Target="../media/image1260.png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0.png"/><Relationship Id="rId3" Type="http://schemas.openxmlformats.org/officeDocument/2006/relationships/image" Target="../media/image1200.png"/><Relationship Id="rId7" Type="http://schemas.openxmlformats.org/officeDocument/2006/relationships/image" Target="../media/image1240.png"/><Relationship Id="rId12" Type="http://schemas.openxmlformats.org/officeDocument/2006/relationships/image" Target="../media/image1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0.png"/><Relationship Id="rId11" Type="http://schemas.openxmlformats.org/officeDocument/2006/relationships/image" Target="../media/image128.png"/><Relationship Id="rId5" Type="http://schemas.openxmlformats.org/officeDocument/2006/relationships/image" Target="../media/image1220.png"/><Relationship Id="rId10" Type="http://schemas.openxmlformats.org/officeDocument/2006/relationships/image" Target="../media/image1270.png"/><Relationship Id="rId4" Type="http://schemas.openxmlformats.org/officeDocument/2006/relationships/image" Target="../media/image1210.png"/><Relationship Id="rId9" Type="http://schemas.openxmlformats.org/officeDocument/2006/relationships/image" Target="../media/image1260.png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0.png"/><Relationship Id="rId13" Type="http://schemas.openxmlformats.org/officeDocument/2006/relationships/image" Target="../media/image130.png"/><Relationship Id="rId3" Type="http://schemas.openxmlformats.org/officeDocument/2006/relationships/image" Target="../media/image1200.png"/><Relationship Id="rId7" Type="http://schemas.openxmlformats.org/officeDocument/2006/relationships/image" Target="../media/image1240.png"/><Relationship Id="rId12" Type="http://schemas.openxmlformats.org/officeDocument/2006/relationships/image" Target="../media/image1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0.png"/><Relationship Id="rId11" Type="http://schemas.openxmlformats.org/officeDocument/2006/relationships/image" Target="../media/image128.png"/><Relationship Id="rId5" Type="http://schemas.openxmlformats.org/officeDocument/2006/relationships/image" Target="../media/image1220.png"/><Relationship Id="rId10" Type="http://schemas.openxmlformats.org/officeDocument/2006/relationships/image" Target="../media/image1270.png"/><Relationship Id="rId4" Type="http://schemas.openxmlformats.org/officeDocument/2006/relationships/image" Target="../media/image1210.png"/><Relationship Id="rId9" Type="http://schemas.openxmlformats.org/officeDocument/2006/relationships/image" Target="../media/image12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66080-CD14-4D23-B082-BF6A05A96B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769" y="376813"/>
            <a:ext cx="10844462" cy="2387600"/>
          </a:xfrm>
        </p:spPr>
        <p:txBody>
          <a:bodyPr>
            <a:normAutofit/>
          </a:bodyPr>
          <a:lstStyle/>
          <a:p>
            <a:r>
              <a:rPr lang="en-US" b="1" dirty="0"/>
              <a:t>Quantum State Preparation</a:t>
            </a:r>
            <a:br>
              <a:rPr lang="en-US" b="1" dirty="0"/>
            </a:br>
            <a:r>
              <a:rPr lang="en-US" sz="4800" b="1" dirty="0"/>
              <a:t>with Optimal T-Count</a:t>
            </a:r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92F098-A0EA-4BEB-AE53-7F4B7324BF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764413"/>
            <a:ext cx="9144000" cy="568488"/>
          </a:xfrm>
        </p:spPr>
        <p:txBody>
          <a:bodyPr>
            <a:normAutofit/>
          </a:bodyPr>
          <a:lstStyle/>
          <a:p>
            <a:r>
              <a:rPr lang="en-US" dirty="0"/>
              <a:t>Kewen Wu (UC Berkeley)</a:t>
            </a:r>
            <a:endParaRPr lang="en-US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1E0232-AB67-2985-F2E4-B8D97AC4D814}"/>
              </a:ext>
            </a:extLst>
          </p:cNvPr>
          <p:cNvSpPr txBox="1"/>
          <p:nvPr/>
        </p:nvSpPr>
        <p:spPr>
          <a:xfrm>
            <a:off x="2592667" y="3330141"/>
            <a:ext cx="2158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David </a:t>
            </a:r>
            <a:r>
              <a:rPr lang="en-US" sz="2400" dirty="0" err="1"/>
              <a:t>Gosset</a:t>
            </a:r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DFFC53-980E-A540-5499-938759360498}"/>
              </a:ext>
            </a:extLst>
          </p:cNvPr>
          <p:cNvSpPr txBox="1"/>
          <p:nvPr/>
        </p:nvSpPr>
        <p:spPr>
          <a:xfrm>
            <a:off x="7399627" y="3300598"/>
            <a:ext cx="2142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Robin Kothari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F798B1-F366-48EB-E277-3DCEB71B22F8}"/>
              </a:ext>
            </a:extLst>
          </p:cNvPr>
          <p:cNvSpPr txBox="1"/>
          <p:nvPr/>
        </p:nvSpPr>
        <p:spPr>
          <a:xfrm>
            <a:off x="1609024" y="5796102"/>
            <a:ext cx="4125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University of Waterloo</a:t>
            </a:r>
          </a:p>
          <a:p>
            <a:pPr algn="ctr"/>
            <a:r>
              <a:rPr lang="en-US" dirty="0"/>
              <a:t>Perimeter Institute of Theoretical Physics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63537D-AD9F-CE14-7158-ABF98D5D4869}"/>
              </a:ext>
            </a:extLst>
          </p:cNvPr>
          <p:cNvSpPr txBox="1"/>
          <p:nvPr/>
        </p:nvSpPr>
        <p:spPr>
          <a:xfrm>
            <a:off x="7399627" y="5934602"/>
            <a:ext cx="2142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Google </a:t>
            </a:r>
            <a:r>
              <a:rPr lang="en-US" altLang="zh-CN" dirty="0"/>
              <a:t>Quantum AI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A6CCF2-9469-99B0-FC05-5F4223DC0F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834" y="3789046"/>
            <a:ext cx="1741965" cy="207642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92091D2-119A-B14D-2C28-1494C8D200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202" y="3729959"/>
            <a:ext cx="1643652" cy="219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5039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3AB93-E0A9-83D3-68F1-1B6FFF1FB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Clifford+T</a:t>
            </a:r>
            <a:r>
              <a:rPr lang="en-US" b="1" dirty="0"/>
              <a:t> Circuit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30B2F20-D59B-A0C2-2323-47B044DEBC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8241" y="3327996"/>
            <a:ext cx="3295517" cy="128955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3FE1C67-BDEB-E382-4024-CDE1114AD6C2}"/>
              </a:ext>
            </a:extLst>
          </p:cNvPr>
          <p:cNvSpPr txBox="1"/>
          <p:nvPr/>
        </p:nvSpPr>
        <p:spPr>
          <a:xfrm>
            <a:off x="1217829" y="1926584"/>
            <a:ext cx="9756341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Universality</a:t>
            </a:r>
            <a:endParaRPr lang="en-US" sz="2800" dirty="0"/>
          </a:p>
          <a:p>
            <a:r>
              <a:rPr lang="en-US" sz="2800" dirty="0"/>
              <a:t>By including T gate, Clifford gates can represent all quantum computation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AA43446-F3FA-0675-5032-96800D8B3502}"/>
                  </a:ext>
                </a:extLst>
              </p:cNvPr>
              <p:cNvSpPr txBox="1"/>
              <p:nvPr/>
            </p:nvSpPr>
            <p:spPr>
              <a:xfrm>
                <a:off x="1217828" y="4649907"/>
                <a:ext cx="9756341" cy="144045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Generalized Gottesman-</a:t>
                </a:r>
                <a:r>
                  <a:rPr lang="en-US" sz="28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Knill</a:t>
                </a: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Theorem</a:t>
                </a:r>
                <a:endParaRPr lang="en-US" sz="2800" dirty="0"/>
              </a:p>
              <a:p>
                <a:r>
                  <a:rPr lang="en-US" sz="2800" dirty="0" err="1"/>
                  <a:t>Clifford+T</a:t>
                </a:r>
                <a:r>
                  <a:rPr lang="en-US" sz="2800" dirty="0"/>
                  <a:t> circuits can be classically simulated in time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sz="2800" dirty="0"/>
                  <a:t> where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800" dirty="0"/>
                  <a:t> is the circuit size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dirty="0"/>
                  <a:t> is the number of T gates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AA43446-F3FA-0675-5032-96800D8B3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7828" y="4649907"/>
                <a:ext cx="9756341" cy="1440459"/>
              </a:xfrm>
              <a:prstGeom prst="rect">
                <a:avLst/>
              </a:prstGeom>
              <a:blipFill>
                <a:blip r:embed="rId3"/>
                <a:stretch>
                  <a:fillRect l="-1375" t="-4661" b="-114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4268003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F90F0-EA0F-6458-FB44-99DCE7509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One Diagonal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6293DB9-63CA-7116-C12C-1E9C3D132600}"/>
              </a:ext>
            </a:extLst>
          </p:cNvPr>
          <p:cNvGrpSpPr/>
          <p:nvPr/>
        </p:nvGrpSpPr>
        <p:grpSpPr>
          <a:xfrm>
            <a:off x="2791851" y="1690688"/>
            <a:ext cx="6608298" cy="2054427"/>
            <a:chOff x="375684" y="1690688"/>
            <a:chExt cx="6608298" cy="2054427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FF9C753-B15F-9FD7-1AF6-5E931FF5901D}"/>
                </a:ext>
              </a:extLst>
            </p:cNvPr>
            <p:cNvCxnSpPr>
              <a:cxnSpLocks/>
            </p:cNvCxnSpPr>
            <p:nvPr/>
          </p:nvCxnSpPr>
          <p:spPr>
            <a:xfrm>
              <a:off x="854800" y="3537681"/>
              <a:ext cx="469427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BCC0609-3607-ECB5-311E-9C7400531305}"/>
                </a:ext>
              </a:extLst>
            </p:cNvPr>
            <p:cNvCxnSpPr>
              <a:cxnSpLocks/>
            </p:cNvCxnSpPr>
            <p:nvPr/>
          </p:nvCxnSpPr>
          <p:spPr>
            <a:xfrm>
              <a:off x="854800" y="1884316"/>
              <a:ext cx="469427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F84C534-0B01-BDCB-23B9-1392685F7A59}"/>
                </a:ext>
              </a:extLst>
            </p:cNvPr>
            <p:cNvCxnSpPr>
              <a:cxnSpLocks/>
            </p:cNvCxnSpPr>
            <p:nvPr/>
          </p:nvCxnSpPr>
          <p:spPr>
            <a:xfrm>
              <a:off x="854800" y="2212161"/>
              <a:ext cx="469427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A85DC3E-B84D-565E-8CF3-4FC757DE9E9F}"/>
                </a:ext>
              </a:extLst>
            </p:cNvPr>
            <p:cNvCxnSpPr>
              <a:cxnSpLocks/>
            </p:cNvCxnSpPr>
            <p:nvPr/>
          </p:nvCxnSpPr>
          <p:spPr>
            <a:xfrm>
              <a:off x="854800" y="2548854"/>
              <a:ext cx="469427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0D65D8E-CFC2-D2DD-582C-408855C6D5B4}"/>
                </a:ext>
              </a:extLst>
            </p:cNvPr>
            <p:cNvCxnSpPr>
              <a:cxnSpLocks/>
            </p:cNvCxnSpPr>
            <p:nvPr/>
          </p:nvCxnSpPr>
          <p:spPr>
            <a:xfrm>
              <a:off x="854800" y="2867831"/>
              <a:ext cx="469427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FC19E7F-DE63-CEC9-9E66-57418D73EA15}"/>
                </a:ext>
              </a:extLst>
            </p:cNvPr>
            <p:cNvCxnSpPr>
              <a:cxnSpLocks/>
            </p:cNvCxnSpPr>
            <p:nvPr/>
          </p:nvCxnSpPr>
          <p:spPr>
            <a:xfrm>
              <a:off x="854800" y="3197447"/>
              <a:ext cx="469427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79BAB84C-9A9F-660A-3CA0-C0558264E5A7}"/>
                    </a:ext>
                  </a:extLst>
                </p:cNvPr>
                <p:cNvSpPr txBox="1"/>
                <p:nvPr/>
              </p:nvSpPr>
              <p:spPr>
                <a:xfrm>
                  <a:off x="375684" y="1690688"/>
                  <a:ext cx="48909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⟩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79BAB84C-9A9F-660A-3CA0-C0558264E5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684" y="1690688"/>
                  <a:ext cx="489098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C8F09FB9-BAB2-ECAF-958D-D44305413B84}"/>
                    </a:ext>
                  </a:extLst>
                </p:cNvPr>
                <p:cNvSpPr txBox="1"/>
                <p:nvPr/>
              </p:nvSpPr>
              <p:spPr>
                <a:xfrm>
                  <a:off x="379226" y="2023840"/>
                  <a:ext cx="48909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⟩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C8F09FB9-BAB2-ECAF-958D-D44305413B8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9226" y="2023840"/>
                  <a:ext cx="489098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20204C5E-4930-F312-16D0-E6B46DDC5E6A}"/>
                    </a:ext>
                  </a:extLst>
                </p:cNvPr>
                <p:cNvSpPr txBox="1"/>
                <p:nvPr/>
              </p:nvSpPr>
              <p:spPr>
                <a:xfrm>
                  <a:off x="379230" y="2369402"/>
                  <a:ext cx="48909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⟩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20204C5E-4930-F312-16D0-E6B46DDC5E6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9230" y="2369402"/>
                  <a:ext cx="489098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A05B170B-AA90-99EF-D73F-2C7E53F1A9EA}"/>
                    </a:ext>
                  </a:extLst>
                </p:cNvPr>
                <p:cNvSpPr txBox="1"/>
                <p:nvPr/>
              </p:nvSpPr>
              <p:spPr>
                <a:xfrm>
                  <a:off x="379229" y="2672429"/>
                  <a:ext cx="48909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⟩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A05B170B-AA90-99EF-D73F-2C7E53F1A9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9229" y="2672429"/>
                  <a:ext cx="489098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36439011-C5A5-49D1-4C5E-52D8539DA314}"/>
                    </a:ext>
                  </a:extLst>
                </p:cNvPr>
                <p:cNvSpPr txBox="1"/>
                <p:nvPr/>
              </p:nvSpPr>
              <p:spPr>
                <a:xfrm>
                  <a:off x="379230" y="3002034"/>
                  <a:ext cx="48909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⟩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36439011-C5A5-49D1-4C5E-52D8539DA3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9230" y="3002034"/>
                  <a:ext cx="489098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246566D1-4761-7BDE-FE5A-827757854881}"/>
                    </a:ext>
                  </a:extLst>
                </p:cNvPr>
                <p:cNvSpPr txBox="1"/>
                <p:nvPr/>
              </p:nvSpPr>
              <p:spPr>
                <a:xfrm>
                  <a:off x="379231" y="3347593"/>
                  <a:ext cx="48909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⟩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246566D1-4761-7BDE-FE5A-8277578548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9231" y="3347593"/>
                  <a:ext cx="489098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7C33AAA-F7D9-CCDF-39B7-AD12C0541314}"/>
                </a:ext>
              </a:extLst>
            </p:cNvPr>
            <p:cNvSpPr txBox="1"/>
            <p:nvPr/>
          </p:nvSpPr>
          <p:spPr>
            <a:xfrm>
              <a:off x="5683123" y="2277244"/>
              <a:ext cx="130085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Target state</a:t>
              </a:r>
            </a:p>
          </p:txBody>
        </p:sp>
        <p:sp>
          <p:nvSpPr>
            <p:cNvPr id="19" name="Right Brace 18">
              <a:extLst>
                <a:ext uri="{FF2B5EF4-FFF2-40B4-BE49-F238E27FC236}">
                  <a16:creationId xmlns:a16="http://schemas.microsoft.com/office/drawing/2014/main" id="{5E57E54B-321D-E6D8-7835-5F336DF58DB9}"/>
                </a:ext>
              </a:extLst>
            </p:cNvPr>
            <p:cNvSpPr/>
            <p:nvPr/>
          </p:nvSpPr>
          <p:spPr>
            <a:xfrm>
              <a:off x="5619330" y="1837866"/>
              <a:ext cx="323361" cy="1750647"/>
            </a:xfrm>
            <a:prstGeom prst="rightBrace">
              <a:avLst>
                <a:gd name="adj1" fmla="val 56698"/>
                <a:gd name="adj2" fmla="val 50000"/>
              </a:avLst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AE42CD0-18E4-92FF-6EAF-FF0EB91275E9}"/>
                </a:ext>
              </a:extLst>
            </p:cNvPr>
            <p:cNvSpPr txBox="1"/>
            <p:nvPr/>
          </p:nvSpPr>
          <p:spPr>
            <a:xfrm>
              <a:off x="1070997" y="1721948"/>
              <a:ext cx="272901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H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BF0FB81-E045-3A84-4F3E-D2C6584C5910}"/>
                </a:ext>
              </a:extLst>
            </p:cNvPr>
            <p:cNvGrpSpPr/>
            <p:nvPr/>
          </p:nvGrpSpPr>
          <p:grpSpPr>
            <a:xfrm>
              <a:off x="1069226" y="2071052"/>
              <a:ext cx="278216" cy="1674063"/>
              <a:chOff x="3599405" y="3594465"/>
              <a:chExt cx="278216" cy="1674063"/>
            </a:xfrm>
          </p:grpSpPr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F3BAEB6-3101-017C-F1F5-63CD689EB85A}"/>
                  </a:ext>
                </a:extLst>
              </p:cNvPr>
              <p:cNvSpPr txBox="1"/>
              <p:nvPr/>
            </p:nvSpPr>
            <p:spPr>
              <a:xfrm>
                <a:off x="3599405" y="3594465"/>
                <a:ext cx="272901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H</a:t>
                </a: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F163FCC-A465-5DEE-53A3-992139B9D952}"/>
                  </a:ext>
                </a:extLst>
              </p:cNvPr>
              <p:cNvSpPr txBox="1"/>
              <p:nvPr/>
            </p:nvSpPr>
            <p:spPr>
              <a:xfrm>
                <a:off x="3601175" y="3929391"/>
                <a:ext cx="272901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H</a:t>
                </a: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A8FA3D6-32EB-7970-986C-6997FDFB215F}"/>
                  </a:ext>
                </a:extLst>
              </p:cNvPr>
              <p:cNvSpPr txBox="1"/>
              <p:nvPr/>
            </p:nvSpPr>
            <p:spPr>
              <a:xfrm>
                <a:off x="3604720" y="4264317"/>
                <a:ext cx="272901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H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7BAEDC0-8475-039F-760E-C356082DFEE8}"/>
                  </a:ext>
                </a:extLst>
              </p:cNvPr>
              <p:cNvSpPr txBox="1"/>
              <p:nvPr/>
            </p:nvSpPr>
            <p:spPr>
              <a:xfrm>
                <a:off x="3604720" y="4604560"/>
                <a:ext cx="272901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H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7E79331-349C-9025-119B-C08B4C9646EF}"/>
                  </a:ext>
                </a:extLst>
              </p:cNvPr>
              <p:cNvSpPr txBox="1"/>
              <p:nvPr/>
            </p:nvSpPr>
            <p:spPr>
              <a:xfrm>
                <a:off x="3604720" y="4960751"/>
                <a:ext cx="272901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H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600342CF-4DEB-D01D-38C4-265BD38E8708}"/>
                    </a:ext>
                  </a:extLst>
                </p:cNvPr>
                <p:cNvSpPr/>
                <p:nvPr/>
              </p:nvSpPr>
              <p:spPr>
                <a:xfrm>
                  <a:off x="1638628" y="1721946"/>
                  <a:ext cx="653902" cy="2023167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600342CF-4DEB-D01D-38C4-265BD38E870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8628" y="1721946"/>
                  <a:ext cx="653902" cy="202316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26979739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F90F0-EA0F-6458-FB44-99DCE7509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One Diagonal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6293DB9-63CA-7116-C12C-1E9C3D132600}"/>
              </a:ext>
            </a:extLst>
          </p:cNvPr>
          <p:cNvGrpSpPr/>
          <p:nvPr/>
        </p:nvGrpSpPr>
        <p:grpSpPr>
          <a:xfrm>
            <a:off x="2791851" y="1690688"/>
            <a:ext cx="6608298" cy="2054427"/>
            <a:chOff x="375684" y="1690688"/>
            <a:chExt cx="6608298" cy="2054427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FF9C753-B15F-9FD7-1AF6-5E931FF5901D}"/>
                </a:ext>
              </a:extLst>
            </p:cNvPr>
            <p:cNvCxnSpPr>
              <a:cxnSpLocks/>
            </p:cNvCxnSpPr>
            <p:nvPr/>
          </p:nvCxnSpPr>
          <p:spPr>
            <a:xfrm>
              <a:off x="854800" y="3537681"/>
              <a:ext cx="469427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BCC0609-3607-ECB5-311E-9C7400531305}"/>
                </a:ext>
              </a:extLst>
            </p:cNvPr>
            <p:cNvCxnSpPr>
              <a:cxnSpLocks/>
            </p:cNvCxnSpPr>
            <p:nvPr/>
          </p:nvCxnSpPr>
          <p:spPr>
            <a:xfrm>
              <a:off x="854800" y="1884316"/>
              <a:ext cx="469427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F84C534-0B01-BDCB-23B9-1392685F7A59}"/>
                </a:ext>
              </a:extLst>
            </p:cNvPr>
            <p:cNvCxnSpPr>
              <a:cxnSpLocks/>
            </p:cNvCxnSpPr>
            <p:nvPr/>
          </p:nvCxnSpPr>
          <p:spPr>
            <a:xfrm>
              <a:off x="854800" y="2212161"/>
              <a:ext cx="469427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A85DC3E-B84D-565E-8CF3-4FC757DE9E9F}"/>
                </a:ext>
              </a:extLst>
            </p:cNvPr>
            <p:cNvCxnSpPr>
              <a:cxnSpLocks/>
            </p:cNvCxnSpPr>
            <p:nvPr/>
          </p:nvCxnSpPr>
          <p:spPr>
            <a:xfrm>
              <a:off x="854800" y="2548854"/>
              <a:ext cx="469427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0D65D8E-CFC2-D2DD-582C-408855C6D5B4}"/>
                </a:ext>
              </a:extLst>
            </p:cNvPr>
            <p:cNvCxnSpPr>
              <a:cxnSpLocks/>
            </p:cNvCxnSpPr>
            <p:nvPr/>
          </p:nvCxnSpPr>
          <p:spPr>
            <a:xfrm>
              <a:off x="854800" y="2867831"/>
              <a:ext cx="469427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FC19E7F-DE63-CEC9-9E66-57418D73EA15}"/>
                </a:ext>
              </a:extLst>
            </p:cNvPr>
            <p:cNvCxnSpPr>
              <a:cxnSpLocks/>
            </p:cNvCxnSpPr>
            <p:nvPr/>
          </p:nvCxnSpPr>
          <p:spPr>
            <a:xfrm>
              <a:off x="854800" y="3197447"/>
              <a:ext cx="469427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79BAB84C-9A9F-660A-3CA0-C0558264E5A7}"/>
                    </a:ext>
                  </a:extLst>
                </p:cNvPr>
                <p:cNvSpPr txBox="1"/>
                <p:nvPr/>
              </p:nvSpPr>
              <p:spPr>
                <a:xfrm>
                  <a:off x="375684" y="1690688"/>
                  <a:ext cx="48909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⟩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79BAB84C-9A9F-660A-3CA0-C0558264E5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684" y="1690688"/>
                  <a:ext cx="489098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C8F09FB9-BAB2-ECAF-958D-D44305413B84}"/>
                    </a:ext>
                  </a:extLst>
                </p:cNvPr>
                <p:cNvSpPr txBox="1"/>
                <p:nvPr/>
              </p:nvSpPr>
              <p:spPr>
                <a:xfrm>
                  <a:off x="379226" y="2023840"/>
                  <a:ext cx="48909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⟩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C8F09FB9-BAB2-ECAF-958D-D44305413B8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9226" y="2023840"/>
                  <a:ext cx="489098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20204C5E-4930-F312-16D0-E6B46DDC5E6A}"/>
                    </a:ext>
                  </a:extLst>
                </p:cNvPr>
                <p:cNvSpPr txBox="1"/>
                <p:nvPr/>
              </p:nvSpPr>
              <p:spPr>
                <a:xfrm>
                  <a:off x="379230" y="2369402"/>
                  <a:ext cx="48909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⟩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20204C5E-4930-F312-16D0-E6B46DDC5E6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9230" y="2369402"/>
                  <a:ext cx="489098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A05B170B-AA90-99EF-D73F-2C7E53F1A9EA}"/>
                    </a:ext>
                  </a:extLst>
                </p:cNvPr>
                <p:cNvSpPr txBox="1"/>
                <p:nvPr/>
              </p:nvSpPr>
              <p:spPr>
                <a:xfrm>
                  <a:off x="379229" y="2672429"/>
                  <a:ext cx="48909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⟩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A05B170B-AA90-99EF-D73F-2C7E53F1A9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9229" y="2672429"/>
                  <a:ext cx="489098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36439011-C5A5-49D1-4C5E-52D8539DA314}"/>
                    </a:ext>
                  </a:extLst>
                </p:cNvPr>
                <p:cNvSpPr txBox="1"/>
                <p:nvPr/>
              </p:nvSpPr>
              <p:spPr>
                <a:xfrm>
                  <a:off x="379230" y="3002034"/>
                  <a:ext cx="48909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⟩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36439011-C5A5-49D1-4C5E-52D8539DA3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9230" y="3002034"/>
                  <a:ext cx="489098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246566D1-4761-7BDE-FE5A-827757854881}"/>
                    </a:ext>
                  </a:extLst>
                </p:cNvPr>
                <p:cNvSpPr txBox="1"/>
                <p:nvPr/>
              </p:nvSpPr>
              <p:spPr>
                <a:xfrm>
                  <a:off x="379231" y="3347593"/>
                  <a:ext cx="48909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⟩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246566D1-4761-7BDE-FE5A-8277578548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9231" y="3347593"/>
                  <a:ext cx="489098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7C33AAA-F7D9-CCDF-39B7-AD12C0541314}"/>
                </a:ext>
              </a:extLst>
            </p:cNvPr>
            <p:cNvSpPr txBox="1"/>
            <p:nvPr/>
          </p:nvSpPr>
          <p:spPr>
            <a:xfrm>
              <a:off x="5683123" y="2277244"/>
              <a:ext cx="130085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Target state</a:t>
              </a:r>
            </a:p>
          </p:txBody>
        </p:sp>
        <p:sp>
          <p:nvSpPr>
            <p:cNvPr id="19" name="Right Brace 18">
              <a:extLst>
                <a:ext uri="{FF2B5EF4-FFF2-40B4-BE49-F238E27FC236}">
                  <a16:creationId xmlns:a16="http://schemas.microsoft.com/office/drawing/2014/main" id="{5E57E54B-321D-E6D8-7835-5F336DF58DB9}"/>
                </a:ext>
              </a:extLst>
            </p:cNvPr>
            <p:cNvSpPr/>
            <p:nvPr/>
          </p:nvSpPr>
          <p:spPr>
            <a:xfrm>
              <a:off x="5619330" y="1837866"/>
              <a:ext cx="323361" cy="1750647"/>
            </a:xfrm>
            <a:prstGeom prst="rightBrace">
              <a:avLst>
                <a:gd name="adj1" fmla="val 56698"/>
                <a:gd name="adj2" fmla="val 50000"/>
              </a:avLst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AE42CD0-18E4-92FF-6EAF-FF0EB91275E9}"/>
                </a:ext>
              </a:extLst>
            </p:cNvPr>
            <p:cNvSpPr txBox="1"/>
            <p:nvPr/>
          </p:nvSpPr>
          <p:spPr>
            <a:xfrm>
              <a:off x="1070997" y="1721948"/>
              <a:ext cx="272901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H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BF0FB81-E045-3A84-4F3E-D2C6584C5910}"/>
                </a:ext>
              </a:extLst>
            </p:cNvPr>
            <p:cNvGrpSpPr/>
            <p:nvPr/>
          </p:nvGrpSpPr>
          <p:grpSpPr>
            <a:xfrm>
              <a:off x="1069226" y="2071052"/>
              <a:ext cx="278216" cy="1674063"/>
              <a:chOff x="3599405" y="3594465"/>
              <a:chExt cx="278216" cy="1674063"/>
            </a:xfrm>
          </p:grpSpPr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F3BAEB6-3101-017C-F1F5-63CD689EB85A}"/>
                  </a:ext>
                </a:extLst>
              </p:cNvPr>
              <p:cNvSpPr txBox="1"/>
              <p:nvPr/>
            </p:nvSpPr>
            <p:spPr>
              <a:xfrm>
                <a:off x="3599405" y="3594465"/>
                <a:ext cx="272901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H</a:t>
                </a: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F163FCC-A465-5DEE-53A3-992139B9D952}"/>
                  </a:ext>
                </a:extLst>
              </p:cNvPr>
              <p:cNvSpPr txBox="1"/>
              <p:nvPr/>
            </p:nvSpPr>
            <p:spPr>
              <a:xfrm>
                <a:off x="3601175" y="3929391"/>
                <a:ext cx="272901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H</a:t>
                </a: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A8FA3D6-32EB-7970-986C-6997FDFB215F}"/>
                  </a:ext>
                </a:extLst>
              </p:cNvPr>
              <p:cNvSpPr txBox="1"/>
              <p:nvPr/>
            </p:nvSpPr>
            <p:spPr>
              <a:xfrm>
                <a:off x="3604720" y="4264317"/>
                <a:ext cx="272901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H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7BAEDC0-8475-039F-760E-C356082DFEE8}"/>
                  </a:ext>
                </a:extLst>
              </p:cNvPr>
              <p:cNvSpPr txBox="1"/>
              <p:nvPr/>
            </p:nvSpPr>
            <p:spPr>
              <a:xfrm>
                <a:off x="3604720" y="4604560"/>
                <a:ext cx="272901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H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7E79331-349C-9025-119B-C08B4C9646EF}"/>
                  </a:ext>
                </a:extLst>
              </p:cNvPr>
              <p:cNvSpPr txBox="1"/>
              <p:nvPr/>
            </p:nvSpPr>
            <p:spPr>
              <a:xfrm>
                <a:off x="3604720" y="4960751"/>
                <a:ext cx="272901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H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600342CF-4DEB-D01D-38C4-265BD38E8708}"/>
                    </a:ext>
                  </a:extLst>
                </p:cNvPr>
                <p:cNvSpPr/>
                <p:nvPr/>
              </p:nvSpPr>
              <p:spPr>
                <a:xfrm>
                  <a:off x="1638628" y="1721946"/>
                  <a:ext cx="653902" cy="2023167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600342CF-4DEB-D01D-38C4-265BD38E870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8628" y="1721946"/>
                  <a:ext cx="653902" cy="202316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F066164-335D-CF33-FD73-A7E51E7789B1}"/>
                  </a:ext>
                </a:extLst>
              </p:cNvPr>
              <p:cNvSpPr txBox="1"/>
              <p:nvPr/>
            </p:nvSpPr>
            <p:spPr>
              <a:xfrm>
                <a:off x="1951960" y="4331669"/>
                <a:ext cx="8288080" cy="96789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Observation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d>
                          <m:dPr>
                            <m:begChr m:val="|"/>
                            <m:endChr m:val="⟩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nary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is obtainable </a:t>
                </a:r>
                <a:r>
                  <a:rPr lang="en-US" sz="2400" dirty="0" err="1"/>
                  <a:t>iff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</m:oMath>
                </a14:m>
                <a:r>
                  <a:rPr lang="en-US" sz="2400" dirty="0"/>
                  <a:t> for 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F066164-335D-CF33-FD73-A7E51E7789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1960" y="4331669"/>
                <a:ext cx="8288080" cy="967894"/>
              </a:xfrm>
              <a:prstGeom prst="rect">
                <a:avLst/>
              </a:prstGeom>
              <a:blipFill>
                <a:blip r:embed="rId10"/>
                <a:stretch>
                  <a:fillRect l="-1912" t="-10759" b="-936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8933681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630D0EA-EE38-49A8-0334-F6A0FC8376C3}"/>
              </a:ext>
            </a:extLst>
          </p:cNvPr>
          <p:cNvGrpSpPr/>
          <p:nvPr/>
        </p:nvGrpSpPr>
        <p:grpSpPr>
          <a:xfrm>
            <a:off x="2788304" y="1690688"/>
            <a:ext cx="6608298" cy="2054427"/>
            <a:chOff x="2788304" y="1690688"/>
            <a:chExt cx="6608298" cy="2054427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5B58955B-AE6F-8511-8110-AC8F74D3D192}"/>
                </a:ext>
              </a:extLst>
            </p:cNvPr>
            <p:cNvCxnSpPr>
              <a:cxnSpLocks/>
            </p:cNvCxnSpPr>
            <p:nvPr/>
          </p:nvCxnSpPr>
          <p:spPr>
            <a:xfrm>
              <a:off x="3267420" y="3537681"/>
              <a:ext cx="469427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5EA0342-0FEC-22DF-1B33-97EC34EF2FC5}"/>
                </a:ext>
              </a:extLst>
            </p:cNvPr>
            <p:cNvCxnSpPr>
              <a:cxnSpLocks/>
            </p:cNvCxnSpPr>
            <p:nvPr/>
          </p:nvCxnSpPr>
          <p:spPr>
            <a:xfrm>
              <a:off x="3267420" y="1884316"/>
              <a:ext cx="469427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155D2294-E4C1-92D4-5A3E-7D4F8470A4AA}"/>
                </a:ext>
              </a:extLst>
            </p:cNvPr>
            <p:cNvCxnSpPr>
              <a:cxnSpLocks/>
            </p:cNvCxnSpPr>
            <p:nvPr/>
          </p:nvCxnSpPr>
          <p:spPr>
            <a:xfrm>
              <a:off x="3267420" y="2212161"/>
              <a:ext cx="469427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C6F29F3-91BD-E89E-2583-79EFFEB4FE2E}"/>
                </a:ext>
              </a:extLst>
            </p:cNvPr>
            <p:cNvCxnSpPr>
              <a:cxnSpLocks/>
            </p:cNvCxnSpPr>
            <p:nvPr/>
          </p:nvCxnSpPr>
          <p:spPr>
            <a:xfrm>
              <a:off x="3267420" y="2548854"/>
              <a:ext cx="469427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77F62D2-C3F7-A9FF-7BD1-EFB35F297A05}"/>
                </a:ext>
              </a:extLst>
            </p:cNvPr>
            <p:cNvCxnSpPr>
              <a:cxnSpLocks/>
            </p:cNvCxnSpPr>
            <p:nvPr/>
          </p:nvCxnSpPr>
          <p:spPr>
            <a:xfrm>
              <a:off x="3267420" y="2867831"/>
              <a:ext cx="469427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218486C1-ECD7-07BF-295E-E851CAC04E5F}"/>
                </a:ext>
              </a:extLst>
            </p:cNvPr>
            <p:cNvCxnSpPr>
              <a:cxnSpLocks/>
            </p:cNvCxnSpPr>
            <p:nvPr/>
          </p:nvCxnSpPr>
          <p:spPr>
            <a:xfrm>
              <a:off x="3267420" y="3197447"/>
              <a:ext cx="469427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4880B784-6E05-A64E-1BDB-EEB7805EADC7}"/>
                    </a:ext>
                  </a:extLst>
                </p:cNvPr>
                <p:cNvSpPr txBox="1"/>
                <p:nvPr/>
              </p:nvSpPr>
              <p:spPr>
                <a:xfrm>
                  <a:off x="2788304" y="1690688"/>
                  <a:ext cx="48909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⟩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4880B784-6E05-A64E-1BDB-EEB7805EAD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88304" y="1690688"/>
                  <a:ext cx="489098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DA301FAB-7C2B-BAAC-E44E-4945CF0C4A38}"/>
                    </a:ext>
                  </a:extLst>
                </p:cNvPr>
                <p:cNvSpPr txBox="1"/>
                <p:nvPr/>
              </p:nvSpPr>
              <p:spPr>
                <a:xfrm>
                  <a:off x="2791846" y="2023840"/>
                  <a:ext cx="48909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⟩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DA301FAB-7C2B-BAAC-E44E-4945CF0C4A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91846" y="2023840"/>
                  <a:ext cx="489098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1FE86E62-CFE2-31F7-0761-7A3A06AEBC41}"/>
                    </a:ext>
                  </a:extLst>
                </p:cNvPr>
                <p:cNvSpPr txBox="1"/>
                <p:nvPr/>
              </p:nvSpPr>
              <p:spPr>
                <a:xfrm>
                  <a:off x="2791850" y="2369402"/>
                  <a:ext cx="48909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⟩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1FE86E62-CFE2-31F7-0761-7A3A06AEBC4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91850" y="2369402"/>
                  <a:ext cx="489098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B592ADD4-BD80-C6BC-00BB-CA99F7942F58}"/>
                    </a:ext>
                  </a:extLst>
                </p:cNvPr>
                <p:cNvSpPr txBox="1"/>
                <p:nvPr/>
              </p:nvSpPr>
              <p:spPr>
                <a:xfrm>
                  <a:off x="2791849" y="2672429"/>
                  <a:ext cx="48909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⟩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B592ADD4-BD80-C6BC-00BB-CA99F7942F5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91849" y="2672429"/>
                  <a:ext cx="489098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87C7641C-3DB4-53EE-1AC0-045381E22589}"/>
                    </a:ext>
                  </a:extLst>
                </p:cNvPr>
                <p:cNvSpPr txBox="1"/>
                <p:nvPr/>
              </p:nvSpPr>
              <p:spPr>
                <a:xfrm>
                  <a:off x="2791850" y="3002034"/>
                  <a:ext cx="48909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⟩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87C7641C-3DB4-53EE-1AC0-045381E225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91850" y="3002034"/>
                  <a:ext cx="489098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5CBBD723-D5FA-8334-E49A-E059AAFA7992}"/>
                    </a:ext>
                  </a:extLst>
                </p:cNvPr>
                <p:cNvSpPr txBox="1"/>
                <p:nvPr/>
              </p:nvSpPr>
              <p:spPr>
                <a:xfrm>
                  <a:off x="2791851" y="3347593"/>
                  <a:ext cx="48909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⟩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5CBBD723-D5FA-8334-E49A-E059AAFA79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91851" y="3347593"/>
                  <a:ext cx="489098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DAFBFEF-C672-F6FD-9000-8A5C85826657}"/>
                </a:ext>
              </a:extLst>
            </p:cNvPr>
            <p:cNvSpPr txBox="1"/>
            <p:nvPr/>
          </p:nvSpPr>
          <p:spPr>
            <a:xfrm>
              <a:off x="8095743" y="2277244"/>
              <a:ext cx="130085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Target state</a:t>
              </a:r>
            </a:p>
          </p:txBody>
        </p:sp>
        <p:sp>
          <p:nvSpPr>
            <p:cNvPr id="48" name="Right Brace 47">
              <a:extLst>
                <a:ext uri="{FF2B5EF4-FFF2-40B4-BE49-F238E27FC236}">
                  <a16:creationId xmlns:a16="http://schemas.microsoft.com/office/drawing/2014/main" id="{3E4B4EB4-C5E6-EB41-0F60-22E49511011C}"/>
                </a:ext>
              </a:extLst>
            </p:cNvPr>
            <p:cNvSpPr/>
            <p:nvPr/>
          </p:nvSpPr>
          <p:spPr>
            <a:xfrm>
              <a:off x="8031950" y="1837866"/>
              <a:ext cx="323361" cy="1750647"/>
            </a:xfrm>
            <a:prstGeom prst="rightBrace">
              <a:avLst>
                <a:gd name="adj1" fmla="val 56698"/>
                <a:gd name="adj2" fmla="val 50000"/>
              </a:avLst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77513D01-430A-75C9-5F1A-04D02FF6DF6E}"/>
                </a:ext>
              </a:extLst>
            </p:cNvPr>
            <p:cNvSpPr txBox="1"/>
            <p:nvPr/>
          </p:nvSpPr>
          <p:spPr>
            <a:xfrm>
              <a:off x="3483617" y="1721948"/>
              <a:ext cx="272901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H</a:t>
              </a:r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FDBF8B6C-7055-5C03-2194-C84CA725E39C}"/>
                </a:ext>
              </a:extLst>
            </p:cNvPr>
            <p:cNvGrpSpPr/>
            <p:nvPr/>
          </p:nvGrpSpPr>
          <p:grpSpPr>
            <a:xfrm>
              <a:off x="3481846" y="2071052"/>
              <a:ext cx="278216" cy="1674063"/>
              <a:chOff x="3599405" y="3594465"/>
              <a:chExt cx="278216" cy="1674063"/>
            </a:xfrm>
          </p:grpSpPr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067F33B6-59C3-4908-1AF8-670FA8075623}"/>
                  </a:ext>
                </a:extLst>
              </p:cNvPr>
              <p:cNvSpPr txBox="1"/>
              <p:nvPr/>
            </p:nvSpPr>
            <p:spPr>
              <a:xfrm>
                <a:off x="3599405" y="3594465"/>
                <a:ext cx="272901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H</a:t>
                </a:r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A903CBA7-33F6-3576-DBF1-3D8454623A63}"/>
                  </a:ext>
                </a:extLst>
              </p:cNvPr>
              <p:cNvSpPr txBox="1"/>
              <p:nvPr/>
            </p:nvSpPr>
            <p:spPr>
              <a:xfrm>
                <a:off x="3601175" y="3929391"/>
                <a:ext cx="272901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H</a:t>
                </a:r>
              </a:p>
            </p:txBody>
          </p: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3BB3069A-7B0B-4964-5EF5-F06C0BA37E4B}"/>
                  </a:ext>
                </a:extLst>
              </p:cNvPr>
              <p:cNvSpPr txBox="1"/>
              <p:nvPr/>
            </p:nvSpPr>
            <p:spPr>
              <a:xfrm>
                <a:off x="3604720" y="4264317"/>
                <a:ext cx="272901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H</a:t>
                </a:r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AADBA85C-6D9D-3425-EB09-63E641DA8FE4}"/>
                  </a:ext>
                </a:extLst>
              </p:cNvPr>
              <p:cNvSpPr txBox="1"/>
              <p:nvPr/>
            </p:nvSpPr>
            <p:spPr>
              <a:xfrm>
                <a:off x="3604720" y="4604560"/>
                <a:ext cx="272901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H</a:t>
                </a:r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59F358C6-ACA4-4B54-746F-D5321523095F}"/>
                  </a:ext>
                </a:extLst>
              </p:cNvPr>
              <p:cNvSpPr txBox="1"/>
              <p:nvPr/>
            </p:nvSpPr>
            <p:spPr>
              <a:xfrm>
                <a:off x="3604720" y="4960751"/>
                <a:ext cx="272901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H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5D36CD79-E400-395F-39B9-CAF0CB2D1D07}"/>
                    </a:ext>
                  </a:extLst>
                </p:cNvPr>
                <p:cNvSpPr/>
                <p:nvPr/>
              </p:nvSpPr>
              <p:spPr>
                <a:xfrm>
                  <a:off x="4051248" y="1721946"/>
                  <a:ext cx="653902" cy="2023167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5D36CD79-E400-395F-39B9-CAF0CB2D1D0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51248" y="1721946"/>
                  <a:ext cx="653902" cy="202316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D3BBD618-9607-CCE7-268E-E687798AFFFF}"/>
                </a:ext>
              </a:extLst>
            </p:cNvPr>
            <p:cNvSpPr txBox="1"/>
            <p:nvPr/>
          </p:nvSpPr>
          <p:spPr>
            <a:xfrm>
              <a:off x="5003422" y="1721946"/>
              <a:ext cx="272901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H</a:t>
              </a:r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CD982D3D-B4F0-3F4B-35E2-DBD1BA88E849}"/>
                </a:ext>
              </a:extLst>
            </p:cNvPr>
            <p:cNvGrpSpPr/>
            <p:nvPr/>
          </p:nvGrpSpPr>
          <p:grpSpPr>
            <a:xfrm>
              <a:off x="5001651" y="2071050"/>
              <a:ext cx="278216" cy="1674063"/>
              <a:chOff x="3599405" y="3594465"/>
              <a:chExt cx="278216" cy="1674063"/>
            </a:xfrm>
          </p:grpSpPr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4067284C-343C-008A-16B4-1BEDE6868270}"/>
                  </a:ext>
                </a:extLst>
              </p:cNvPr>
              <p:cNvSpPr txBox="1"/>
              <p:nvPr/>
            </p:nvSpPr>
            <p:spPr>
              <a:xfrm>
                <a:off x="3599405" y="3594465"/>
                <a:ext cx="272901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H</a:t>
                </a: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7DA0D4F8-40E5-4076-105C-93BBCB7C0FB0}"/>
                  </a:ext>
                </a:extLst>
              </p:cNvPr>
              <p:cNvSpPr txBox="1"/>
              <p:nvPr/>
            </p:nvSpPr>
            <p:spPr>
              <a:xfrm>
                <a:off x="3601175" y="3929391"/>
                <a:ext cx="272901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H</a:t>
                </a: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A30D2C29-79CD-B49D-BB3D-BA667AF896F6}"/>
                  </a:ext>
                </a:extLst>
              </p:cNvPr>
              <p:cNvSpPr txBox="1"/>
              <p:nvPr/>
            </p:nvSpPr>
            <p:spPr>
              <a:xfrm>
                <a:off x="3604720" y="4264317"/>
                <a:ext cx="272901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H</a:t>
                </a:r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59DADB5C-008B-12C1-F3D7-0EA460E32D05}"/>
                  </a:ext>
                </a:extLst>
              </p:cNvPr>
              <p:cNvSpPr txBox="1"/>
              <p:nvPr/>
            </p:nvSpPr>
            <p:spPr>
              <a:xfrm>
                <a:off x="3604720" y="4604560"/>
                <a:ext cx="272901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H</a:t>
                </a: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2A0164B6-9601-E16C-C9FA-B2F773AFEAFE}"/>
                  </a:ext>
                </a:extLst>
              </p:cNvPr>
              <p:cNvSpPr txBox="1"/>
              <p:nvPr/>
            </p:nvSpPr>
            <p:spPr>
              <a:xfrm>
                <a:off x="3604720" y="4960751"/>
                <a:ext cx="272901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H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93ACB033-F335-DE79-AD7E-E784003CD4C3}"/>
                    </a:ext>
                  </a:extLst>
                </p:cNvPr>
                <p:cNvSpPr/>
                <p:nvPr/>
              </p:nvSpPr>
              <p:spPr>
                <a:xfrm>
                  <a:off x="5556736" y="1721946"/>
                  <a:ext cx="653902" cy="2023167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93ACB033-F335-DE79-AD7E-E784003CD4C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56736" y="1721946"/>
                  <a:ext cx="653902" cy="202316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AAF90F0-EA0F-6458-FB44-99DCE7509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Two Diagonals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168167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630D0EA-EE38-49A8-0334-F6A0FC8376C3}"/>
              </a:ext>
            </a:extLst>
          </p:cNvPr>
          <p:cNvGrpSpPr/>
          <p:nvPr/>
        </p:nvGrpSpPr>
        <p:grpSpPr>
          <a:xfrm>
            <a:off x="2788304" y="1690688"/>
            <a:ext cx="6608298" cy="2054427"/>
            <a:chOff x="2788304" y="1690688"/>
            <a:chExt cx="6608298" cy="2054427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5B58955B-AE6F-8511-8110-AC8F74D3D192}"/>
                </a:ext>
              </a:extLst>
            </p:cNvPr>
            <p:cNvCxnSpPr>
              <a:cxnSpLocks/>
            </p:cNvCxnSpPr>
            <p:nvPr/>
          </p:nvCxnSpPr>
          <p:spPr>
            <a:xfrm>
              <a:off x="3267420" y="3537681"/>
              <a:ext cx="469427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5EA0342-0FEC-22DF-1B33-97EC34EF2FC5}"/>
                </a:ext>
              </a:extLst>
            </p:cNvPr>
            <p:cNvCxnSpPr>
              <a:cxnSpLocks/>
            </p:cNvCxnSpPr>
            <p:nvPr/>
          </p:nvCxnSpPr>
          <p:spPr>
            <a:xfrm>
              <a:off x="3267420" y="1884316"/>
              <a:ext cx="469427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155D2294-E4C1-92D4-5A3E-7D4F8470A4AA}"/>
                </a:ext>
              </a:extLst>
            </p:cNvPr>
            <p:cNvCxnSpPr>
              <a:cxnSpLocks/>
            </p:cNvCxnSpPr>
            <p:nvPr/>
          </p:nvCxnSpPr>
          <p:spPr>
            <a:xfrm>
              <a:off x="3267420" y="2212161"/>
              <a:ext cx="469427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C6F29F3-91BD-E89E-2583-79EFFEB4FE2E}"/>
                </a:ext>
              </a:extLst>
            </p:cNvPr>
            <p:cNvCxnSpPr>
              <a:cxnSpLocks/>
            </p:cNvCxnSpPr>
            <p:nvPr/>
          </p:nvCxnSpPr>
          <p:spPr>
            <a:xfrm>
              <a:off x="3267420" y="2548854"/>
              <a:ext cx="469427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77F62D2-C3F7-A9FF-7BD1-EFB35F297A05}"/>
                </a:ext>
              </a:extLst>
            </p:cNvPr>
            <p:cNvCxnSpPr>
              <a:cxnSpLocks/>
            </p:cNvCxnSpPr>
            <p:nvPr/>
          </p:nvCxnSpPr>
          <p:spPr>
            <a:xfrm>
              <a:off x="3267420" y="2867831"/>
              <a:ext cx="469427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218486C1-ECD7-07BF-295E-E851CAC04E5F}"/>
                </a:ext>
              </a:extLst>
            </p:cNvPr>
            <p:cNvCxnSpPr>
              <a:cxnSpLocks/>
            </p:cNvCxnSpPr>
            <p:nvPr/>
          </p:nvCxnSpPr>
          <p:spPr>
            <a:xfrm>
              <a:off x="3267420" y="3197447"/>
              <a:ext cx="469427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4880B784-6E05-A64E-1BDB-EEB7805EADC7}"/>
                    </a:ext>
                  </a:extLst>
                </p:cNvPr>
                <p:cNvSpPr txBox="1"/>
                <p:nvPr/>
              </p:nvSpPr>
              <p:spPr>
                <a:xfrm>
                  <a:off x="2788304" y="1690688"/>
                  <a:ext cx="48909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⟩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4880B784-6E05-A64E-1BDB-EEB7805EAD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88304" y="1690688"/>
                  <a:ext cx="489098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DA301FAB-7C2B-BAAC-E44E-4945CF0C4A38}"/>
                    </a:ext>
                  </a:extLst>
                </p:cNvPr>
                <p:cNvSpPr txBox="1"/>
                <p:nvPr/>
              </p:nvSpPr>
              <p:spPr>
                <a:xfrm>
                  <a:off x="2791846" y="2023840"/>
                  <a:ext cx="48909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⟩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DA301FAB-7C2B-BAAC-E44E-4945CF0C4A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91846" y="2023840"/>
                  <a:ext cx="489098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1FE86E62-CFE2-31F7-0761-7A3A06AEBC41}"/>
                    </a:ext>
                  </a:extLst>
                </p:cNvPr>
                <p:cNvSpPr txBox="1"/>
                <p:nvPr/>
              </p:nvSpPr>
              <p:spPr>
                <a:xfrm>
                  <a:off x="2791850" y="2369402"/>
                  <a:ext cx="48909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⟩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1FE86E62-CFE2-31F7-0761-7A3A06AEBC4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91850" y="2369402"/>
                  <a:ext cx="489098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B592ADD4-BD80-C6BC-00BB-CA99F7942F58}"/>
                    </a:ext>
                  </a:extLst>
                </p:cNvPr>
                <p:cNvSpPr txBox="1"/>
                <p:nvPr/>
              </p:nvSpPr>
              <p:spPr>
                <a:xfrm>
                  <a:off x="2791849" y="2672429"/>
                  <a:ext cx="48909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⟩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B592ADD4-BD80-C6BC-00BB-CA99F7942F5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91849" y="2672429"/>
                  <a:ext cx="489098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87C7641C-3DB4-53EE-1AC0-045381E22589}"/>
                    </a:ext>
                  </a:extLst>
                </p:cNvPr>
                <p:cNvSpPr txBox="1"/>
                <p:nvPr/>
              </p:nvSpPr>
              <p:spPr>
                <a:xfrm>
                  <a:off x="2791850" y="3002034"/>
                  <a:ext cx="48909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⟩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87C7641C-3DB4-53EE-1AC0-045381E225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91850" y="3002034"/>
                  <a:ext cx="489098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5CBBD723-D5FA-8334-E49A-E059AAFA7992}"/>
                    </a:ext>
                  </a:extLst>
                </p:cNvPr>
                <p:cNvSpPr txBox="1"/>
                <p:nvPr/>
              </p:nvSpPr>
              <p:spPr>
                <a:xfrm>
                  <a:off x="2791851" y="3347593"/>
                  <a:ext cx="48909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⟩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5CBBD723-D5FA-8334-E49A-E059AAFA79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91851" y="3347593"/>
                  <a:ext cx="489098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DAFBFEF-C672-F6FD-9000-8A5C85826657}"/>
                </a:ext>
              </a:extLst>
            </p:cNvPr>
            <p:cNvSpPr txBox="1"/>
            <p:nvPr/>
          </p:nvSpPr>
          <p:spPr>
            <a:xfrm>
              <a:off x="8095743" y="2277244"/>
              <a:ext cx="130085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Target state</a:t>
              </a:r>
            </a:p>
          </p:txBody>
        </p:sp>
        <p:sp>
          <p:nvSpPr>
            <p:cNvPr id="48" name="Right Brace 47">
              <a:extLst>
                <a:ext uri="{FF2B5EF4-FFF2-40B4-BE49-F238E27FC236}">
                  <a16:creationId xmlns:a16="http://schemas.microsoft.com/office/drawing/2014/main" id="{3E4B4EB4-C5E6-EB41-0F60-22E49511011C}"/>
                </a:ext>
              </a:extLst>
            </p:cNvPr>
            <p:cNvSpPr/>
            <p:nvPr/>
          </p:nvSpPr>
          <p:spPr>
            <a:xfrm>
              <a:off x="8031950" y="1837866"/>
              <a:ext cx="323361" cy="1750647"/>
            </a:xfrm>
            <a:prstGeom prst="rightBrace">
              <a:avLst>
                <a:gd name="adj1" fmla="val 56698"/>
                <a:gd name="adj2" fmla="val 50000"/>
              </a:avLst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77513D01-430A-75C9-5F1A-04D02FF6DF6E}"/>
                </a:ext>
              </a:extLst>
            </p:cNvPr>
            <p:cNvSpPr txBox="1"/>
            <p:nvPr/>
          </p:nvSpPr>
          <p:spPr>
            <a:xfrm>
              <a:off x="3483617" y="1721948"/>
              <a:ext cx="272901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H</a:t>
              </a:r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FDBF8B6C-7055-5C03-2194-C84CA725E39C}"/>
                </a:ext>
              </a:extLst>
            </p:cNvPr>
            <p:cNvGrpSpPr/>
            <p:nvPr/>
          </p:nvGrpSpPr>
          <p:grpSpPr>
            <a:xfrm>
              <a:off x="3481846" y="2071052"/>
              <a:ext cx="278216" cy="1674063"/>
              <a:chOff x="3599405" y="3594465"/>
              <a:chExt cx="278216" cy="1674063"/>
            </a:xfrm>
          </p:grpSpPr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067F33B6-59C3-4908-1AF8-670FA8075623}"/>
                  </a:ext>
                </a:extLst>
              </p:cNvPr>
              <p:cNvSpPr txBox="1"/>
              <p:nvPr/>
            </p:nvSpPr>
            <p:spPr>
              <a:xfrm>
                <a:off x="3599405" y="3594465"/>
                <a:ext cx="272901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H</a:t>
                </a:r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A903CBA7-33F6-3576-DBF1-3D8454623A63}"/>
                  </a:ext>
                </a:extLst>
              </p:cNvPr>
              <p:cNvSpPr txBox="1"/>
              <p:nvPr/>
            </p:nvSpPr>
            <p:spPr>
              <a:xfrm>
                <a:off x="3601175" y="3929391"/>
                <a:ext cx="272901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H</a:t>
                </a:r>
              </a:p>
            </p:txBody>
          </p: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3BB3069A-7B0B-4964-5EF5-F06C0BA37E4B}"/>
                  </a:ext>
                </a:extLst>
              </p:cNvPr>
              <p:cNvSpPr txBox="1"/>
              <p:nvPr/>
            </p:nvSpPr>
            <p:spPr>
              <a:xfrm>
                <a:off x="3604720" y="4264317"/>
                <a:ext cx="272901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H</a:t>
                </a:r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AADBA85C-6D9D-3425-EB09-63E641DA8FE4}"/>
                  </a:ext>
                </a:extLst>
              </p:cNvPr>
              <p:cNvSpPr txBox="1"/>
              <p:nvPr/>
            </p:nvSpPr>
            <p:spPr>
              <a:xfrm>
                <a:off x="3604720" y="4604560"/>
                <a:ext cx="272901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H</a:t>
                </a:r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59F358C6-ACA4-4B54-746F-D5321523095F}"/>
                  </a:ext>
                </a:extLst>
              </p:cNvPr>
              <p:cNvSpPr txBox="1"/>
              <p:nvPr/>
            </p:nvSpPr>
            <p:spPr>
              <a:xfrm>
                <a:off x="3604720" y="4960751"/>
                <a:ext cx="272901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H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5D36CD79-E400-395F-39B9-CAF0CB2D1D07}"/>
                    </a:ext>
                  </a:extLst>
                </p:cNvPr>
                <p:cNvSpPr/>
                <p:nvPr/>
              </p:nvSpPr>
              <p:spPr>
                <a:xfrm>
                  <a:off x="4051248" y="1721946"/>
                  <a:ext cx="653902" cy="2023167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5D36CD79-E400-395F-39B9-CAF0CB2D1D0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51248" y="1721946"/>
                  <a:ext cx="653902" cy="202316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D3BBD618-9607-CCE7-268E-E687798AFFFF}"/>
                </a:ext>
              </a:extLst>
            </p:cNvPr>
            <p:cNvSpPr txBox="1"/>
            <p:nvPr/>
          </p:nvSpPr>
          <p:spPr>
            <a:xfrm>
              <a:off x="5003422" y="1721946"/>
              <a:ext cx="272901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H</a:t>
              </a:r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CD982D3D-B4F0-3F4B-35E2-DBD1BA88E849}"/>
                </a:ext>
              </a:extLst>
            </p:cNvPr>
            <p:cNvGrpSpPr/>
            <p:nvPr/>
          </p:nvGrpSpPr>
          <p:grpSpPr>
            <a:xfrm>
              <a:off x="5001651" y="2071050"/>
              <a:ext cx="278216" cy="1674063"/>
              <a:chOff x="3599405" y="3594465"/>
              <a:chExt cx="278216" cy="1674063"/>
            </a:xfrm>
          </p:grpSpPr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4067284C-343C-008A-16B4-1BEDE6868270}"/>
                  </a:ext>
                </a:extLst>
              </p:cNvPr>
              <p:cNvSpPr txBox="1"/>
              <p:nvPr/>
            </p:nvSpPr>
            <p:spPr>
              <a:xfrm>
                <a:off x="3599405" y="3594465"/>
                <a:ext cx="272901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H</a:t>
                </a: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7DA0D4F8-40E5-4076-105C-93BBCB7C0FB0}"/>
                  </a:ext>
                </a:extLst>
              </p:cNvPr>
              <p:cNvSpPr txBox="1"/>
              <p:nvPr/>
            </p:nvSpPr>
            <p:spPr>
              <a:xfrm>
                <a:off x="3601175" y="3929391"/>
                <a:ext cx="272901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H</a:t>
                </a: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A30D2C29-79CD-B49D-BB3D-BA667AF896F6}"/>
                  </a:ext>
                </a:extLst>
              </p:cNvPr>
              <p:cNvSpPr txBox="1"/>
              <p:nvPr/>
            </p:nvSpPr>
            <p:spPr>
              <a:xfrm>
                <a:off x="3604720" y="4264317"/>
                <a:ext cx="272901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H</a:t>
                </a:r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59DADB5C-008B-12C1-F3D7-0EA460E32D05}"/>
                  </a:ext>
                </a:extLst>
              </p:cNvPr>
              <p:cNvSpPr txBox="1"/>
              <p:nvPr/>
            </p:nvSpPr>
            <p:spPr>
              <a:xfrm>
                <a:off x="3604720" y="4604560"/>
                <a:ext cx="272901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H</a:t>
                </a: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2A0164B6-9601-E16C-C9FA-B2F773AFEAFE}"/>
                  </a:ext>
                </a:extLst>
              </p:cNvPr>
              <p:cNvSpPr txBox="1"/>
              <p:nvPr/>
            </p:nvSpPr>
            <p:spPr>
              <a:xfrm>
                <a:off x="3604720" y="4960751"/>
                <a:ext cx="272901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H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93ACB033-F335-DE79-AD7E-E784003CD4C3}"/>
                    </a:ext>
                  </a:extLst>
                </p:cNvPr>
                <p:cNvSpPr/>
                <p:nvPr/>
              </p:nvSpPr>
              <p:spPr>
                <a:xfrm>
                  <a:off x="5556736" y="1721946"/>
                  <a:ext cx="653902" cy="2023167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93ACB033-F335-DE79-AD7E-E784003CD4C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56736" y="1721946"/>
                  <a:ext cx="653902" cy="202316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AAF90F0-EA0F-6458-FB44-99DCE7509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Two Diagonals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F066164-335D-CF33-FD73-A7E51E7789B1}"/>
                  </a:ext>
                </a:extLst>
              </p:cNvPr>
              <p:cNvSpPr txBox="1"/>
              <p:nvPr/>
            </p:nvSpPr>
            <p:spPr>
              <a:xfrm>
                <a:off x="1895604" y="3898595"/>
                <a:ext cx="8400791" cy="104990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Observation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d>
                          <m:dPr>
                            <m:begChr m:val="|"/>
                            <m:endChr m:val="⟩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nary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is obtainable </a:t>
                </a:r>
                <a:r>
                  <a:rPr lang="en-US" sz="2400" dirty="0" err="1"/>
                  <a:t>iff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2400" dirty="0"/>
                  <a:t> is a Fourier distribution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F066164-335D-CF33-FD73-A7E51E7789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5604" y="3898595"/>
                <a:ext cx="8400791" cy="1049903"/>
              </a:xfrm>
              <a:prstGeom prst="rect">
                <a:avLst/>
              </a:prstGeom>
              <a:blipFill>
                <a:blip r:embed="rId11"/>
                <a:stretch>
                  <a:fillRect l="-1959" t="-8721" b="-6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2717B0C-065D-8322-E8A0-A83E48D7DBCE}"/>
                  </a:ext>
                </a:extLst>
              </p:cNvPr>
              <p:cNvSpPr txBox="1"/>
              <p:nvPr/>
            </p:nvSpPr>
            <p:spPr>
              <a:xfrm>
                <a:off x="1555082" y="5249668"/>
                <a:ext cx="9311112" cy="9080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0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Complex Boolean function 	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000" dirty="0" smtClean="0">
                        <a:latin typeface="Cambria Math" panose="02040503050406030204" pitchFamily="18" charset="0"/>
                      </a:rPr>
                      <m:t>ℂ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000" dirty="0"/>
                  <a:t> for all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000" dirty="0"/>
              </a:p>
              <a:p>
                <a:r>
                  <a:rPr lang="en-US" sz="2000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Fourier distribution 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sz="2000" b="0" i="1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000" b="0" i="1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</m:acc>
                                    <m:d>
                                      <m:dPr>
                                        <m:ctrlPr>
                                          <a:rPr lang="en-US" sz="2000" b="0" i="1" dirty="0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b="0" i="1" dirty="0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  <m:sup>
                                <m:r>
                                  <a:rPr lang="en-US" sz="2000" b="0" i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sz="2000" dirty="0">
                    <a:effectLst/>
                  </a:rPr>
                  <a:t> where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d>
                      <m:dPr>
                        <m:ctrlPr>
                          <a:rPr lang="en-US" sz="2000" b="0" i="1" dirty="0" smtClean="0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effectLst/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2000" b="0" i="1" dirty="0" smtClean="0">
                        <a:effectLst/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 b="0" i="0" dirty="0" smtClean="0">
                        <a:effectLst/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dirty="0" smtClean="0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effectLst/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000" b="0" i="1" dirty="0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dirty="0" smtClean="0">
                                <a:effectLst/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sSup>
                          <m:sSupPr>
                            <m:ctrlPr>
                              <a:rPr lang="en-US" sz="2000" b="0" i="1" dirty="0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b="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nary>
                              <m:naryPr>
                                <m:chr m:val="∑"/>
                                <m:limLoc m:val="subSup"/>
                                <m:supHide m:val="on"/>
                                <m:ctrlPr>
                                  <a:rPr lang="en-US" sz="2000" b="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9"/>
                                  </m:rPr>
                                  <a:rPr lang="en-US" sz="2000" b="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2000" b="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2000" b="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sz="2000" b="0" i="1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b="0" i="1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nary>
                          </m:sup>
                        </m:sSup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2717B0C-065D-8322-E8A0-A83E48D7DB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082" y="5249668"/>
                <a:ext cx="9311112" cy="908069"/>
              </a:xfrm>
              <a:prstGeom prst="rect">
                <a:avLst/>
              </a:prstGeom>
              <a:blipFill>
                <a:blip r:embed="rId12"/>
                <a:stretch>
                  <a:fillRect l="-720" t="-4027" b="-26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1773869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41F8E786-4E91-175D-0DC1-89E32184765F}"/>
              </a:ext>
            </a:extLst>
          </p:cNvPr>
          <p:cNvGrpSpPr/>
          <p:nvPr/>
        </p:nvGrpSpPr>
        <p:grpSpPr>
          <a:xfrm>
            <a:off x="2788304" y="1690688"/>
            <a:ext cx="6608298" cy="2054427"/>
            <a:chOff x="2905863" y="3214101"/>
            <a:chExt cx="6608298" cy="2054427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5B58955B-AE6F-8511-8110-AC8F74D3D192}"/>
                </a:ext>
              </a:extLst>
            </p:cNvPr>
            <p:cNvCxnSpPr>
              <a:cxnSpLocks/>
            </p:cNvCxnSpPr>
            <p:nvPr/>
          </p:nvCxnSpPr>
          <p:spPr>
            <a:xfrm>
              <a:off x="3384979" y="5061094"/>
              <a:ext cx="469427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5EA0342-0FEC-22DF-1B33-97EC34EF2FC5}"/>
                </a:ext>
              </a:extLst>
            </p:cNvPr>
            <p:cNvCxnSpPr>
              <a:cxnSpLocks/>
            </p:cNvCxnSpPr>
            <p:nvPr/>
          </p:nvCxnSpPr>
          <p:spPr>
            <a:xfrm>
              <a:off x="3384979" y="3407729"/>
              <a:ext cx="469427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155D2294-E4C1-92D4-5A3E-7D4F8470A4AA}"/>
                </a:ext>
              </a:extLst>
            </p:cNvPr>
            <p:cNvCxnSpPr>
              <a:cxnSpLocks/>
            </p:cNvCxnSpPr>
            <p:nvPr/>
          </p:nvCxnSpPr>
          <p:spPr>
            <a:xfrm>
              <a:off x="3384979" y="3735574"/>
              <a:ext cx="469427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C6F29F3-91BD-E89E-2583-79EFFEB4FE2E}"/>
                </a:ext>
              </a:extLst>
            </p:cNvPr>
            <p:cNvCxnSpPr>
              <a:cxnSpLocks/>
            </p:cNvCxnSpPr>
            <p:nvPr/>
          </p:nvCxnSpPr>
          <p:spPr>
            <a:xfrm>
              <a:off x="3384979" y="4072267"/>
              <a:ext cx="469427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77F62D2-C3F7-A9FF-7BD1-EFB35F297A05}"/>
                </a:ext>
              </a:extLst>
            </p:cNvPr>
            <p:cNvCxnSpPr>
              <a:cxnSpLocks/>
            </p:cNvCxnSpPr>
            <p:nvPr/>
          </p:nvCxnSpPr>
          <p:spPr>
            <a:xfrm>
              <a:off x="3384979" y="4391244"/>
              <a:ext cx="469427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218486C1-ECD7-07BF-295E-E851CAC04E5F}"/>
                </a:ext>
              </a:extLst>
            </p:cNvPr>
            <p:cNvCxnSpPr>
              <a:cxnSpLocks/>
            </p:cNvCxnSpPr>
            <p:nvPr/>
          </p:nvCxnSpPr>
          <p:spPr>
            <a:xfrm>
              <a:off x="3384979" y="4720860"/>
              <a:ext cx="469427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4880B784-6E05-A64E-1BDB-EEB7805EADC7}"/>
                    </a:ext>
                  </a:extLst>
                </p:cNvPr>
                <p:cNvSpPr txBox="1"/>
                <p:nvPr/>
              </p:nvSpPr>
              <p:spPr>
                <a:xfrm>
                  <a:off x="2905863" y="3214101"/>
                  <a:ext cx="48909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⟩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4880B784-6E05-A64E-1BDB-EEB7805EAD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05863" y="3214101"/>
                  <a:ext cx="489098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DA301FAB-7C2B-BAAC-E44E-4945CF0C4A38}"/>
                    </a:ext>
                  </a:extLst>
                </p:cNvPr>
                <p:cNvSpPr txBox="1"/>
                <p:nvPr/>
              </p:nvSpPr>
              <p:spPr>
                <a:xfrm>
                  <a:off x="2909405" y="3547253"/>
                  <a:ext cx="48909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⟩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DA301FAB-7C2B-BAAC-E44E-4945CF0C4A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09405" y="3547253"/>
                  <a:ext cx="489098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1FE86E62-CFE2-31F7-0761-7A3A06AEBC41}"/>
                    </a:ext>
                  </a:extLst>
                </p:cNvPr>
                <p:cNvSpPr txBox="1"/>
                <p:nvPr/>
              </p:nvSpPr>
              <p:spPr>
                <a:xfrm>
                  <a:off x="2909409" y="3892815"/>
                  <a:ext cx="48909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⟩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1FE86E62-CFE2-31F7-0761-7A3A06AEBC4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09409" y="3892815"/>
                  <a:ext cx="489098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B592ADD4-BD80-C6BC-00BB-CA99F7942F58}"/>
                    </a:ext>
                  </a:extLst>
                </p:cNvPr>
                <p:cNvSpPr txBox="1"/>
                <p:nvPr/>
              </p:nvSpPr>
              <p:spPr>
                <a:xfrm>
                  <a:off x="2909408" y="4195842"/>
                  <a:ext cx="48909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⟩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B592ADD4-BD80-C6BC-00BB-CA99F7942F5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09408" y="4195842"/>
                  <a:ext cx="489098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87C7641C-3DB4-53EE-1AC0-045381E22589}"/>
                    </a:ext>
                  </a:extLst>
                </p:cNvPr>
                <p:cNvSpPr txBox="1"/>
                <p:nvPr/>
              </p:nvSpPr>
              <p:spPr>
                <a:xfrm>
                  <a:off x="2909409" y="4525447"/>
                  <a:ext cx="48909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⟩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87C7641C-3DB4-53EE-1AC0-045381E225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09409" y="4525447"/>
                  <a:ext cx="489098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5CBBD723-D5FA-8334-E49A-E059AAFA7992}"/>
                    </a:ext>
                  </a:extLst>
                </p:cNvPr>
                <p:cNvSpPr txBox="1"/>
                <p:nvPr/>
              </p:nvSpPr>
              <p:spPr>
                <a:xfrm>
                  <a:off x="2909410" y="4871006"/>
                  <a:ext cx="48909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⟩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5CBBD723-D5FA-8334-E49A-E059AAFA79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09410" y="4871006"/>
                  <a:ext cx="489098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DAFBFEF-C672-F6FD-9000-8A5C85826657}"/>
                </a:ext>
              </a:extLst>
            </p:cNvPr>
            <p:cNvSpPr txBox="1"/>
            <p:nvPr/>
          </p:nvSpPr>
          <p:spPr>
            <a:xfrm>
              <a:off x="8213302" y="3800657"/>
              <a:ext cx="130085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Target state</a:t>
              </a:r>
            </a:p>
          </p:txBody>
        </p:sp>
        <p:sp>
          <p:nvSpPr>
            <p:cNvPr id="48" name="Right Brace 47">
              <a:extLst>
                <a:ext uri="{FF2B5EF4-FFF2-40B4-BE49-F238E27FC236}">
                  <a16:creationId xmlns:a16="http://schemas.microsoft.com/office/drawing/2014/main" id="{3E4B4EB4-C5E6-EB41-0F60-22E49511011C}"/>
                </a:ext>
              </a:extLst>
            </p:cNvPr>
            <p:cNvSpPr/>
            <p:nvPr/>
          </p:nvSpPr>
          <p:spPr>
            <a:xfrm>
              <a:off x="8149509" y="3361279"/>
              <a:ext cx="323361" cy="1750647"/>
            </a:xfrm>
            <a:prstGeom prst="rightBrace">
              <a:avLst>
                <a:gd name="adj1" fmla="val 56698"/>
                <a:gd name="adj2" fmla="val 50000"/>
              </a:avLst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77513D01-430A-75C9-5F1A-04D02FF6DF6E}"/>
                </a:ext>
              </a:extLst>
            </p:cNvPr>
            <p:cNvSpPr txBox="1"/>
            <p:nvPr/>
          </p:nvSpPr>
          <p:spPr>
            <a:xfrm>
              <a:off x="3601176" y="3245361"/>
              <a:ext cx="272901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H</a:t>
              </a:r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FDBF8B6C-7055-5C03-2194-C84CA725E39C}"/>
                </a:ext>
              </a:extLst>
            </p:cNvPr>
            <p:cNvGrpSpPr/>
            <p:nvPr/>
          </p:nvGrpSpPr>
          <p:grpSpPr>
            <a:xfrm>
              <a:off x="3599405" y="3594465"/>
              <a:ext cx="278216" cy="1674063"/>
              <a:chOff x="3599405" y="3594465"/>
              <a:chExt cx="278216" cy="1674063"/>
            </a:xfrm>
          </p:grpSpPr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067F33B6-59C3-4908-1AF8-670FA8075623}"/>
                  </a:ext>
                </a:extLst>
              </p:cNvPr>
              <p:cNvSpPr txBox="1"/>
              <p:nvPr/>
            </p:nvSpPr>
            <p:spPr>
              <a:xfrm>
                <a:off x="3599405" y="3594465"/>
                <a:ext cx="272901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H</a:t>
                </a:r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A903CBA7-33F6-3576-DBF1-3D8454623A63}"/>
                  </a:ext>
                </a:extLst>
              </p:cNvPr>
              <p:cNvSpPr txBox="1"/>
              <p:nvPr/>
            </p:nvSpPr>
            <p:spPr>
              <a:xfrm>
                <a:off x="3601175" y="3929391"/>
                <a:ext cx="272901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H</a:t>
                </a:r>
              </a:p>
            </p:txBody>
          </p: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3BB3069A-7B0B-4964-5EF5-F06C0BA37E4B}"/>
                  </a:ext>
                </a:extLst>
              </p:cNvPr>
              <p:cNvSpPr txBox="1"/>
              <p:nvPr/>
            </p:nvSpPr>
            <p:spPr>
              <a:xfrm>
                <a:off x="3604720" y="4264317"/>
                <a:ext cx="272901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H</a:t>
                </a:r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AADBA85C-6D9D-3425-EB09-63E641DA8FE4}"/>
                  </a:ext>
                </a:extLst>
              </p:cNvPr>
              <p:cNvSpPr txBox="1"/>
              <p:nvPr/>
            </p:nvSpPr>
            <p:spPr>
              <a:xfrm>
                <a:off x="3604720" y="4604560"/>
                <a:ext cx="272901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H</a:t>
                </a:r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59F358C6-ACA4-4B54-746F-D5321523095F}"/>
                  </a:ext>
                </a:extLst>
              </p:cNvPr>
              <p:cNvSpPr txBox="1"/>
              <p:nvPr/>
            </p:nvSpPr>
            <p:spPr>
              <a:xfrm>
                <a:off x="3604720" y="4960751"/>
                <a:ext cx="272901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H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5D36CD79-E400-395F-39B9-CAF0CB2D1D07}"/>
                    </a:ext>
                  </a:extLst>
                </p:cNvPr>
                <p:cNvSpPr/>
                <p:nvPr/>
              </p:nvSpPr>
              <p:spPr>
                <a:xfrm>
                  <a:off x="4168807" y="3245359"/>
                  <a:ext cx="653902" cy="2023167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5D36CD79-E400-395F-39B9-CAF0CB2D1D0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68807" y="3245359"/>
                  <a:ext cx="653902" cy="202316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D3BBD618-9607-CCE7-268E-E687798AFFFF}"/>
                </a:ext>
              </a:extLst>
            </p:cNvPr>
            <p:cNvSpPr txBox="1"/>
            <p:nvPr/>
          </p:nvSpPr>
          <p:spPr>
            <a:xfrm>
              <a:off x="5120981" y="3245359"/>
              <a:ext cx="272901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H</a:t>
              </a:r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CD982D3D-B4F0-3F4B-35E2-DBD1BA88E849}"/>
                </a:ext>
              </a:extLst>
            </p:cNvPr>
            <p:cNvGrpSpPr/>
            <p:nvPr/>
          </p:nvGrpSpPr>
          <p:grpSpPr>
            <a:xfrm>
              <a:off x="5119210" y="3594463"/>
              <a:ext cx="278216" cy="1674063"/>
              <a:chOff x="3599405" y="3594465"/>
              <a:chExt cx="278216" cy="1674063"/>
            </a:xfrm>
          </p:grpSpPr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4067284C-343C-008A-16B4-1BEDE6868270}"/>
                  </a:ext>
                </a:extLst>
              </p:cNvPr>
              <p:cNvSpPr txBox="1"/>
              <p:nvPr/>
            </p:nvSpPr>
            <p:spPr>
              <a:xfrm>
                <a:off x="3599405" y="3594465"/>
                <a:ext cx="272901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H</a:t>
                </a: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7DA0D4F8-40E5-4076-105C-93BBCB7C0FB0}"/>
                  </a:ext>
                </a:extLst>
              </p:cNvPr>
              <p:cNvSpPr txBox="1"/>
              <p:nvPr/>
            </p:nvSpPr>
            <p:spPr>
              <a:xfrm>
                <a:off x="3601175" y="3929391"/>
                <a:ext cx="272901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H</a:t>
                </a: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A30D2C29-79CD-B49D-BB3D-BA667AF896F6}"/>
                  </a:ext>
                </a:extLst>
              </p:cNvPr>
              <p:cNvSpPr txBox="1"/>
              <p:nvPr/>
            </p:nvSpPr>
            <p:spPr>
              <a:xfrm>
                <a:off x="3604720" y="4264317"/>
                <a:ext cx="272901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H</a:t>
                </a:r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59DADB5C-008B-12C1-F3D7-0EA460E32D05}"/>
                  </a:ext>
                </a:extLst>
              </p:cNvPr>
              <p:cNvSpPr txBox="1"/>
              <p:nvPr/>
            </p:nvSpPr>
            <p:spPr>
              <a:xfrm>
                <a:off x="3604720" y="4604560"/>
                <a:ext cx="272901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H</a:t>
                </a: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2A0164B6-9601-E16C-C9FA-B2F773AFEAFE}"/>
                  </a:ext>
                </a:extLst>
              </p:cNvPr>
              <p:cNvSpPr txBox="1"/>
              <p:nvPr/>
            </p:nvSpPr>
            <p:spPr>
              <a:xfrm>
                <a:off x="3604720" y="4960751"/>
                <a:ext cx="272901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H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93ACB033-F335-DE79-AD7E-E784003CD4C3}"/>
                    </a:ext>
                  </a:extLst>
                </p:cNvPr>
                <p:cNvSpPr/>
                <p:nvPr/>
              </p:nvSpPr>
              <p:spPr>
                <a:xfrm>
                  <a:off x="5674295" y="3245359"/>
                  <a:ext cx="653902" cy="2023167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93ACB033-F335-DE79-AD7E-E784003CD4C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74295" y="3245359"/>
                  <a:ext cx="653902" cy="202316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6E8499BB-6B26-F2E3-A7E2-512F30AE15E3}"/>
                </a:ext>
              </a:extLst>
            </p:cNvPr>
            <p:cNvSpPr txBox="1"/>
            <p:nvPr/>
          </p:nvSpPr>
          <p:spPr>
            <a:xfrm>
              <a:off x="6578249" y="3245359"/>
              <a:ext cx="272901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H</a:t>
              </a:r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C69DA991-CBAF-24D2-E325-D3903FBD83EA}"/>
                </a:ext>
              </a:extLst>
            </p:cNvPr>
            <p:cNvGrpSpPr/>
            <p:nvPr/>
          </p:nvGrpSpPr>
          <p:grpSpPr>
            <a:xfrm>
              <a:off x="6576478" y="3594463"/>
              <a:ext cx="278216" cy="1674063"/>
              <a:chOff x="3599405" y="3594465"/>
              <a:chExt cx="278216" cy="1674063"/>
            </a:xfrm>
          </p:grpSpPr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3289DAD8-C719-030B-5E4B-FBC20A4FB3B9}"/>
                  </a:ext>
                </a:extLst>
              </p:cNvPr>
              <p:cNvSpPr txBox="1"/>
              <p:nvPr/>
            </p:nvSpPr>
            <p:spPr>
              <a:xfrm>
                <a:off x="3599405" y="3594465"/>
                <a:ext cx="272901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H</a:t>
                </a: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BF8BEC6D-9224-734C-02BF-DE07D2C4BDA2}"/>
                  </a:ext>
                </a:extLst>
              </p:cNvPr>
              <p:cNvSpPr txBox="1"/>
              <p:nvPr/>
            </p:nvSpPr>
            <p:spPr>
              <a:xfrm>
                <a:off x="3601175" y="3929391"/>
                <a:ext cx="272901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H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081F5E76-5A9D-A8B7-4933-562F24767EA8}"/>
                  </a:ext>
                </a:extLst>
              </p:cNvPr>
              <p:cNvSpPr txBox="1"/>
              <p:nvPr/>
            </p:nvSpPr>
            <p:spPr>
              <a:xfrm>
                <a:off x="3604720" y="4264317"/>
                <a:ext cx="272901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H</a:t>
                </a: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7371187A-6732-E581-83F7-D8A9DA5D47BD}"/>
                  </a:ext>
                </a:extLst>
              </p:cNvPr>
              <p:cNvSpPr txBox="1"/>
              <p:nvPr/>
            </p:nvSpPr>
            <p:spPr>
              <a:xfrm>
                <a:off x="3604720" y="4604560"/>
                <a:ext cx="272901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H</a:t>
                </a: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89B83C4D-9DE6-E5D2-0E19-F3C2726F7F3F}"/>
                  </a:ext>
                </a:extLst>
              </p:cNvPr>
              <p:cNvSpPr txBox="1"/>
              <p:nvPr/>
            </p:nvSpPr>
            <p:spPr>
              <a:xfrm>
                <a:off x="3604720" y="4960751"/>
                <a:ext cx="272901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H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8C36B2B8-4214-9BA8-6BC5-A14DF1861E63}"/>
                    </a:ext>
                  </a:extLst>
                </p:cNvPr>
                <p:cNvSpPr/>
                <p:nvPr/>
              </p:nvSpPr>
              <p:spPr>
                <a:xfrm>
                  <a:off x="7104745" y="3245359"/>
                  <a:ext cx="653902" cy="2023167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8C36B2B8-4214-9BA8-6BC5-A14DF1861E6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04745" y="3245359"/>
                  <a:ext cx="653902" cy="2023167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AAF90F0-EA0F-6458-FB44-99DCE7509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Three Diagonals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F066164-335D-CF33-FD73-A7E51E7789B1}"/>
                  </a:ext>
                </a:extLst>
              </p:cNvPr>
              <p:cNvSpPr txBox="1"/>
              <p:nvPr/>
            </p:nvSpPr>
            <p:spPr>
              <a:xfrm>
                <a:off x="1994490" y="4075170"/>
                <a:ext cx="8288080" cy="169277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Observation</a:t>
                </a:r>
              </a:p>
              <a:p>
                <a:r>
                  <a:rPr lang="en-US" sz="2400" dirty="0"/>
                  <a:t>Every state is obtainable </a:t>
                </a:r>
                <a:r>
                  <a:rPr lang="en-US" sz="2400" dirty="0" err="1"/>
                  <a:t>iff</a:t>
                </a:r>
                <a:r>
                  <a:rPr lang="en-US" sz="2400" dirty="0"/>
                  <a:t> any distribution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/>
                  <a:t> can be turned into a Fourier distribution by putting phases on and applying a Fourier transform. </a:t>
                </a:r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F066164-335D-CF33-FD73-A7E51E7789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4490" y="4075170"/>
                <a:ext cx="8288080" cy="1692771"/>
              </a:xfrm>
              <a:prstGeom prst="rect">
                <a:avLst/>
              </a:prstGeom>
              <a:blipFill>
                <a:blip r:embed="rId12"/>
                <a:stretch>
                  <a:fillRect l="-1912" t="-5036" b="-7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9205137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81D4F-9D0B-2507-DA81-A23C3E405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Proof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BEF250-47BD-825B-3845-7B93E5BFF8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Diagonal unitary synthesis</a:t>
            </a:r>
          </a:p>
          <a:p>
            <a:pPr marL="457200" lvl="1" indent="0">
              <a:buNone/>
            </a:pPr>
            <a:r>
              <a:rPr lang="en-US" dirty="0"/>
              <a:t>Boolean oracle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[Nechiporuk’62; Schnorr’89; Maslov’16; Low,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</a:rPr>
              <a:t>Kliuchnikov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, Schaeffer’20]</a:t>
            </a:r>
          </a:p>
          <a:p>
            <a:pPr marL="457200" lvl="1" indent="0">
              <a:buNone/>
            </a:pPr>
            <a:r>
              <a:rPr lang="en-US" dirty="0"/>
              <a:t>Single-qubit unitary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</a:rPr>
              <a:t>Kliuchnikov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, Maslov, Mosca’13; Selinger’15; Ross, Selinger’16]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State preparation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457200" lvl="1" indent="0">
              <a:buNone/>
            </a:pPr>
            <a:r>
              <a:rPr lang="en-US" dirty="0"/>
              <a:t>Get a constant approximation</a:t>
            </a:r>
          </a:p>
          <a:p>
            <a:pPr marL="457200" lvl="1" indent="0">
              <a:buNone/>
            </a:pPr>
            <a:r>
              <a:rPr lang="en-US" dirty="0"/>
              <a:t>Boost the approximation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[Rosenthal’24]</a:t>
            </a:r>
          </a:p>
          <a:p>
            <a:pPr marL="914400" lvl="2" indent="0">
              <a:buNone/>
            </a:pPr>
            <a:r>
              <a:rPr lang="en-US" dirty="0"/>
              <a:t>Linear combination of </a:t>
            </a:r>
            <a:r>
              <a:rPr lang="en-US" dirty="0" err="1"/>
              <a:t>unitaries</a:t>
            </a:r>
            <a:r>
              <a:rPr lang="en-US" dirty="0"/>
              <a:t> (LCU)</a:t>
            </a:r>
          </a:p>
          <a:p>
            <a:pPr marL="914400" lvl="2" indent="0">
              <a:buNone/>
            </a:pPr>
            <a:r>
              <a:rPr lang="en-US" dirty="0"/>
              <a:t>Exact amplitude amplification</a:t>
            </a:r>
          </a:p>
        </p:txBody>
      </p:sp>
    </p:spTree>
    <p:extLst>
      <p:ext uri="{BB962C8B-B14F-4D97-AF65-F5344CB8AC3E}">
        <p14:creationId xmlns:p14="http://schemas.microsoft.com/office/powerpoint/2010/main" val="1652821471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F90F0-EA0F-6458-FB44-99DCE7509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Diagonal Unitary Synthesis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89C5C55-9B9D-5897-3A56-33B7C650A5BB}"/>
                  </a:ext>
                </a:extLst>
              </p:cNvPr>
              <p:cNvSpPr txBox="1"/>
              <p:nvPr/>
            </p:nvSpPr>
            <p:spPr>
              <a:xfrm>
                <a:off x="7418295" y="431492"/>
                <a:ext cx="4308295" cy="119282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b="1" i="1" smtClean="0">
                        <a:effectLst/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000" b="1" dirty="0">
                    <a:effectLst/>
                  </a:rPr>
                  <a:t>-qubit diagonal unitary has T-count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effectLst/>
                          <a:latin typeface="Cambria Math" panose="02040503050406030204" pitchFamily="18" charset="0"/>
                        </a:rPr>
                        <m:t>𝑶</m:t>
                      </m:r>
                      <m:d>
                        <m:dPr>
                          <m:ctrlPr>
                            <a:rPr lang="en-US" sz="1600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1600" b="1" i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𝐥𝐨𝐠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num>
                                        <m:den>
                                          <m: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𝝐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e>
                          </m:rad>
                          <m:r>
                            <a:rPr lang="en-US" sz="1600" b="1" i="1" smtClean="0">
                              <a:effectLst/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1600" b="1" i="0" smtClean="0">
                                  <a:effectLst/>
                                  <a:latin typeface="Cambria Math" panose="02040503050406030204" pitchFamily="18" charset="0"/>
                                </a:rPr>
                                <m:t>𝐥𝐨𝐠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𝝐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sz="1400" b="1" dirty="0">
                  <a:effectLst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89C5C55-9B9D-5897-3A56-33B7C650A5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8295" y="431492"/>
                <a:ext cx="4308295" cy="1192827"/>
              </a:xfrm>
              <a:prstGeom prst="rect">
                <a:avLst/>
              </a:prstGeom>
              <a:blipFill>
                <a:blip r:embed="rId2"/>
                <a:stretch>
                  <a:fillRect t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6089923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F90F0-EA0F-6458-FB44-99DCE7509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Diagonal Unitary Synthesis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89C5C55-9B9D-5897-3A56-33B7C650A5BB}"/>
                  </a:ext>
                </a:extLst>
              </p:cNvPr>
              <p:cNvSpPr txBox="1"/>
              <p:nvPr/>
            </p:nvSpPr>
            <p:spPr>
              <a:xfrm>
                <a:off x="7418295" y="431492"/>
                <a:ext cx="4308295" cy="119282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b="1" i="1" smtClean="0">
                        <a:effectLst/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000" b="1" dirty="0">
                    <a:effectLst/>
                  </a:rPr>
                  <a:t>-qubit diagonal unitary has T-count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effectLst/>
                          <a:latin typeface="Cambria Math" panose="02040503050406030204" pitchFamily="18" charset="0"/>
                        </a:rPr>
                        <m:t>𝑶</m:t>
                      </m:r>
                      <m:d>
                        <m:dPr>
                          <m:ctrlPr>
                            <a:rPr lang="en-US" sz="1600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1600" b="1" i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𝐥𝐨𝐠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num>
                                        <m:den>
                                          <m: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𝝐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e>
                          </m:rad>
                          <m:r>
                            <a:rPr lang="en-US" sz="1600" b="1" i="1" smtClean="0">
                              <a:effectLst/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1600" b="1" i="0" smtClean="0">
                                  <a:effectLst/>
                                  <a:latin typeface="Cambria Math" panose="02040503050406030204" pitchFamily="18" charset="0"/>
                                </a:rPr>
                                <m:t>𝐥𝐨𝐠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𝝐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sz="1400" b="1" dirty="0">
                  <a:effectLst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89C5C55-9B9D-5897-3A56-33B7C650A5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8295" y="431492"/>
                <a:ext cx="4308295" cy="1192827"/>
              </a:xfrm>
              <a:prstGeom prst="rect">
                <a:avLst/>
              </a:prstGeom>
              <a:blipFill>
                <a:blip r:embed="rId2"/>
                <a:stretch>
                  <a:fillRect t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52A57C9-B573-9C25-8F7C-8EADCBA8AF63}"/>
                  </a:ext>
                </a:extLst>
              </p:cNvPr>
              <p:cNvSpPr txBox="1"/>
              <p:nvPr/>
            </p:nvSpPr>
            <p:spPr>
              <a:xfrm>
                <a:off x="838200" y="2586394"/>
                <a:ext cx="10888390" cy="113749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Theorem</a:t>
                </a:r>
                <a:endPara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-qubit </a:t>
                </a:r>
                <a:r>
                  <a:rPr lang="en-US" sz="2400" dirty="0">
                    <a:highlight>
                      <a:srgbClr val="FFFF00"/>
                    </a:highlight>
                  </a:rPr>
                  <a:t>Boolean</a:t>
                </a:r>
                <a:r>
                  <a:rPr lang="en-US" sz="2400" dirty="0"/>
                  <a:t> diagonal unitary has T-count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e>
                        </m:rad>
                      </m:e>
                    </m:d>
                  </m:oMath>
                </a14:m>
                <a:r>
                  <a:rPr lang="en-US" sz="2400" dirty="0"/>
                  <a:t>.</a:t>
                </a:r>
                <a:r>
                  <a:rPr lang="en-US" sz="2400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en-US" sz="1600" dirty="0">
                    <a:solidFill>
                      <a:schemeClr val="bg1">
                        <a:lumMod val="50000"/>
                      </a:schemeClr>
                    </a:solidFill>
                  </a:rPr>
                  <a:t>[Maslov’16; Low, Kliuchnikov, Schaeffer’20]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52A57C9-B573-9C25-8F7C-8EADCBA8AF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586394"/>
                <a:ext cx="10888390" cy="1137491"/>
              </a:xfrm>
              <a:prstGeom prst="rect">
                <a:avLst/>
              </a:prstGeom>
              <a:blipFill>
                <a:blip r:embed="rId3"/>
                <a:stretch>
                  <a:fillRect l="-1512" t="-7487" b="-3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Speech Bubble: Rectangle with Corners Rounded 3">
                <a:extLst>
                  <a:ext uri="{FF2B5EF4-FFF2-40B4-BE49-F238E27FC236}">
                    <a16:creationId xmlns:a16="http://schemas.microsoft.com/office/drawing/2014/main" id="{F6D5D85B-21EF-3286-AE1F-CB3FBEA6A53B}"/>
                  </a:ext>
                </a:extLst>
              </p:cNvPr>
              <p:cNvSpPr/>
              <p:nvPr/>
            </p:nvSpPr>
            <p:spPr>
              <a:xfrm>
                <a:off x="2684719" y="2520027"/>
                <a:ext cx="2636875" cy="568731"/>
              </a:xfrm>
              <a:prstGeom prst="wedgeRoundRectCallout">
                <a:avLst>
                  <a:gd name="adj1" fmla="val -45228"/>
                  <a:gd name="adj2" fmla="val 66239"/>
                  <a:gd name="adj3" fmla="val 16667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Diagonal entries are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±1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Speech Bubble: Rectangle with Corners Rounded 3">
                <a:extLst>
                  <a:ext uri="{FF2B5EF4-FFF2-40B4-BE49-F238E27FC236}">
                    <a16:creationId xmlns:a16="http://schemas.microsoft.com/office/drawing/2014/main" id="{F6D5D85B-21EF-3286-AE1F-CB3FBEA6A5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4719" y="2520027"/>
                <a:ext cx="2636875" cy="568731"/>
              </a:xfrm>
              <a:prstGeom prst="wedgeRoundRectCallout">
                <a:avLst>
                  <a:gd name="adj1" fmla="val -45228"/>
                  <a:gd name="adj2" fmla="val 66239"/>
                  <a:gd name="adj3" fmla="val 16667"/>
                </a:avLst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C8913DA-E9C1-3695-F184-B24CF766FD22}"/>
              </a:ext>
            </a:extLst>
          </p:cNvPr>
          <p:cNvSpPr/>
          <p:nvPr/>
        </p:nvSpPr>
        <p:spPr>
          <a:xfrm>
            <a:off x="8474149" y="484654"/>
            <a:ext cx="1770321" cy="280889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110873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F90F0-EA0F-6458-FB44-99DCE7509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Diagonal Unitary Synthesis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89C5C55-9B9D-5897-3A56-33B7C650A5BB}"/>
                  </a:ext>
                </a:extLst>
              </p:cNvPr>
              <p:cNvSpPr txBox="1"/>
              <p:nvPr/>
            </p:nvSpPr>
            <p:spPr>
              <a:xfrm>
                <a:off x="7418295" y="431492"/>
                <a:ext cx="4308295" cy="119282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b="1" i="1" smtClean="0">
                        <a:effectLst/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000" b="1" dirty="0">
                    <a:effectLst/>
                  </a:rPr>
                  <a:t>-qubit diagonal unitary has T-count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effectLst/>
                          <a:latin typeface="Cambria Math" panose="02040503050406030204" pitchFamily="18" charset="0"/>
                        </a:rPr>
                        <m:t>𝑶</m:t>
                      </m:r>
                      <m:d>
                        <m:dPr>
                          <m:ctrlPr>
                            <a:rPr lang="en-US" sz="1600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1600" b="1" i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𝐥𝐨𝐠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num>
                                        <m:den>
                                          <m: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𝝐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e>
                          </m:rad>
                          <m:r>
                            <a:rPr lang="en-US" sz="1600" b="1" i="1" smtClean="0">
                              <a:effectLst/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1600" b="1" i="0" smtClean="0">
                                  <a:effectLst/>
                                  <a:latin typeface="Cambria Math" panose="02040503050406030204" pitchFamily="18" charset="0"/>
                                </a:rPr>
                                <m:t>𝐥𝐨𝐠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𝝐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sz="1400" b="1" dirty="0">
                  <a:effectLst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89C5C55-9B9D-5897-3A56-33B7C650A5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8295" y="431492"/>
                <a:ext cx="4308295" cy="1192827"/>
              </a:xfrm>
              <a:prstGeom prst="rect">
                <a:avLst/>
              </a:prstGeom>
              <a:blipFill>
                <a:blip r:embed="rId2"/>
                <a:stretch>
                  <a:fillRect t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52A57C9-B573-9C25-8F7C-8EADCBA8AF63}"/>
                  </a:ext>
                </a:extLst>
              </p:cNvPr>
              <p:cNvSpPr txBox="1"/>
              <p:nvPr/>
            </p:nvSpPr>
            <p:spPr>
              <a:xfrm>
                <a:off x="838200" y="2586394"/>
                <a:ext cx="10888390" cy="113749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Theorem</a:t>
                </a:r>
                <a:endPara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-qubit </a:t>
                </a:r>
                <a:r>
                  <a:rPr lang="en-US" sz="2400" dirty="0">
                    <a:highlight>
                      <a:srgbClr val="FFFF00"/>
                    </a:highlight>
                  </a:rPr>
                  <a:t>Boolean</a:t>
                </a:r>
                <a:r>
                  <a:rPr lang="en-US" sz="2400" dirty="0"/>
                  <a:t> diagonal unitary has T-count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e>
                        </m:rad>
                      </m:e>
                    </m:d>
                  </m:oMath>
                </a14:m>
                <a:r>
                  <a:rPr lang="en-US" sz="2400" dirty="0"/>
                  <a:t>.</a:t>
                </a:r>
                <a:r>
                  <a:rPr lang="en-US" sz="2400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en-US" sz="1600" dirty="0">
                    <a:solidFill>
                      <a:schemeClr val="bg1">
                        <a:lumMod val="50000"/>
                      </a:schemeClr>
                    </a:solidFill>
                  </a:rPr>
                  <a:t>[Maslov’16; Low, Kliuchnikov, Schaeffer’20]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52A57C9-B573-9C25-8F7C-8EADCBA8AF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586394"/>
                <a:ext cx="10888390" cy="1137491"/>
              </a:xfrm>
              <a:prstGeom prst="rect">
                <a:avLst/>
              </a:prstGeom>
              <a:blipFill>
                <a:blip r:embed="rId3"/>
                <a:stretch>
                  <a:fillRect l="-1512" t="-7487" b="-3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F8D4A9B-0C9D-9D25-D243-36F376326EE8}"/>
              </a:ext>
            </a:extLst>
          </p:cNvPr>
          <p:cNvCxnSpPr>
            <a:cxnSpLocks/>
          </p:cNvCxnSpPr>
          <p:nvPr/>
        </p:nvCxnSpPr>
        <p:spPr>
          <a:xfrm flipV="1">
            <a:off x="7325833" y="1461977"/>
            <a:ext cx="1685260" cy="1679944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691E52C-C92A-4247-C451-5744D98BA6E7}"/>
              </a:ext>
            </a:extLst>
          </p:cNvPr>
          <p:cNvSpPr/>
          <p:nvPr/>
        </p:nvSpPr>
        <p:spPr>
          <a:xfrm>
            <a:off x="8637182" y="773597"/>
            <a:ext cx="1203252" cy="784073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996972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F90F0-EA0F-6458-FB44-99DCE7509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Diagonal Unitary Synthesis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89C5C55-9B9D-5897-3A56-33B7C650A5BB}"/>
                  </a:ext>
                </a:extLst>
              </p:cNvPr>
              <p:cNvSpPr txBox="1"/>
              <p:nvPr/>
            </p:nvSpPr>
            <p:spPr>
              <a:xfrm>
                <a:off x="7418295" y="431492"/>
                <a:ext cx="4308295" cy="119282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b="1" i="1" smtClean="0">
                        <a:effectLst/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000" b="1" dirty="0">
                    <a:effectLst/>
                  </a:rPr>
                  <a:t>-qubit diagonal unitary has T-count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effectLst/>
                          <a:latin typeface="Cambria Math" panose="02040503050406030204" pitchFamily="18" charset="0"/>
                        </a:rPr>
                        <m:t>𝑶</m:t>
                      </m:r>
                      <m:d>
                        <m:dPr>
                          <m:ctrlPr>
                            <a:rPr lang="en-US" sz="1600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1600" b="1" i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𝐥𝐨𝐠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num>
                                        <m:den>
                                          <m: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𝝐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e>
                          </m:rad>
                          <m:r>
                            <a:rPr lang="en-US" sz="1600" b="1" i="1" smtClean="0">
                              <a:effectLst/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1600" b="1" i="0" smtClean="0">
                                  <a:effectLst/>
                                  <a:latin typeface="Cambria Math" panose="02040503050406030204" pitchFamily="18" charset="0"/>
                                </a:rPr>
                                <m:t>𝐥𝐨𝐠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𝝐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sz="1400" b="1" dirty="0">
                  <a:effectLst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89C5C55-9B9D-5897-3A56-33B7C650A5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8295" y="431492"/>
                <a:ext cx="4308295" cy="1192827"/>
              </a:xfrm>
              <a:prstGeom prst="rect">
                <a:avLst/>
              </a:prstGeom>
              <a:blipFill>
                <a:blip r:embed="rId2"/>
                <a:stretch>
                  <a:fillRect t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52A57C9-B573-9C25-8F7C-8EADCBA8AF63}"/>
                  </a:ext>
                </a:extLst>
              </p:cNvPr>
              <p:cNvSpPr txBox="1"/>
              <p:nvPr/>
            </p:nvSpPr>
            <p:spPr>
              <a:xfrm>
                <a:off x="838200" y="2586394"/>
                <a:ext cx="10888390" cy="242887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Theorem</a:t>
                </a:r>
                <a:endPara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-qubit </a:t>
                </a:r>
                <a:r>
                  <a:rPr lang="en-US" sz="2400" dirty="0">
                    <a:highlight>
                      <a:srgbClr val="FFFF00"/>
                    </a:highlight>
                  </a:rPr>
                  <a:t>Boolean</a:t>
                </a:r>
                <a:r>
                  <a:rPr lang="en-US" sz="2400" dirty="0"/>
                  <a:t> diagonal unitary has T-count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e>
                        </m:rad>
                      </m:e>
                    </m:d>
                  </m:oMath>
                </a14:m>
                <a:r>
                  <a:rPr lang="en-US" sz="2400" dirty="0"/>
                  <a:t>.</a:t>
                </a:r>
                <a:r>
                  <a:rPr lang="en-US" sz="2400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en-US" sz="1600" dirty="0">
                    <a:solidFill>
                      <a:schemeClr val="bg1">
                        <a:lumMod val="50000"/>
                      </a:schemeClr>
                    </a:solidFill>
                  </a:rPr>
                  <a:t>[Maslov’16; Low, Kliuchnikov, Schaeffer’20]</a:t>
                </a:r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Any Boolean function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sz="2400" dirty="0"/>
                  <a:t> can be computed by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e>
                        </m:rad>
                      </m:e>
                    </m:d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sz="2400" dirty="0"/>
                  <a:t> gates and sufficient amount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⊕</m:t>
                    </m:r>
                  </m:oMath>
                </a14:m>
                <a:r>
                  <a:rPr lang="en-US" sz="2400" dirty="0"/>
                  <a:t> gates.</a:t>
                </a:r>
                <a:r>
                  <a:rPr lang="en-US" sz="2400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[Nechiporuk’62; Schnorr’89]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52A57C9-B573-9C25-8F7C-8EADCBA8AF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586394"/>
                <a:ext cx="10888390" cy="2428870"/>
              </a:xfrm>
              <a:prstGeom prst="rect">
                <a:avLst/>
              </a:prstGeom>
              <a:blipFill>
                <a:blip r:embed="rId3"/>
                <a:stretch>
                  <a:fillRect l="-1512" t="-3509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4040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B926C-A236-3DC4-5981-683BFB51B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 General Goal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6CE93D-9243-085F-A5A1-8E1434688E4E}"/>
              </a:ext>
            </a:extLst>
          </p:cNvPr>
          <p:cNvSpPr txBox="1"/>
          <p:nvPr/>
        </p:nvSpPr>
        <p:spPr>
          <a:xfrm>
            <a:off x="1217829" y="1717164"/>
            <a:ext cx="9756341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Reduce T-count in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Clifford+T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circuits</a:t>
            </a:r>
            <a:endParaRPr lang="en-US" sz="3600" dirty="0"/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03806589-9656-EADF-6CF6-BDD77C03C142}"/>
              </a:ext>
            </a:extLst>
          </p:cNvPr>
          <p:cNvSpPr/>
          <p:nvPr/>
        </p:nvSpPr>
        <p:spPr>
          <a:xfrm>
            <a:off x="5816009" y="2642189"/>
            <a:ext cx="3067493" cy="646331"/>
          </a:xfrm>
          <a:prstGeom prst="wedgeRoundRectCallout">
            <a:avLst>
              <a:gd name="adj1" fmla="val -67071"/>
              <a:gd name="adj2" fmla="val -103651"/>
              <a:gd name="adj3" fmla="val 16667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Number of T gates</a:t>
            </a:r>
          </a:p>
        </p:txBody>
      </p:sp>
    </p:spTree>
    <p:extLst>
      <p:ext uri="{BB962C8B-B14F-4D97-AF65-F5344CB8AC3E}">
        <p14:creationId xmlns:p14="http://schemas.microsoft.com/office/powerpoint/2010/main" val="2537793717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F90F0-EA0F-6458-FB44-99DCE7509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Diagonal Unitary Synthesis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89C5C55-9B9D-5897-3A56-33B7C650A5BB}"/>
                  </a:ext>
                </a:extLst>
              </p:cNvPr>
              <p:cNvSpPr txBox="1"/>
              <p:nvPr/>
            </p:nvSpPr>
            <p:spPr>
              <a:xfrm>
                <a:off x="7418295" y="431492"/>
                <a:ext cx="4308295" cy="119282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b="1" i="1" smtClean="0">
                        <a:effectLst/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000" b="1" dirty="0">
                    <a:effectLst/>
                  </a:rPr>
                  <a:t>-qubit diagonal unitary has T-count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effectLst/>
                          <a:latin typeface="Cambria Math" panose="02040503050406030204" pitchFamily="18" charset="0"/>
                        </a:rPr>
                        <m:t>𝑶</m:t>
                      </m:r>
                      <m:d>
                        <m:dPr>
                          <m:ctrlPr>
                            <a:rPr lang="en-US" sz="1600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1600" b="1" i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𝐥𝐨𝐠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num>
                                        <m:den>
                                          <m: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𝝐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e>
                          </m:rad>
                          <m:r>
                            <a:rPr lang="en-US" sz="1600" b="1" i="1" smtClean="0">
                              <a:effectLst/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1600" b="1" i="0" smtClean="0">
                                  <a:effectLst/>
                                  <a:latin typeface="Cambria Math" panose="02040503050406030204" pitchFamily="18" charset="0"/>
                                </a:rPr>
                                <m:t>𝐥𝐨𝐠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𝝐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sz="1400" b="1" dirty="0">
                  <a:effectLst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89C5C55-9B9D-5897-3A56-33B7C650A5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8295" y="431492"/>
                <a:ext cx="4308295" cy="1192827"/>
              </a:xfrm>
              <a:prstGeom prst="rect">
                <a:avLst/>
              </a:prstGeom>
              <a:blipFill>
                <a:blip r:embed="rId2"/>
                <a:stretch>
                  <a:fillRect t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52A57C9-B573-9C25-8F7C-8EADCBA8AF63}"/>
                  </a:ext>
                </a:extLst>
              </p:cNvPr>
              <p:cNvSpPr txBox="1"/>
              <p:nvPr/>
            </p:nvSpPr>
            <p:spPr>
              <a:xfrm>
                <a:off x="838200" y="2586394"/>
                <a:ext cx="10888390" cy="242887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Theorem</a:t>
                </a:r>
                <a:endPara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-qubit </a:t>
                </a:r>
                <a:r>
                  <a:rPr lang="en-US" sz="2400" dirty="0">
                    <a:highlight>
                      <a:srgbClr val="FFFF00"/>
                    </a:highlight>
                  </a:rPr>
                  <a:t>Boolean</a:t>
                </a:r>
                <a:r>
                  <a:rPr lang="en-US" sz="2400" dirty="0"/>
                  <a:t> diagonal unitary has T-count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e>
                        </m:rad>
                      </m:e>
                    </m:d>
                  </m:oMath>
                </a14:m>
                <a:r>
                  <a:rPr lang="en-US" sz="2400" dirty="0"/>
                  <a:t>.</a:t>
                </a:r>
                <a:r>
                  <a:rPr lang="en-US" sz="2400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en-US" sz="1600" dirty="0">
                    <a:solidFill>
                      <a:schemeClr val="bg1">
                        <a:lumMod val="50000"/>
                      </a:schemeClr>
                    </a:solidFill>
                  </a:rPr>
                  <a:t>[Maslov’16; Low, Kliuchnikov, Schaeffer’20]</a:t>
                </a:r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Any Boolean function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sz="2400" dirty="0"/>
                  <a:t> can be computed by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e>
                        </m:rad>
                      </m:e>
                    </m:d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sz="2400" dirty="0"/>
                  <a:t> gates and sufficient amount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⊕</m:t>
                    </m:r>
                  </m:oMath>
                </a14:m>
                <a:r>
                  <a:rPr lang="en-US" sz="2400" dirty="0"/>
                  <a:t> gates.</a:t>
                </a:r>
                <a:r>
                  <a:rPr lang="en-US" sz="2400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[Nechiporuk’62; Schnorr’89]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52A57C9-B573-9C25-8F7C-8EADCBA8AF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586394"/>
                <a:ext cx="10888390" cy="2428870"/>
              </a:xfrm>
              <a:prstGeom prst="rect">
                <a:avLst/>
              </a:prstGeom>
              <a:blipFill>
                <a:blip r:embed="rId3"/>
                <a:stretch>
                  <a:fillRect l="-1512" t="-3509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Speech Bubble: Rectangle with Corners Rounded 4">
                <a:extLst>
                  <a:ext uri="{FF2B5EF4-FFF2-40B4-BE49-F238E27FC236}">
                    <a16:creationId xmlns:a16="http://schemas.microsoft.com/office/drawing/2014/main" id="{90290606-D6D6-B029-6A62-91FD689D71D6}"/>
                  </a:ext>
                </a:extLst>
              </p:cNvPr>
              <p:cNvSpPr/>
              <p:nvPr/>
            </p:nvSpPr>
            <p:spPr>
              <a:xfrm>
                <a:off x="8917171" y="4704977"/>
                <a:ext cx="2436629" cy="437707"/>
              </a:xfrm>
              <a:prstGeom prst="wedgeRoundRectCallout">
                <a:avLst>
                  <a:gd name="adj1" fmla="val -13575"/>
                  <a:gd name="adj2" fmla="val -98705"/>
                  <a:gd name="adj3" fmla="val 16667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Toffoli gates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T gates</a:t>
                </a:r>
              </a:p>
            </p:txBody>
          </p:sp>
        </mc:Choice>
        <mc:Fallback xmlns="">
          <p:sp>
            <p:nvSpPr>
              <p:cNvPr id="5" name="Speech Bubble: Rectangle with Corners Rounded 4">
                <a:extLst>
                  <a:ext uri="{FF2B5EF4-FFF2-40B4-BE49-F238E27FC236}">
                    <a16:creationId xmlns:a16="http://schemas.microsoft.com/office/drawing/2014/main" id="{90290606-D6D6-B029-6A62-91FD689D71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7171" y="4704977"/>
                <a:ext cx="2436629" cy="437707"/>
              </a:xfrm>
              <a:prstGeom prst="wedgeRoundRectCallout">
                <a:avLst>
                  <a:gd name="adj1" fmla="val -13575"/>
                  <a:gd name="adj2" fmla="val -98705"/>
                  <a:gd name="adj3" fmla="val 16667"/>
                </a:avLst>
              </a:prstGeom>
              <a:blipFill>
                <a:blip r:embed="rId4"/>
                <a:stretch>
                  <a:fillRect b="-925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Speech Bubble: Rectangle with Corners Rounded 5">
                <a:extLst>
                  <a:ext uri="{FF2B5EF4-FFF2-40B4-BE49-F238E27FC236}">
                    <a16:creationId xmlns:a16="http://schemas.microsoft.com/office/drawing/2014/main" id="{06ACE844-1008-7FB8-0804-BE73CC721C54}"/>
                  </a:ext>
                </a:extLst>
              </p:cNvPr>
              <p:cNvSpPr/>
              <p:nvPr/>
            </p:nvSpPr>
            <p:spPr>
              <a:xfrm>
                <a:off x="2845981" y="5081631"/>
                <a:ext cx="2725480" cy="437707"/>
              </a:xfrm>
              <a:prstGeom prst="wedgeRoundRectCallout">
                <a:avLst>
                  <a:gd name="adj1" fmla="val -13575"/>
                  <a:gd name="adj2" fmla="val -98705"/>
                  <a:gd name="adj3" fmla="val 16667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CNOT gates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Clifford</a:t>
                </a:r>
              </a:p>
            </p:txBody>
          </p:sp>
        </mc:Choice>
        <mc:Fallback xmlns="">
          <p:sp>
            <p:nvSpPr>
              <p:cNvPr id="6" name="Speech Bubble: Rectangle with Corners Rounded 5">
                <a:extLst>
                  <a:ext uri="{FF2B5EF4-FFF2-40B4-BE49-F238E27FC236}">
                    <a16:creationId xmlns:a16="http://schemas.microsoft.com/office/drawing/2014/main" id="{06ACE844-1008-7FB8-0804-BE73CC721C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5981" y="5081631"/>
                <a:ext cx="2725480" cy="437707"/>
              </a:xfrm>
              <a:prstGeom prst="wedgeRoundRectCallout">
                <a:avLst>
                  <a:gd name="adj1" fmla="val -13575"/>
                  <a:gd name="adj2" fmla="val -98705"/>
                  <a:gd name="adj3" fmla="val 16667"/>
                </a:avLst>
              </a:prstGeom>
              <a:blipFill>
                <a:blip r:embed="rId5"/>
                <a:stretch>
                  <a:fillRect b="-1037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7291112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F90F0-EA0F-6458-FB44-99DCE7509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Diagonal Unitary Synthesis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89C5C55-9B9D-5897-3A56-33B7C650A5BB}"/>
                  </a:ext>
                </a:extLst>
              </p:cNvPr>
              <p:cNvSpPr txBox="1"/>
              <p:nvPr/>
            </p:nvSpPr>
            <p:spPr>
              <a:xfrm>
                <a:off x="7418295" y="431492"/>
                <a:ext cx="4308295" cy="119282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b="1" i="1" smtClean="0">
                        <a:effectLst/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000" b="1" dirty="0">
                    <a:effectLst/>
                  </a:rPr>
                  <a:t>-qubit diagonal unitary has T-count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effectLst/>
                          <a:latin typeface="Cambria Math" panose="02040503050406030204" pitchFamily="18" charset="0"/>
                        </a:rPr>
                        <m:t>𝑶</m:t>
                      </m:r>
                      <m:d>
                        <m:dPr>
                          <m:ctrlPr>
                            <a:rPr lang="en-US" sz="1600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1600" b="1" i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𝐥𝐨𝐠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num>
                                        <m:den>
                                          <m: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𝝐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e>
                          </m:rad>
                          <m:r>
                            <a:rPr lang="en-US" sz="1600" b="1" i="1" smtClean="0">
                              <a:effectLst/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1600" b="1" i="0" smtClean="0">
                                  <a:effectLst/>
                                  <a:latin typeface="Cambria Math" panose="02040503050406030204" pitchFamily="18" charset="0"/>
                                </a:rPr>
                                <m:t>𝐥𝐨𝐠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𝝐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sz="1400" b="1" dirty="0">
                  <a:effectLst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89C5C55-9B9D-5897-3A56-33B7C650A5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8295" y="431492"/>
                <a:ext cx="4308295" cy="1192827"/>
              </a:xfrm>
              <a:prstGeom prst="rect">
                <a:avLst/>
              </a:prstGeom>
              <a:blipFill>
                <a:blip r:embed="rId2"/>
                <a:stretch>
                  <a:fillRect t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52A57C9-B573-9C25-8F7C-8EADCBA8AF63}"/>
                  </a:ext>
                </a:extLst>
              </p:cNvPr>
              <p:cNvSpPr txBox="1"/>
              <p:nvPr/>
            </p:nvSpPr>
            <p:spPr>
              <a:xfrm>
                <a:off x="838200" y="2500631"/>
                <a:ext cx="10888390" cy="113749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Theorem </a:t>
                </a:r>
                <a:r>
                  <a:rPr lang="en-US" sz="1800" dirty="0">
                    <a:solidFill>
                      <a:schemeClr val="bg1">
                        <a:lumMod val="50000"/>
                      </a:schemeClr>
                    </a:solidFill>
                  </a:rPr>
                  <a:t>[</a:t>
                </a:r>
                <a:r>
                  <a:rPr lang="en-US" sz="1800" dirty="0" err="1">
                    <a:solidFill>
                      <a:schemeClr val="bg1">
                        <a:lumMod val="50000"/>
                      </a:schemeClr>
                    </a:solidFill>
                  </a:rPr>
                  <a:t>Kliuchnikov</a:t>
                </a:r>
                <a:r>
                  <a:rPr lang="en-US" sz="1800" dirty="0">
                    <a:solidFill>
                      <a:schemeClr val="bg1">
                        <a:lumMod val="50000"/>
                      </a:schemeClr>
                    </a:solidFill>
                  </a:rPr>
                  <a:t>, Maslov, Mosca’13; Selinger’15; Ross, Selinger’16]</a:t>
                </a:r>
                <a:endParaRPr lang="en-US" b="1" dirty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en-US" sz="2400" dirty="0">
                    <a:highlight>
                      <a:srgbClr val="FFFF00"/>
                    </a:highlight>
                  </a:rPr>
                  <a:t>Single-qubit</a:t>
                </a:r>
                <a:r>
                  <a:rPr lang="en-US" sz="2400" dirty="0"/>
                  <a:t> diagonal unitary has T-count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sz="2400" dirty="0"/>
                  <a:t>, even without ancilla.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52A57C9-B573-9C25-8F7C-8EADCBA8AF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500631"/>
                <a:ext cx="10888390" cy="1137491"/>
              </a:xfrm>
              <a:prstGeom prst="rect">
                <a:avLst/>
              </a:prstGeom>
              <a:blipFill>
                <a:blip r:embed="rId3"/>
                <a:stretch>
                  <a:fillRect l="-1512" t="-7487" b="-3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376F91F-6A32-19D8-864A-6359E8C99F1C}"/>
              </a:ext>
            </a:extLst>
          </p:cNvPr>
          <p:cNvSpPr/>
          <p:nvPr/>
        </p:nvSpPr>
        <p:spPr>
          <a:xfrm>
            <a:off x="7576010" y="484654"/>
            <a:ext cx="908455" cy="280889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728929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F90F0-EA0F-6458-FB44-99DCE7509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Diagonal Unitary Synthesis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89C5C55-9B9D-5897-3A56-33B7C650A5BB}"/>
                  </a:ext>
                </a:extLst>
              </p:cNvPr>
              <p:cNvSpPr txBox="1"/>
              <p:nvPr/>
            </p:nvSpPr>
            <p:spPr>
              <a:xfrm>
                <a:off x="7418295" y="431492"/>
                <a:ext cx="4308295" cy="119282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b="1" i="1" smtClean="0">
                        <a:effectLst/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000" b="1" dirty="0">
                    <a:effectLst/>
                  </a:rPr>
                  <a:t>-qubit diagonal unitary has T-count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effectLst/>
                          <a:latin typeface="Cambria Math" panose="02040503050406030204" pitchFamily="18" charset="0"/>
                        </a:rPr>
                        <m:t>𝑶</m:t>
                      </m:r>
                      <m:d>
                        <m:dPr>
                          <m:ctrlPr>
                            <a:rPr lang="en-US" sz="1600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1600" b="1" i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𝐥𝐨𝐠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num>
                                        <m:den>
                                          <m: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𝝐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e>
                          </m:rad>
                          <m:r>
                            <a:rPr lang="en-US" sz="1600" b="1" i="1" smtClean="0">
                              <a:effectLst/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1600" b="1" i="0" smtClean="0">
                                  <a:effectLst/>
                                  <a:latin typeface="Cambria Math" panose="02040503050406030204" pitchFamily="18" charset="0"/>
                                </a:rPr>
                                <m:t>𝐥𝐨𝐠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𝝐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sz="1400" b="1" dirty="0">
                  <a:effectLst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89C5C55-9B9D-5897-3A56-33B7C650A5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8295" y="431492"/>
                <a:ext cx="4308295" cy="1192827"/>
              </a:xfrm>
              <a:prstGeom prst="rect">
                <a:avLst/>
              </a:prstGeom>
              <a:blipFill>
                <a:blip r:embed="rId2"/>
                <a:stretch>
                  <a:fillRect t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52A57C9-B573-9C25-8F7C-8EADCBA8AF63}"/>
                  </a:ext>
                </a:extLst>
              </p:cNvPr>
              <p:cNvSpPr txBox="1"/>
              <p:nvPr/>
            </p:nvSpPr>
            <p:spPr>
              <a:xfrm>
                <a:off x="838200" y="2500631"/>
                <a:ext cx="10888390" cy="113749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Theorem </a:t>
                </a:r>
                <a:r>
                  <a:rPr lang="en-US" sz="1800" dirty="0">
                    <a:solidFill>
                      <a:schemeClr val="bg1">
                        <a:lumMod val="50000"/>
                      </a:schemeClr>
                    </a:solidFill>
                  </a:rPr>
                  <a:t>[</a:t>
                </a:r>
                <a:r>
                  <a:rPr lang="en-US" sz="1800" dirty="0" err="1">
                    <a:solidFill>
                      <a:schemeClr val="bg1">
                        <a:lumMod val="50000"/>
                      </a:schemeClr>
                    </a:solidFill>
                  </a:rPr>
                  <a:t>Kliuchnikov</a:t>
                </a:r>
                <a:r>
                  <a:rPr lang="en-US" sz="1800" dirty="0">
                    <a:solidFill>
                      <a:schemeClr val="bg1">
                        <a:lumMod val="50000"/>
                      </a:schemeClr>
                    </a:solidFill>
                  </a:rPr>
                  <a:t>, Maslov, Mosca’13; Selinger’15; Ross, Selinger’16]</a:t>
                </a:r>
                <a:endParaRPr lang="en-US" b="1" dirty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en-US" sz="2400" dirty="0">
                    <a:highlight>
                      <a:srgbClr val="FFFF00"/>
                    </a:highlight>
                  </a:rPr>
                  <a:t>Single-qubit</a:t>
                </a:r>
                <a:r>
                  <a:rPr lang="en-US" sz="2400" dirty="0"/>
                  <a:t> diagonal unitary has T-count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sz="2400" dirty="0"/>
                  <a:t>, even without ancilla.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52A57C9-B573-9C25-8F7C-8EADCBA8AF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500631"/>
                <a:ext cx="10888390" cy="1137491"/>
              </a:xfrm>
              <a:prstGeom prst="rect">
                <a:avLst/>
              </a:prstGeom>
              <a:blipFill>
                <a:blip r:embed="rId3"/>
                <a:stretch>
                  <a:fillRect l="-1512" t="-7487" b="-3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6215ED4-0109-73D4-1A62-782011B42570}"/>
              </a:ext>
            </a:extLst>
          </p:cNvPr>
          <p:cNvCxnSpPr>
            <a:cxnSpLocks/>
          </p:cNvCxnSpPr>
          <p:nvPr/>
        </p:nvCxnSpPr>
        <p:spPr>
          <a:xfrm flipV="1">
            <a:off x="7576010" y="1467293"/>
            <a:ext cx="2615297" cy="1679944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125861E-5689-4B4E-82E2-C1EA2C404196}"/>
              </a:ext>
            </a:extLst>
          </p:cNvPr>
          <p:cNvSpPr/>
          <p:nvPr/>
        </p:nvSpPr>
        <p:spPr>
          <a:xfrm>
            <a:off x="9901781" y="773596"/>
            <a:ext cx="821837" cy="784075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811102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F90F0-EA0F-6458-FB44-99DCE7509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Diagonal Unitary Synthesis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89C5C55-9B9D-5897-3A56-33B7C650A5BB}"/>
                  </a:ext>
                </a:extLst>
              </p:cNvPr>
              <p:cNvSpPr txBox="1"/>
              <p:nvPr/>
            </p:nvSpPr>
            <p:spPr>
              <a:xfrm>
                <a:off x="7418295" y="431492"/>
                <a:ext cx="4308295" cy="119282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b="1" i="1" smtClean="0">
                        <a:effectLst/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000" b="1" dirty="0">
                    <a:effectLst/>
                  </a:rPr>
                  <a:t>-qubit diagonal unitary has T-count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effectLst/>
                          <a:latin typeface="Cambria Math" panose="02040503050406030204" pitchFamily="18" charset="0"/>
                        </a:rPr>
                        <m:t>𝑶</m:t>
                      </m:r>
                      <m:d>
                        <m:dPr>
                          <m:ctrlPr>
                            <a:rPr lang="en-US" sz="1600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1600" b="1" i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𝐥𝐨𝐠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num>
                                        <m:den>
                                          <m: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𝝐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e>
                          </m:rad>
                          <m:r>
                            <a:rPr lang="en-US" sz="1600" b="1" i="1" smtClean="0">
                              <a:effectLst/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1600" b="1" i="0" smtClean="0">
                                  <a:effectLst/>
                                  <a:latin typeface="Cambria Math" panose="02040503050406030204" pitchFamily="18" charset="0"/>
                                </a:rPr>
                                <m:t>𝐥𝐨𝐠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𝝐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sz="1400" b="1" dirty="0">
                  <a:effectLst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89C5C55-9B9D-5897-3A56-33B7C650A5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8295" y="431492"/>
                <a:ext cx="4308295" cy="1192827"/>
              </a:xfrm>
              <a:prstGeom prst="rect">
                <a:avLst/>
              </a:prstGeom>
              <a:blipFill>
                <a:blip r:embed="rId2"/>
                <a:stretch>
                  <a:fillRect t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52A57C9-B573-9C25-8F7C-8EADCBA8AF63}"/>
                  </a:ext>
                </a:extLst>
              </p:cNvPr>
              <p:cNvSpPr txBox="1"/>
              <p:nvPr/>
            </p:nvSpPr>
            <p:spPr>
              <a:xfrm>
                <a:off x="838200" y="2500631"/>
                <a:ext cx="10888390" cy="27982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Theorem </a:t>
                </a:r>
                <a:r>
                  <a:rPr lang="en-US" sz="1800" dirty="0">
                    <a:solidFill>
                      <a:schemeClr val="bg1">
                        <a:lumMod val="50000"/>
                      </a:schemeClr>
                    </a:solidFill>
                  </a:rPr>
                  <a:t>[</a:t>
                </a:r>
                <a:r>
                  <a:rPr lang="en-US" sz="1800" dirty="0" err="1">
                    <a:solidFill>
                      <a:schemeClr val="bg1">
                        <a:lumMod val="50000"/>
                      </a:schemeClr>
                    </a:solidFill>
                  </a:rPr>
                  <a:t>Kliuchnikov</a:t>
                </a:r>
                <a:r>
                  <a:rPr lang="en-US" sz="1800" dirty="0">
                    <a:solidFill>
                      <a:schemeClr val="bg1">
                        <a:lumMod val="50000"/>
                      </a:schemeClr>
                    </a:solidFill>
                  </a:rPr>
                  <a:t>, Maslov, Mosca’13; Selinger’15; Ross, Selinger’16]</a:t>
                </a:r>
                <a:endParaRPr lang="en-US" b="1" dirty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en-US" sz="2400" dirty="0">
                    <a:highlight>
                      <a:srgbClr val="FFFF00"/>
                    </a:highlight>
                  </a:rPr>
                  <a:t>Single-qubit</a:t>
                </a:r>
                <a:r>
                  <a:rPr lang="en-US" sz="2400" dirty="0"/>
                  <a:t> diagonal unitary has T-count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sz="2400" dirty="0"/>
                  <a:t>, even without ancilla.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Equivalently, every single-qubit diagonal unitary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2400" dirty="0"/>
                  <a:t> can be approximated by a product of Hadamard and T gates of length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sz="2400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𝐻𝑇𝑇𝐻𝑇𝐻𝑇𝑇𝑇𝐻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52A57C9-B573-9C25-8F7C-8EADCBA8AF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500631"/>
                <a:ext cx="10888390" cy="2798202"/>
              </a:xfrm>
              <a:prstGeom prst="rect">
                <a:avLst/>
              </a:prstGeom>
              <a:blipFill>
                <a:blip r:embed="rId3"/>
                <a:stretch>
                  <a:fillRect l="-1512" t="-30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0485662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F90F0-EA0F-6458-FB44-99DCE7509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Diagonal Unitary Synthesis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89C5C55-9B9D-5897-3A56-33B7C650A5BB}"/>
                  </a:ext>
                </a:extLst>
              </p:cNvPr>
              <p:cNvSpPr txBox="1"/>
              <p:nvPr/>
            </p:nvSpPr>
            <p:spPr>
              <a:xfrm>
                <a:off x="7418295" y="431492"/>
                <a:ext cx="4308295" cy="119282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b="1" i="1" smtClean="0">
                        <a:effectLst/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000" b="1" dirty="0">
                    <a:effectLst/>
                  </a:rPr>
                  <a:t>-qubit diagonal unitary has T-count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effectLst/>
                          <a:latin typeface="Cambria Math" panose="02040503050406030204" pitchFamily="18" charset="0"/>
                        </a:rPr>
                        <m:t>𝑶</m:t>
                      </m:r>
                      <m:d>
                        <m:dPr>
                          <m:ctrlPr>
                            <a:rPr lang="en-US" sz="1600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1600" b="1" i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𝐥𝐨𝐠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num>
                                        <m:den>
                                          <m: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𝝐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e>
                          </m:rad>
                          <m:r>
                            <a:rPr lang="en-US" sz="1600" b="1" i="1" smtClean="0">
                              <a:effectLst/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1600" b="1" i="0" smtClean="0">
                                  <a:effectLst/>
                                  <a:latin typeface="Cambria Math" panose="02040503050406030204" pitchFamily="18" charset="0"/>
                                </a:rPr>
                                <m:t>𝐥𝐨𝐠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𝝐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sz="1400" b="1" dirty="0">
                  <a:effectLst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89C5C55-9B9D-5897-3A56-33B7C650A5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8295" y="431492"/>
                <a:ext cx="4308295" cy="1192827"/>
              </a:xfrm>
              <a:prstGeom prst="rect">
                <a:avLst/>
              </a:prstGeom>
              <a:blipFill>
                <a:blip r:embed="rId2"/>
                <a:stretch>
                  <a:fillRect t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E0EE64B5-8905-F174-A4D7-8597807D03DD}"/>
              </a:ext>
            </a:extLst>
          </p:cNvPr>
          <p:cNvGrpSpPr/>
          <p:nvPr/>
        </p:nvGrpSpPr>
        <p:grpSpPr>
          <a:xfrm>
            <a:off x="838200" y="1951672"/>
            <a:ext cx="3487480" cy="2954656"/>
            <a:chOff x="1275907" y="2243470"/>
            <a:chExt cx="3487480" cy="295465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6A90AF4-7B6A-DC8C-ECC6-AADED8617674}"/>
                </a:ext>
              </a:extLst>
            </p:cNvPr>
            <p:cNvSpPr/>
            <p:nvPr/>
          </p:nvSpPr>
          <p:spPr>
            <a:xfrm>
              <a:off x="1275907" y="2243470"/>
              <a:ext cx="3487480" cy="295465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ABC9BB86-3590-836C-5D17-3B71559C137A}"/>
                    </a:ext>
                  </a:extLst>
                </p:cNvPr>
                <p:cNvSpPr txBox="1"/>
                <p:nvPr/>
              </p:nvSpPr>
              <p:spPr>
                <a:xfrm>
                  <a:off x="1275907" y="2243470"/>
                  <a:ext cx="435935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ABC9BB86-3590-836C-5D17-3B71559C13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5907" y="2243470"/>
                  <a:ext cx="435935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7EED1230-EC7F-CE51-5DAD-E3A03E4C5D2B}"/>
                    </a:ext>
                  </a:extLst>
                </p:cNvPr>
                <p:cNvSpPr txBox="1"/>
                <p:nvPr/>
              </p:nvSpPr>
              <p:spPr>
                <a:xfrm>
                  <a:off x="1711842" y="2612802"/>
                  <a:ext cx="435935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7EED1230-EC7F-CE51-5DAD-E3A03E4C5D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11842" y="2612802"/>
                  <a:ext cx="435935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25D9C774-7055-5859-4238-F38EE78B979C}"/>
                    </a:ext>
                  </a:extLst>
                </p:cNvPr>
                <p:cNvSpPr txBox="1"/>
                <p:nvPr/>
              </p:nvSpPr>
              <p:spPr>
                <a:xfrm>
                  <a:off x="2147777" y="2982134"/>
                  <a:ext cx="435935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25D9C774-7055-5859-4238-F38EE78B97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7777" y="2982134"/>
                  <a:ext cx="435935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215E2058-5E4C-96E2-414E-EE665E771BC5}"/>
                    </a:ext>
                  </a:extLst>
                </p:cNvPr>
                <p:cNvSpPr txBox="1"/>
                <p:nvPr/>
              </p:nvSpPr>
              <p:spPr>
                <a:xfrm>
                  <a:off x="2583712" y="3351466"/>
                  <a:ext cx="435935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215E2058-5E4C-96E2-414E-EE665E771B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3712" y="3351466"/>
                  <a:ext cx="435935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531A8D70-303B-9792-52ED-32ABC10F56EE}"/>
                    </a:ext>
                  </a:extLst>
                </p:cNvPr>
                <p:cNvSpPr txBox="1"/>
                <p:nvPr/>
              </p:nvSpPr>
              <p:spPr>
                <a:xfrm>
                  <a:off x="3019647" y="3720798"/>
                  <a:ext cx="435935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531A8D70-303B-9792-52ED-32ABC10F56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19647" y="3720798"/>
                  <a:ext cx="435935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83904677-965B-B682-023B-3A9D5ACC212F}"/>
                    </a:ext>
                  </a:extLst>
                </p:cNvPr>
                <p:cNvSpPr txBox="1"/>
                <p:nvPr/>
              </p:nvSpPr>
              <p:spPr>
                <a:xfrm>
                  <a:off x="3455582" y="4090130"/>
                  <a:ext cx="435935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83904677-965B-B682-023B-3A9D5ACC21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55582" y="4090130"/>
                  <a:ext cx="435935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75B875ED-0E86-C486-0793-37238E344830}"/>
                    </a:ext>
                  </a:extLst>
                </p:cNvPr>
                <p:cNvSpPr txBox="1"/>
                <p:nvPr/>
              </p:nvSpPr>
              <p:spPr>
                <a:xfrm>
                  <a:off x="3891517" y="4459462"/>
                  <a:ext cx="435935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75B875ED-0E86-C486-0793-37238E3448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1517" y="4459462"/>
                  <a:ext cx="435935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DC09A14C-B295-0D5D-08ED-B337DE945F32}"/>
                    </a:ext>
                  </a:extLst>
                </p:cNvPr>
                <p:cNvSpPr txBox="1"/>
                <p:nvPr/>
              </p:nvSpPr>
              <p:spPr>
                <a:xfrm>
                  <a:off x="4327452" y="4828794"/>
                  <a:ext cx="435935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DC09A14C-B295-0D5D-08ED-B337DE945F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27452" y="4828794"/>
                  <a:ext cx="435935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607332758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F90F0-EA0F-6458-FB44-99DCE7509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Diagonal Unitary Synthesis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89C5C55-9B9D-5897-3A56-33B7C650A5BB}"/>
                  </a:ext>
                </a:extLst>
              </p:cNvPr>
              <p:cNvSpPr txBox="1"/>
              <p:nvPr/>
            </p:nvSpPr>
            <p:spPr>
              <a:xfrm>
                <a:off x="7418295" y="431492"/>
                <a:ext cx="4308295" cy="119282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b="1" i="1" smtClean="0">
                        <a:effectLst/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000" b="1" dirty="0">
                    <a:effectLst/>
                  </a:rPr>
                  <a:t>-qubit diagonal unitary has T-count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effectLst/>
                          <a:latin typeface="Cambria Math" panose="02040503050406030204" pitchFamily="18" charset="0"/>
                        </a:rPr>
                        <m:t>𝑶</m:t>
                      </m:r>
                      <m:d>
                        <m:dPr>
                          <m:ctrlPr>
                            <a:rPr lang="en-US" sz="1600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1600" b="1" i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𝐥𝐨𝐠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num>
                                        <m:den>
                                          <m: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𝝐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e>
                          </m:rad>
                          <m:r>
                            <a:rPr lang="en-US" sz="1600" b="1" i="1" smtClean="0">
                              <a:effectLst/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1600" b="1" i="0" smtClean="0">
                                  <a:effectLst/>
                                  <a:latin typeface="Cambria Math" panose="02040503050406030204" pitchFamily="18" charset="0"/>
                                </a:rPr>
                                <m:t>𝐥𝐨𝐠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𝝐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sz="1400" b="1" dirty="0">
                  <a:effectLst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89C5C55-9B9D-5897-3A56-33B7C650A5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8295" y="431492"/>
                <a:ext cx="4308295" cy="1192827"/>
              </a:xfrm>
              <a:prstGeom prst="rect">
                <a:avLst/>
              </a:prstGeom>
              <a:blipFill>
                <a:blip r:embed="rId2"/>
                <a:stretch>
                  <a:fillRect t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E0EE64B5-8905-F174-A4D7-8597807D03DD}"/>
              </a:ext>
            </a:extLst>
          </p:cNvPr>
          <p:cNvGrpSpPr/>
          <p:nvPr/>
        </p:nvGrpSpPr>
        <p:grpSpPr>
          <a:xfrm>
            <a:off x="838200" y="1951672"/>
            <a:ext cx="3487480" cy="2954656"/>
            <a:chOff x="1275907" y="2243470"/>
            <a:chExt cx="3487480" cy="295465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6A90AF4-7B6A-DC8C-ECC6-AADED8617674}"/>
                </a:ext>
              </a:extLst>
            </p:cNvPr>
            <p:cNvSpPr/>
            <p:nvPr/>
          </p:nvSpPr>
          <p:spPr>
            <a:xfrm>
              <a:off x="1275907" y="2243470"/>
              <a:ext cx="3487480" cy="295465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ABC9BB86-3590-836C-5D17-3B71559C137A}"/>
                    </a:ext>
                  </a:extLst>
                </p:cNvPr>
                <p:cNvSpPr txBox="1"/>
                <p:nvPr/>
              </p:nvSpPr>
              <p:spPr>
                <a:xfrm>
                  <a:off x="1275907" y="2243470"/>
                  <a:ext cx="435935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ABC9BB86-3590-836C-5D17-3B71559C13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5907" y="2243470"/>
                  <a:ext cx="435935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7EED1230-EC7F-CE51-5DAD-E3A03E4C5D2B}"/>
                    </a:ext>
                  </a:extLst>
                </p:cNvPr>
                <p:cNvSpPr txBox="1"/>
                <p:nvPr/>
              </p:nvSpPr>
              <p:spPr>
                <a:xfrm>
                  <a:off x="1711842" y="2612802"/>
                  <a:ext cx="435935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7EED1230-EC7F-CE51-5DAD-E3A03E4C5D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11842" y="2612802"/>
                  <a:ext cx="435935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25D9C774-7055-5859-4238-F38EE78B979C}"/>
                    </a:ext>
                  </a:extLst>
                </p:cNvPr>
                <p:cNvSpPr txBox="1"/>
                <p:nvPr/>
              </p:nvSpPr>
              <p:spPr>
                <a:xfrm>
                  <a:off x="2147777" y="2982134"/>
                  <a:ext cx="435935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25D9C774-7055-5859-4238-F38EE78B97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7777" y="2982134"/>
                  <a:ext cx="435935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215E2058-5E4C-96E2-414E-EE665E771BC5}"/>
                    </a:ext>
                  </a:extLst>
                </p:cNvPr>
                <p:cNvSpPr txBox="1"/>
                <p:nvPr/>
              </p:nvSpPr>
              <p:spPr>
                <a:xfrm>
                  <a:off x="2583712" y="3351466"/>
                  <a:ext cx="435935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215E2058-5E4C-96E2-414E-EE665E771B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3712" y="3351466"/>
                  <a:ext cx="435935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531A8D70-303B-9792-52ED-32ABC10F56EE}"/>
                    </a:ext>
                  </a:extLst>
                </p:cNvPr>
                <p:cNvSpPr txBox="1"/>
                <p:nvPr/>
              </p:nvSpPr>
              <p:spPr>
                <a:xfrm>
                  <a:off x="3019647" y="3720798"/>
                  <a:ext cx="435935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531A8D70-303B-9792-52ED-32ABC10F56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19647" y="3720798"/>
                  <a:ext cx="435935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83904677-965B-B682-023B-3A9D5ACC212F}"/>
                    </a:ext>
                  </a:extLst>
                </p:cNvPr>
                <p:cNvSpPr txBox="1"/>
                <p:nvPr/>
              </p:nvSpPr>
              <p:spPr>
                <a:xfrm>
                  <a:off x="3455582" y="4090130"/>
                  <a:ext cx="435935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83904677-965B-B682-023B-3A9D5ACC21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55582" y="4090130"/>
                  <a:ext cx="435935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75B875ED-0E86-C486-0793-37238E344830}"/>
                    </a:ext>
                  </a:extLst>
                </p:cNvPr>
                <p:cNvSpPr txBox="1"/>
                <p:nvPr/>
              </p:nvSpPr>
              <p:spPr>
                <a:xfrm>
                  <a:off x="3891517" y="4459462"/>
                  <a:ext cx="435935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75B875ED-0E86-C486-0793-37238E3448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1517" y="4459462"/>
                  <a:ext cx="435935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DC09A14C-B295-0D5D-08ED-B337DE945F32}"/>
                    </a:ext>
                  </a:extLst>
                </p:cNvPr>
                <p:cNvSpPr txBox="1"/>
                <p:nvPr/>
              </p:nvSpPr>
              <p:spPr>
                <a:xfrm>
                  <a:off x="4327452" y="4828794"/>
                  <a:ext cx="435935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DC09A14C-B295-0D5D-08ED-B337DE945F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27452" y="4828794"/>
                  <a:ext cx="435935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1244A20B-08F7-83A3-AA25-259E3AE28A5C}"/>
              </a:ext>
            </a:extLst>
          </p:cNvPr>
          <p:cNvSpPr/>
          <p:nvPr/>
        </p:nvSpPr>
        <p:spPr>
          <a:xfrm>
            <a:off x="838200" y="1951672"/>
            <a:ext cx="871870" cy="738664"/>
          </a:xfrm>
          <a:prstGeom prst="rect">
            <a:avLst/>
          </a:prstGeom>
          <a:noFill/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0A893B8-9EE1-8A6F-BEEB-26D88A603779}"/>
              </a:ext>
            </a:extLst>
          </p:cNvPr>
          <p:cNvSpPr/>
          <p:nvPr/>
        </p:nvSpPr>
        <p:spPr>
          <a:xfrm>
            <a:off x="1710070" y="2690336"/>
            <a:ext cx="871870" cy="738664"/>
          </a:xfrm>
          <a:prstGeom prst="rect">
            <a:avLst/>
          </a:prstGeom>
          <a:noFill/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28EC4D4-5627-7E84-615A-256DEB9B307C}"/>
              </a:ext>
            </a:extLst>
          </p:cNvPr>
          <p:cNvSpPr/>
          <p:nvPr/>
        </p:nvSpPr>
        <p:spPr>
          <a:xfrm>
            <a:off x="2581940" y="3429000"/>
            <a:ext cx="871870" cy="738664"/>
          </a:xfrm>
          <a:prstGeom prst="rect">
            <a:avLst/>
          </a:prstGeom>
          <a:noFill/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2360657-D4BD-7B92-E7ED-55BBA575126C}"/>
              </a:ext>
            </a:extLst>
          </p:cNvPr>
          <p:cNvSpPr/>
          <p:nvPr/>
        </p:nvSpPr>
        <p:spPr>
          <a:xfrm>
            <a:off x="3453810" y="4167664"/>
            <a:ext cx="871870" cy="738664"/>
          </a:xfrm>
          <a:prstGeom prst="rect">
            <a:avLst/>
          </a:prstGeom>
          <a:noFill/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BCEC334-D2F0-1AF5-BAB4-304B2863335C}"/>
              </a:ext>
            </a:extLst>
          </p:cNvPr>
          <p:cNvGrpSpPr/>
          <p:nvPr/>
        </p:nvGrpSpPr>
        <p:grpSpPr>
          <a:xfrm>
            <a:off x="5340699" y="2528372"/>
            <a:ext cx="1206100" cy="1676991"/>
            <a:chOff x="6370921" y="2144300"/>
            <a:chExt cx="1206100" cy="1676991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16CBA094-F036-A8B4-1059-C6A1FD7BF26A}"/>
                </a:ext>
              </a:extLst>
            </p:cNvPr>
            <p:cNvCxnSpPr>
              <a:cxnSpLocks/>
            </p:cNvCxnSpPr>
            <p:nvPr/>
          </p:nvCxnSpPr>
          <p:spPr>
            <a:xfrm>
              <a:off x="6433615" y="2611489"/>
              <a:ext cx="1094225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9BAD810-3D5E-5E48-AA9F-FE6EC604F51C}"/>
                </a:ext>
              </a:extLst>
            </p:cNvPr>
            <p:cNvCxnSpPr>
              <a:cxnSpLocks/>
            </p:cNvCxnSpPr>
            <p:nvPr/>
          </p:nvCxnSpPr>
          <p:spPr>
            <a:xfrm>
              <a:off x="6424752" y="2971225"/>
              <a:ext cx="1094225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B04B0066-3E05-D8C8-4B7C-48504CEE8A6B}"/>
                    </a:ext>
                  </a:extLst>
                </p:cNvPr>
                <p:cNvSpPr txBox="1"/>
                <p:nvPr/>
              </p:nvSpPr>
              <p:spPr>
                <a:xfrm rot="10800000">
                  <a:off x="6370921" y="2144300"/>
                  <a:ext cx="1201886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⋅</m:t>
                        </m:r>
                      </m:oMath>
                    </m:oMathPara>
                  </a14:m>
                  <a:endParaRPr lang="en-US" sz="6000" b="1" dirty="0"/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B04B0066-3E05-D8C8-4B7C-48504CEE8A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>
                  <a:off x="6370921" y="2144300"/>
                  <a:ext cx="1201886" cy="1015663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90D38B2-DFF3-1E15-2B31-74CD63576E2C}"/>
                </a:ext>
              </a:extLst>
            </p:cNvPr>
            <p:cNvCxnSpPr>
              <a:cxnSpLocks/>
            </p:cNvCxnSpPr>
            <p:nvPr/>
          </p:nvCxnSpPr>
          <p:spPr>
            <a:xfrm>
              <a:off x="6433615" y="3639303"/>
              <a:ext cx="1094225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FDA38000-42E9-A5E8-97D7-A4F5E9AF0C4F}"/>
                </a:ext>
              </a:extLst>
            </p:cNvPr>
            <p:cNvGrpSpPr/>
            <p:nvPr/>
          </p:nvGrpSpPr>
          <p:grpSpPr>
            <a:xfrm>
              <a:off x="6375135" y="2497668"/>
              <a:ext cx="1201886" cy="1323623"/>
              <a:chOff x="6375135" y="2471088"/>
              <a:chExt cx="1201886" cy="1323623"/>
            </a:xfrm>
          </p:grpSpPr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CD045D9B-B5EF-5C85-154B-0B328165A85C}"/>
                  </a:ext>
                </a:extLst>
              </p:cNvPr>
              <p:cNvCxnSpPr>
                <a:cxnSpLocks/>
                <a:endCxn id="40" idx="0"/>
              </p:cNvCxnSpPr>
              <p:nvPr/>
            </p:nvCxnSpPr>
            <p:spPr>
              <a:xfrm>
                <a:off x="6967215" y="2576907"/>
                <a:ext cx="8863" cy="90984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34643B5-7FD1-3D00-B967-CEADF400DB72}"/>
                  </a:ext>
                </a:extLst>
              </p:cNvPr>
              <p:cNvSpPr txBox="1"/>
              <p:nvPr/>
            </p:nvSpPr>
            <p:spPr>
              <a:xfrm>
                <a:off x="6799085" y="3425379"/>
                <a:ext cx="345558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/>
                  <a:t>D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D641D17D-ACA4-7299-3D15-3D9F0C6B5150}"/>
                      </a:ext>
                    </a:extLst>
                  </p:cNvPr>
                  <p:cNvSpPr txBox="1"/>
                  <p:nvPr/>
                </p:nvSpPr>
                <p:spPr>
                  <a:xfrm rot="10800000">
                    <a:off x="6375135" y="2471088"/>
                    <a:ext cx="1201886" cy="101566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</m:oMath>
                      </m:oMathPara>
                    </a14:m>
                    <a:endParaRPr lang="en-US" sz="6000" b="1" dirty="0"/>
                  </a:p>
                </p:txBody>
              </p:sp>
            </mc:Choice>
            <mc:Fallback xmlns="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D641D17D-ACA4-7299-3D15-3D9F0C6B515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0800000">
                    <a:off x="6375135" y="2471088"/>
                    <a:ext cx="1201886" cy="1015663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4A2D2A72-64FF-99AF-E92D-2B9C7BFD2394}"/>
                  </a:ext>
                </a:extLst>
              </p:cNvPr>
              <p:cNvSpPr txBox="1"/>
              <p:nvPr/>
            </p:nvSpPr>
            <p:spPr>
              <a:xfrm>
                <a:off x="3881334" y="3273624"/>
                <a:ext cx="192449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4A2D2A72-64FF-99AF-E92D-2B9C7BFD23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1334" y="3273624"/>
                <a:ext cx="1924493" cy="58477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1065964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F90F0-EA0F-6458-FB44-99DCE7509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Diagonal Unitary Synthesis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89C5C55-9B9D-5897-3A56-33B7C650A5BB}"/>
                  </a:ext>
                </a:extLst>
              </p:cNvPr>
              <p:cNvSpPr txBox="1"/>
              <p:nvPr/>
            </p:nvSpPr>
            <p:spPr>
              <a:xfrm>
                <a:off x="7418295" y="431492"/>
                <a:ext cx="4308295" cy="119282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b="1" i="1" smtClean="0">
                        <a:effectLst/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000" b="1" dirty="0">
                    <a:effectLst/>
                  </a:rPr>
                  <a:t>-qubit diagonal unitary has T-count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effectLst/>
                          <a:latin typeface="Cambria Math" panose="02040503050406030204" pitchFamily="18" charset="0"/>
                        </a:rPr>
                        <m:t>𝑶</m:t>
                      </m:r>
                      <m:d>
                        <m:dPr>
                          <m:ctrlPr>
                            <a:rPr lang="en-US" sz="1600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1600" b="1" i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𝐥𝐨𝐠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num>
                                        <m:den>
                                          <m: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𝝐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e>
                          </m:rad>
                          <m:r>
                            <a:rPr lang="en-US" sz="1600" b="1" i="1" smtClean="0">
                              <a:effectLst/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1600" b="1" i="0" smtClean="0">
                                  <a:effectLst/>
                                  <a:latin typeface="Cambria Math" panose="02040503050406030204" pitchFamily="18" charset="0"/>
                                </a:rPr>
                                <m:t>𝐥𝐨𝐠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𝝐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sz="1400" b="1" dirty="0">
                  <a:effectLst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89C5C55-9B9D-5897-3A56-33B7C650A5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8295" y="431492"/>
                <a:ext cx="4308295" cy="1192827"/>
              </a:xfrm>
              <a:prstGeom prst="rect">
                <a:avLst/>
              </a:prstGeom>
              <a:blipFill>
                <a:blip r:embed="rId2"/>
                <a:stretch>
                  <a:fillRect t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E0EE64B5-8905-F174-A4D7-8597807D03DD}"/>
              </a:ext>
            </a:extLst>
          </p:cNvPr>
          <p:cNvGrpSpPr/>
          <p:nvPr/>
        </p:nvGrpSpPr>
        <p:grpSpPr>
          <a:xfrm>
            <a:off x="838200" y="1951672"/>
            <a:ext cx="3487480" cy="2954656"/>
            <a:chOff x="1275907" y="2243470"/>
            <a:chExt cx="3487480" cy="295465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6A90AF4-7B6A-DC8C-ECC6-AADED8617674}"/>
                </a:ext>
              </a:extLst>
            </p:cNvPr>
            <p:cNvSpPr/>
            <p:nvPr/>
          </p:nvSpPr>
          <p:spPr>
            <a:xfrm>
              <a:off x="1275907" y="2243470"/>
              <a:ext cx="3487480" cy="295465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ABC9BB86-3590-836C-5D17-3B71559C137A}"/>
                    </a:ext>
                  </a:extLst>
                </p:cNvPr>
                <p:cNvSpPr txBox="1"/>
                <p:nvPr/>
              </p:nvSpPr>
              <p:spPr>
                <a:xfrm>
                  <a:off x="1275907" y="2243470"/>
                  <a:ext cx="435935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ABC9BB86-3590-836C-5D17-3B71559C13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5907" y="2243470"/>
                  <a:ext cx="435935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7EED1230-EC7F-CE51-5DAD-E3A03E4C5D2B}"/>
                    </a:ext>
                  </a:extLst>
                </p:cNvPr>
                <p:cNvSpPr txBox="1"/>
                <p:nvPr/>
              </p:nvSpPr>
              <p:spPr>
                <a:xfrm>
                  <a:off x="1711842" y="2612802"/>
                  <a:ext cx="435935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7EED1230-EC7F-CE51-5DAD-E3A03E4C5D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11842" y="2612802"/>
                  <a:ext cx="435935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25D9C774-7055-5859-4238-F38EE78B979C}"/>
                    </a:ext>
                  </a:extLst>
                </p:cNvPr>
                <p:cNvSpPr txBox="1"/>
                <p:nvPr/>
              </p:nvSpPr>
              <p:spPr>
                <a:xfrm>
                  <a:off x="2147777" y="2982134"/>
                  <a:ext cx="435935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25D9C774-7055-5859-4238-F38EE78B97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7777" y="2982134"/>
                  <a:ext cx="435935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215E2058-5E4C-96E2-414E-EE665E771BC5}"/>
                    </a:ext>
                  </a:extLst>
                </p:cNvPr>
                <p:cNvSpPr txBox="1"/>
                <p:nvPr/>
              </p:nvSpPr>
              <p:spPr>
                <a:xfrm>
                  <a:off x="2583712" y="3351466"/>
                  <a:ext cx="435935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215E2058-5E4C-96E2-414E-EE665E771B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3712" y="3351466"/>
                  <a:ext cx="435935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531A8D70-303B-9792-52ED-32ABC10F56EE}"/>
                    </a:ext>
                  </a:extLst>
                </p:cNvPr>
                <p:cNvSpPr txBox="1"/>
                <p:nvPr/>
              </p:nvSpPr>
              <p:spPr>
                <a:xfrm>
                  <a:off x="3019647" y="3720798"/>
                  <a:ext cx="435935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531A8D70-303B-9792-52ED-32ABC10F56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19647" y="3720798"/>
                  <a:ext cx="435935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83904677-965B-B682-023B-3A9D5ACC212F}"/>
                    </a:ext>
                  </a:extLst>
                </p:cNvPr>
                <p:cNvSpPr txBox="1"/>
                <p:nvPr/>
              </p:nvSpPr>
              <p:spPr>
                <a:xfrm>
                  <a:off x="3455582" y="4090130"/>
                  <a:ext cx="435935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83904677-965B-B682-023B-3A9D5ACC21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55582" y="4090130"/>
                  <a:ext cx="435935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75B875ED-0E86-C486-0793-37238E344830}"/>
                    </a:ext>
                  </a:extLst>
                </p:cNvPr>
                <p:cNvSpPr txBox="1"/>
                <p:nvPr/>
              </p:nvSpPr>
              <p:spPr>
                <a:xfrm>
                  <a:off x="3891517" y="4459462"/>
                  <a:ext cx="435935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75B875ED-0E86-C486-0793-37238E3448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1517" y="4459462"/>
                  <a:ext cx="435935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DC09A14C-B295-0D5D-08ED-B337DE945F32}"/>
                    </a:ext>
                  </a:extLst>
                </p:cNvPr>
                <p:cNvSpPr txBox="1"/>
                <p:nvPr/>
              </p:nvSpPr>
              <p:spPr>
                <a:xfrm>
                  <a:off x="4327452" y="4828794"/>
                  <a:ext cx="435935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DC09A14C-B295-0D5D-08ED-B337DE945F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27452" y="4828794"/>
                  <a:ext cx="435935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1244A20B-08F7-83A3-AA25-259E3AE28A5C}"/>
              </a:ext>
            </a:extLst>
          </p:cNvPr>
          <p:cNvSpPr/>
          <p:nvPr/>
        </p:nvSpPr>
        <p:spPr>
          <a:xfrm>
            <a:off x="838200" y="1951672"/>
            <a:ext cx="871870" cy="738664"/>
          </a:xfrm>
          <a:prstGeom prst="rect">
            <a:avLst/>
          </a:prstGeom>
          <a:noFill/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0A893B8-9EE1-8A6F-BEEB-26D88A603779}"/>
              </a:ext>
            </a:extLst>
          </p:cNvPr>
          <p:cNvSpPr/>
          <p:nvPr/>
        </p:nvSpPr>
        <p:spPr>
          <a:xfrm>
            <a:off x="1710070" y="2690336"/>
            <a:ext cx="871870" cy="738664"/>
          </a:xfrm>
          <a:prstGeom prst="rect">
            <a:avLst/>
          </a:prstGeom>
          <a:noFill/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28EC4D4-5627-7E84-615A-256DEB9B307C}"/>
              </a:ext>
            </a:extLst>
          </p:cNvPr>
          <p:cNvSpPr/>
          <p:nvPr/>
        </p:nvSpPr>
        <p:spPr>
          <a:xfrm>
            <a:off x="2581940" y="3429000"/>
            <a:ext cx="871870" cy="738664"/>
          </a:xfrm>
          <a:prstGeom prst="rect">
            <a:avLst/>
          </a:prstGeom>
          <a:noFill/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2360657-D4BD-7B92-E7ED-55BBA575126C}"/>
              </a:ext>
            </a:extLst>
          </p:cNvPr>
          <p:cNvSpPr/>
          <p:nvPr/>
        </p:nvSpPr>
        <p:spPr>
          <a:xfrm>
            <a:off x="3453810" y="4167664"/>
            <a:ext cx="871870" cy="738664"/>
          </a:xfrm>
          <a:prstGeom prst="rect">
            <a:avLst/>
          </a:prstGeom>
          <a:noFill/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BCEC334-D2F0-1AF5-BAB4-304B2863335C}"/>
              </a:ext>
            </a:extLst>
          </p:cNvPr>
          <p:cNvGrpSpPr/>
          <p:nvPr/>
        </p:nvGrpSpPr>
        <p:grpSpPr>
          <a:xfrm>
            <a:off x="5340699" y="2528372"/>
            <a:ext cx="1206100" cy="1676991"/>
            <a:chOff x="6370921" y="2144300"/>
            <a:chExt cx="1206100" cy="1676991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16CBA094-F036-A8B4-1059-C6A1FD7BF26A}"/>
                </a:ext>
              </a:extLst>
            </p:cNvPr>
            <p:cNvCxnSpPr>
              <a:cxnSpLocks/>
            </p:cNvCxnSpPr>
            <p:nvPr/>
          </p:nvCxnSpPr>
          <p:spPr>
            <a:xfrm>
              <a:off x="6433615" y="2611489"/>
              <a:ext cx="1094225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9BAD810-3D5E-5E48-AA9F-FE6EC604F51C}"/>
                </a:ext>
              </a:extLst>
            </p:cNvPr>
            <p:cNvCxnSpPr>
              <a:cxnSpLocks/>
            </p:cNvCxnSpPr>
            <p:nvPr/>
          </p:nvCxnSpPr>
          <p:spPr>
            <a:xfrm>
              <a:off x="6424752" y="2971225"/>
              <a:ext cx="1094225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B04B0066-3E05-D8C8-4B7C-48504CEE8A6B}"/>
                    </a:ext>
                  </a:extLst>
                </p:cNvPr>
                <p:cNvSpPr txBox="1"/>
                <p:nvPr/>
              </p:nvSpPr>
              <p:spPr>
                <a:xfrm rot="10800000">
                  <a:off x="6370921" y="2144300"/>
                  <a:ext cx="1201886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⋅</m:t>
                        </m:r>
                      </m:oMath>
                    </m:oMathPara>
                  </a14:m>
                  <a:endParaRPr lang="en-US" sz="6000" b="1" dirty="0"/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B04B0066-3E05-D8C8-4B7C-48504CEE8A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>
                  <a:off x="6370921" y="2144300"/>
                  <a:ext cx="1201886" cy="1015663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90D38B2-DFF3-1E15-2B31-74CD63576E2C}"/>
                </a:ext>
              </a:extLst>
            </p:cNvPr>
            <p:cNvCxnSpPr>
              <a:cxnSpLocks/>
            </p:cNvCxnSpPr>
            <p:nvPr/>
          </p:nvCxnSpPr>
          <p:spPr>
            <a:xfrm>
              <a:off x="6433615" y="3639303"/>
              <a:ext cx="1094225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FDA38000-42E9-A5E8-97D7-A4F5E9AF0C4F}"/>
                </a:ext>
              </a:extLst>
            </p:cNvPr>
            <p:cNvGrpSpPr/>
            <p:nvPr/>
          </p:nvGrpSpPr>
          <p:grpSpPr>
            <a:xfrm>
              <a:off x="6375135" y="2497668"/>
              <a:ext cx="1201886" cy="1323623"/>
              <a:chOff x="6375135" y="2471088"/>
              <a:chExt cx="1201886" cy="1323623"/>
            </a:xfrm>
          </p:grpSpPr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CD045D9B-B5EF-5C85-154B-0B328165A85C}"/>
                  </a:ext>
                </a:extLst>
              </p:cNvPr>
              <p:cNvCxnSpPr>
                <a:cxnSpLocks/>
                <a:endCxn id="40" idx="0"/>
              </p:cNvCxnSpPr>
              <p:nvPr/>
            </p:nvCxnSpPr>
            <p:spPr>
              <a:xfrm>
                <a:off x="6967215" y="2576907"/>
                <a:ext cx="8863" cy="90984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34643B5-7FD1-3D00-B967-CEADF400DB72}"/>
                  </a:ext>
                </a:extLst>
              </p:cNvPr>
              <p:cNvSpPr txBox="1"/>
              <p:nvPr/>
            </p:nvSpPr>
            <p:spPr>
              <a:xfrm>
                <a:off x="6799085" y="3425379"/>
                <a:ext cx="345558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/>
                  <a:t>D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D641D17D-ACA4-7299-3D15-3D9F0C6B5150}"/>
                      </a:ext>
                    </a:extLst>
                  </p:cNvPr>
                  <p:cNvSpPr txBox="1"/>
                  <p:nvPr/>
                </p:nvSpPr>
                <p:spPr>
                  <a:xfrm rot="10800000">
                    <a:off x="6375135" y="2471088"/>
                    <a:ext cx="1201886" cy="101566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</m:oMath>
                      </m:oMathPara>
                    </a14:m>
                    <a:endParaRPr lang="en-US" sz="6000" b="1" dirty="0"/>
                  </a:p>
                </p:txBody>
              </p:sp>
            </mc:Choice>
            <mc:Fallback xmlns="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D641D17D-ACA4-7299-3D15-3D9F0C6B515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0800000">
                    <a:off x="6375135" y="2471088"/>
                    <a:ext cx="1201886" cy="1015663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DC286B0-0263-0DCD-9FCF-45459DF28F5B}"/>
                  </a:ext>
                </a:extLst>
              </p:cNvPr>
              <p:cNvSpPr txBox="1"/>
              <p:nvPr/>
            </p:nvSpPr>
            <p:spPr>
              <a:xfrm>
                <a:off x="5106736" y="5331583"/>
                <a:ext cx="6120809" cy="860748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Single-qubit diagonal unitary can be approximated by product of Hadamard and T gates of length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DC286B0-0263-0DCD-9FCF-45459DF28F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6736" y="5331583"/>
                <a:ext cx="6120809" cy="860748"/>
              </a:xfrm>
              <a:prstGeom prst="rect">
                <a:avLst/>
              </a:prstGeom>
              <a:blipFill>
                <a:blip r:embed="rId13"/>
                <a:stretch>
                  <a:fillRect l="-1096" t="-4255" b="-35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4A2D2A72-64FF-99AF-E92D-2B9C7BFD2394}"/>
                  </a:ext>
                </a:extLst>
              </p:cNvPr>
              <p:cNvSpPr txBox="1"/>
              <p:nvPr/>
            </p:nvSpPr>
            <p:spPr>
              <a:xfrm>
                <a:off x="3881334" y="3273624"/>
                <a:ext cx="192449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4A2D2A72-64FF-99AF-E92D-2B9C7BFD23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1334" y="3273624"/>
                <a:ext cx="1924493" cy="58477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8671904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F90F0-EA0F-6458-FB44-99DCE7509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Diagonal Unitary Synthesis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89C5C55-9B9D-5897-3A56-33B7C650A5BB}"/>
                  </a:ext>
                </a:extLst>
              </p:cNvPr>
              <p:cNvSpPr txBox="1"/>
              <p:nvPr/>
            </p:nvSpPr>
            <p:spPr>
              <a:xfrm>
                <a:off x="7418295" y="431492"/>
                <a:ext cx="4308295" cy="119282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b="1" i="1" smtClean="0">
                        <a:effectLst/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000" b="1" dirty="0">
                    <a:effectLst/>
                  </a:rPr>
                  <a:t>-qubit diagonal unitary has T-count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effectLst/>
                          <a:latin typeface="Cambria Math" panose="02040503050406030204" pitchFamily="18" charset="0"/>
                        </a:rPr>
                        <m:t>𝑶</m:t>
                      </m:r>
                      <m:d>
                        <m:dPr>
                          <m:ctrlPr>
                            <a:rPr lang="en-US" sz="1600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1600" b="1" i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𝐥𝐨𝐠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num>
                                        <m:den>
                                          <m: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𝝐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e>
                          </m:rad>
                          <m:r>
                            <a:rPr lang="en-US" sz="1600" b="1" i="1" smtClean="0">
                              <a:effectLst/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1600" b="1" i="0" smtClean="0">
                                  <a:effectLst/>
                                  <a:latin typeface="Cambria Math" panose="02040503050406030204" pitchFamily="18" charset="0"/>
                                </a:rPr>
                                <m:t>𝐥𝐨𝐠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𝝐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sz="1400" b="1" dirty="0">
                  <a:effectLst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89C5C55-9B9D-5897-3A56-33B7C650A5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8295" y="431492"/>
                <a:ext cx="4308295" cy="1192827"/>
              </a:xfrm>
              <a:prstGeom prst="rect">
                <a:avLst/>
              </a:prstGeom>
              <a:blipFill>
                <a:blip r:embed="rId2"/>
                <a:stretch>
                  <a:fillRect t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E0EE64B5-8905-F174-A4D7-8597807D03DD}"/>
              </a:ext>
            </a:extLst>
          </p:cNvPr>
          <p:cNvGrpSpPr/>
          <p:nvPr/>
        </p:nvGrpSpPr>
        <p:grpSpPr>
          <a:xfrm>
            <a:off x="838200" y="1951672"/>
            <a:ext cx="3487480" cy="2954656"/>
            <a:chOff x="1275907" y="2243470"/>
            <a:chExt cx="3487480" cy="295465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6A90AF4-7B6A-DC8C-ECC6-AADED8617674}"/>
                </a:ext>
              </a:extLst>
            </p:cNvPr>
            <p:cNvSpPr/>
            <p:nvPr/>
          </p:nvSpPr>
          <p:spPr>
            <a:xfrm>
              <a:off x="1275907" y="2243470"/>
              <a:ext cx="3487480" cy="295465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ABC9BB86-3590-836C-5D17-3B71559C137A}"/>
                    </a:ext>
                  </a:extLst>
                </p:cNvPr>
                <p:cNvSpPr txBox="1"/>
                <p:nvPr/>
              </p:nvSpPr>
              <p:spPr>
                <a:xfrm>
                  <a:off x="1275907" y="2243470"/>
                  <a:ext cx="435935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ABC9BB86-3590-836C-5D17-3B71559C13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5907" y="2243470"/>
                  <a:ext cx="435935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7EED1230-EC7F-CE51-5DAD-E3A03E4C5D2B}"/>
                    </a:ext>
                  </a:extLst>
                </p:cNvPr>
                <p:cNvSpPr txBox="1"/>
                <p:nvPr/>
              </p:nvSpPr>
              <p:spPr>
                <a:xfrm>
                  <a:off x="1711842" y="2612802"/>
                  <a:ext cx="435935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7EED1230-EC7F-CE51-5DAD-E3A03E4C5D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11842" y="2612802"/>
                  <a:ext cx="435935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25D9C774-7055-5859-4238-F38EE78B979C}"/>
                    </a:ext>
                  </a:extLst>
                </p:cNvPr>
                <p:cNvSpPr txBox="1"/>
                <p:nvPr/>
              </p:nvSpPr>
              <p:spPr>
                <a:xfrm>
                  <a:off x="2147777" y="2982134"/>
                  <a:ext cx="435935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25D9C774-7055-5859-4238-F38EE78B97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7777" y="2982134"/>
                  <a:ext cx="435935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215E2058-5E4C-96E2-414E-EE665E771BC5}"/>
                    </a:ext>
                  </a:extLst>
                </p:cNvPr>
                <p:cNvSpPr txBox="1"/>
                <p:nvPr/>
              </p:nvSpPr>
              <p:spPr>
                <a:xfrm>
                  <a:off x="2583712" y="3351466"/>
                  <a:ext cx="435935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215E2058-5E4C-96E2-414E-EE665E771B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3712" y="3351466"/>
                  <a:ext cx="435935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531A8D70-303B-9792-52ED-32ABC10F56EE}"/>
                    </a:ext>
                  </a:extLst>
                </p:cNvPr>
                <p:cNvSpPr txBox="1"/>
                <p:nvPr/>
              </p:nvSpPr>
              <p:spPr>
                <a:xfrm>
                  <a:off x="3019647" y="3720798"/>
                  <a:ext cx="435935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531A8D70-303B-9792-52ED-32ABC10F56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19647" y="3720798"/>
                  <a:ext cx="435935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83904677-965B-B682-023B-3A9D5ACC212F}"/>
                    </a:ext>
                  </a:extLst>
                </p:cNvPr>
                <p:cNvSpPr txBox="1"/>
                <p:nvPr/>
              </p:nvSpPr>
              <p:spPr>
                <a:xfrm>
                  <a:off x="3455582" y="4090130"/>
                  <a:ext cx="435935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83904677-965B-B682-023B-3A9D5ACC21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55582" y="4090130"/>
                  <a:ext cx="435935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75B875ED-0E86-C486-0793-37238E344830}"/>
                    </a:ext>
                  </a:extLst>
                </p:cNvPr>
                <p:cNvSpPr txBox="1"/>
                <p:nvPr/>
              </p:nvSpPr>
              <p:spPr>
                <a:xfrm>
                  <a:off x="3891517" y="4459462"/>
                  <a:ext cx="435935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75B875ED-0E86-C486-0793-37238E3448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1517" y="4459462"/>
                  <a:ext cx="435935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DC09A14C-B295-0D5D-08ED-B337DE945F32}"/>
                    </a:ext>
                  </a:extLst>
                </p:cNvPr>
                <p:cNvSpPr txBox="1"/>
                <p:nvPr/>
              </p:nvSpPr>
              <p:spPr>
                <a:xfrm>
                  <a:off x="4327452" y="4828794"/>
                  <a:ext cx="435935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DC09A14C-B295-0D5D-08ED-B337DE945F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27452" y="4828794"/>
                  <a:ext cx="435935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1244A20B-08F7-83A3-AA25-259E3AE28A5C}"/>
              </a:ext>
            </a:extLst>
          </p:cNvPr>
          <p:cNvSpPr/>
          <p:nvPr/>
        </p:nvSpPr>
        <p:spPr>
          <a:xfrm>
            <a:off x="838200" y="1951672"/>
            <a:ext cx="871870" cy="738664"/>
          </a:xfrm>
          <a:prstGeom prst="rect">
            <a:avLst/>
          </a:prstGeom>
          <a:noFill/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0A893B8-9EE1-8A6F-BEEB-26D88A603779}"/>
              </a:ext>
            </a:extLst>
          </p:cNvPr>
          <p:cNvSpPr/>
          <p:nvPr/>
        </p:nvSpPr>
        <p:spPr>
          <a:xfrm>
            <a:off x="1710070" y="2690336"/>
            <a:ext cx="871870" cy="738664"/>
          </a:xfrm>
          <a:prstGeom prst="rect">
            <a:avLst/>
          </a:prstGeom>
          <a:noFill/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28EC4D4-5627-7E84-615A-256DEB9B307C}"/>
              </a:ext>
            </a:extLst>
          </p:cNvPr>
          <p:cNvSpPr/>
          <p:nvPr/>
        </p:nvSpPr>
        <p:spPr>
          <a:xfrm>
            <a:off x="2581940" y="3429000"/>
            <a:ext cx="871870" cy="738664"/>
          </a:xfrm>
          <a:prstGeom prst="rect">
            <a:avLst/>
          </a:prstGeom>
          <a:noFill/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2360657-D4BD-7B92-E7ED-55BBA575126C}"/>
              </a:ext>
            </a:extLst>
          </p:cNvPr>
          <p:cNvSpPr/>
          <p:nvPr/>
        </p:nvSpPr>
        <p:spPr>
          <a:xfrm>
            <a:off x="3453810" y="4167664"/>
            <a:ext cx="871870" cy="738664"/>
          </a:xfrm>
          <a:prstGeom prst="rect">
            <a:avLst/>
          </a:prstGeom>
          <a:noFill/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BCEC334-D2F0-1AF5-BAB4-304B2863335C}"/>
              </a:ext>
            </a:extLst>
          </p:cNvPr>
          <p:cNvGrpSpPr/>
          <p:nvPr/>
        </p:nvGrpSpPr>
        <p:grpSpPr>
          <a:xfrm>
            <a:off x="5340699" y="2528372"/>
            <a:ext cx="1206100" cy="1676991"/>
            <a:chOff x="6370921" y="2144300"/>
            <a:chExt cx="1206100" cy="1676991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16CBA094-F036-A8B4-1059-C6A1FD7BF26A}"/>
                </a:ext>
              </a:extLst>
            </p:cNvPr>
            <p:cNvCxnSpPr>
              <a:cxnSpLocks/>
            </p:cNvCxnSpPr>
            <p:nvPr/>
          </p:nvCxnSpPr>
          <p:spPr>
            <a:xfrm>
              <a:off x="6433615" y="2611489"/>
              <a:ext cx="1094225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9BAD810-3D5E-5E48-AA9F-FE6EC604F51C}"/>
                </a:ext>
              </a:extLst>
            </p:cNvPr>
            <p:cNvCxnSpPr>
              <a:cxnSpLocks/>
            </p:cNvCxnSpPr>
            <p:nvPr/>
          </p:nvCxnSpPr>
          <p:spPr>
            <a:xfrm>
              <a:off x="6424752" y="2971225"/>
              <a:ext cx="1094225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B04B0066-3E05-D8C8-4B7C-48504CEE8A6B}"/>
                    </a:ext>
                  </a:extLst>
                </p:cNvPr>
                <p:cNvSpPr txBox="1"/>
                <p:nvPr/>
              </p:nvSpPr>
              <p:spPr>
                <a:xfrm rot="10800000">
                  <a:off x="6370921" y="2144300"/>
                  <a:ext cx="1201886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⋅</m:t>
                        </m:r>
                      </m:oMath>
                    </m:oMathPara>
                  </a14:m>
                  <a:endParaRPr lang="en-US" sz="6000" b="1" dirty="0"/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B04B0066-3E05-D8C8-4B7C-48504CEE8A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>
                  <a:off x="6370921" y="2144300"/>
                  <a:ext cx="1201886" cy="1015663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90D38B2-DFF3-1E15-2B31-74CD63576E2C}"/>
                </a:ext>
              </a:extLst>
            </p:cNvPr>
            <p:cNvCxnSpPr>
              <a:cxnSpLocks/>
            </p:cNvCxnSpPr>
            <p:nvPr/>
          </p:nvCxnSpPr>
          <p:spPr>
            <a:xfrm>
              <a:off x="6433615" y="3639303"/>
              <a:ext cx="1094225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FDA38000-42E9-A5E8-97D7-A4F5E9AF0C4F}"/>
                </a:ext>
              </a:extLst>
            </p:cNvPr>
            <p:cNvGrpSpPr/>
            <p:nvPr/>
          </p:nvGrpSpPr>
          <p:grpSpPr>
            <a:xfrm>
              <a:off x="6375135" y="2497668"/>
              <a:ext cx="1201886" cy="1323623"/>
              <a:chOff x="6375135" y="2471088"/>
              <a:chExt cx="1201886" cy="1323623"/>
            </a:xfrm>
          </p:grpSpPr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CD045D9B-B5EF-5C85-154B-0B328165A85C}"/>
                  </a:ext>
                </a:extLst>
              </p:cNvPr>
              <p:cNvCxnSpPr>
                <a:cxnSpLocks/>
                <a:endCxn id="40" idx="0"/>
              </p:cNvCxnSpPr>
              <p:nvPr/>
            </p:nvCxnSpPr>
            <p:spPr>
              <a:xfrm>
                <a:off x="6967215" y="2576907"/>
                <a:ext cx="8863" cy="90984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34643B5-7FD1-3D00-B967-CEADF400DB72}"/>
                  </a:ext>
                </a:extLst>
              </p:cNvPr>
              <p:cNvSpPr txBox="1"/>
              <p:nvPr/>
            </p:nvSpPr>
            <p:spPr>
              <a:xfrm>
                <a:off x="6799085" y="3425379"/>
                <a:ext cx="345558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/>
                  <a:t>D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D641D17D-ACA4-7299-3D15-3D9F0C6B5150}"/>
                      </a:ext>
                    </a:extLst>
                  </p:cNvPr>
                  <p:cNvSpPr txBox="1"/>
                  <p:nvPr/>
                </p:nvSpPr>
                <p:spPr>
                  <a:xfrm rot="10800000">
                    <a:off x="6375135" y="2471088"/>
                    <a:ext cx="1201886" cy="101566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</m:oMath>
                      </m:oMathPara>
                    </a14:m>
                    <a:endParaRPr lang="en-US" sz="6000" b="1" dirty="0"/>
                  </a:p>
                </p:txBody>
              </p:sp>
            </mc:Choice>
            <mc:Fallback xmlns="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D641D17D-ACA4-7299-3D15-3D9F0C6B515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0800000">
                    <a:off x="6375135" y="2471088"/>
                    <a:ext cx="1201886" cy="1015663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92C9215-1CFF-5965-47D0-FD2DCA726B0A}"/>
                  </a:ext>
                </a:extLst>
              </p:cNvPr>
              <p:cNvSpPr txBox="1"/>
              <p:nvPr/>
            </p:nvSpPr>
            <p:spPr>
              <a:xfrm>
                <a:off x="6053720" y="3244334"/>
                <a:ext cx="192449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92C9215-1CFF-5965-47D0-FD2DCA726B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3720" y="3244334"/>
                <a:ext cx="1924493" cy="58477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DC286B0-0263-0DCD-9FCF-45459DF28F5B}"/>
                  </a:ext>
                </a:extLst>
              </p:cNvPr>
              <p:cNvSpPr txBox="1"/>
              <p:nvPr/>
            </p:nvSpPr>
            <p:spPr>
              <a:xfrm>
                <a:off x="5106736" y="5331583"/>
                <a:ext cx="6120809" cy="860748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Single-qubit diagonal unitary can be approximated by product of Hadamard and T gates of length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DC286B0-0263-0DCD-9FCF-45459DF28F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6736" y="5331583"/>
                <a:ext cx="6120809" cy="860748"/>
              </a:xfrm>
              <a:prstGeom prst="rect">
                <a:avLst/>
              </a:prstGeom>
              <a:blipFill>
                <a:blip r:embed="rId14"/>
                <a:stretch>
                  <a:fillRect l="-1096" t="-4255" b="-35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4A2D2A72-64FF-99AF-E92D-2B9C7BFD2394}"/>
                  </a:ext>
                </a:extLst>
              </p:cNvPr>
              <p:cNvSpPr txBox="1"/>
              <p:nvPr/>
            </p:nvSpPr>
            <p:spPr>
              <a:xfrm>
                <a:off x="3881334" y="3273624"/>
                <a:ext cx="192449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4A2D2A72-64FF-99AF-E92D-2B9C7BFD23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1334" y="3273624"/>
                <a:ext cx="1924493" cy="58477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6C72E9BD-DDF1-7A10-E335-B5FBADEEF119}"/>
              </a:ext>
            </a:extLst>
          </p:cNvPr>
          <p:cNvGrpSpPr/>
          <p:nvPr/>
        </p:nvGrpSpPr>
        <p:grpSpPr>
          <a:xfrm>
            <a:off x="7524778" y="2505669"/>
            <a:ext cx="2588990" cy="2576298"/>
            <a:chOff x="7524778" y="2505669"/>
            <a:chExt cx="2588990" cy="2576298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F3FAFF3C-FDB6-1E4E-CBFE-7AFB1E7C628C}"/>
                </a:ext>
              </a:extLst>
            </p:cNvPr>
            <p:cNvGrpSpPr/>
            <p:nvPr/>
          </p:nvGrpSpPr>
          <p:grpSpPr>
            <a:xfrm>
              <a:off x="7524778" y="2874791"/>
              <a:ext cx="2588990" cy="2207176"/>
              <a:chOff x="7524778" y="2874791"/>
              <a:chExt cx="2588990" cy="2207176"/>
            </a:xfrm>
          </p:grpSpPr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0DCF53FF-361C-A4CC-7BC8-C52600BBBDC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33641" y="2972858"/>
                <a:ext cx="2580127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CDCB5441-CD08-9227-D147-5C79325CB6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24778" y="3332594"/>
                <a:ext cx="2580127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33A4439D-7ABB-36D6-9ECB-645D33E2266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33641" y="4000672"/>
                <a:ext cx="2580127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4B5C56D9-CBB9-8816-94FE-DBE668632B9E}"/>
                  </a:ext>
                </a:extLst>
              </p:cNvPr>
              <p:cNvCxnSpPr>
                <a:cxnSpLocks/>
                <a:endCxn id="54" idx="0"/>
              </p:cNvCxnSpPr>
              <p:nvPr/>
            </p:nvCxnSpPr>
            <p:spPr>
              <a:xfrm>
                <a:off x="8813676" y="2980610"/>
                <a:ext cx="8863" cy="90984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3" name="TextBox 52">
                    <a:extLst>
                      <a:ext uri="{FF2B5EF4-FFF2-40B4-BE49-F238E27FC236}">
                        <a16:creationId xmlns:a16="http://schemas.microsoft.com/office/drawing/2014/main" id="{2FA9D416-1BCC-1167-14A3-948CF1B87E0C}"/>
                      </a:ext>
                    </a:extLst>
                  </p:cNvPr>
                  <p:cNvSpPr txBox="1"/>
                  <p:nvPr/>
                </p:nvSpPr>
                <p:spPr>
                  <a:xfrm>
                    <a:off x="8073219" y="3813328"/>
                    <a:ext cx="1513325" cy="36933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b="1" dirty="0"/>
                      <a:t>THTTH</a:t>
                    </a:r>
                    <a14:m>
                      <m:oMath xmlns:m="http://schemas.openxmlformats.org/officeDocument/2006/math"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53" name="TextBox 52">
                    <a:extLst>
                      <a:ext uri="{FF2B5EF4-FFF2-40B4-BE49-F238E27FC236}">
                        <a16:creationId xmlns:a16="http://schemas.microsoft.com/office/drawing/2014/main" id="{2FA9D416-1BCC-1167-14A3-948CF1B87E0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73219" y="3813328"/>
                    <a:ext cx="1513325" cy="369332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t="-8065" b="-24194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>
                    <a:extLst>
                      <a:ext uri="{FF2B5EF4-FFF2-40B4-BE49-F238E27FC236}">
                        <a16:creationId xmlns:a16="http://schemas.microsoft.com/office/drawing/2014/main" id="{E442FA29-00D7-EAF5-1BD7-6D6E6C7CCC88}"/>
                      </a:ext>
                    </a:extLst>
                  </p:cNvPr>
                  <p:cNvSpPr txBox="1"/>
                  <p:nvPr/>
                </p:nvSpPr>
                <p:spPr>
                  <a:xfrm rot="10800000">
                    <a:off x="8483322" y="2874791"/>
                    <a:ext cx="678434" cy="101566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</m:oMath>
                      </m:oMathPara>
                    </a14:m>
                    <a:endParaRPr lang="en-US" sz="6000" b="1" dirty="0"/>
                  </a:p>
                </p:txBody>
              </p:sp>
            </mc:Choice>
            <mc:Fallback xmlns="">
              <p:sp>
                <p:nvSpPr>
                  <p:cNvPr id="54" name="TextBox 53">
                    <a:extLst>
                      <a:ext uri="{FF2B5EF4-FFF2-40B4-BE49-F238E27FC236}">
                        <a16:creationId xmlns:a16="http://schemas.microsoft.com/office/drawing/2014/main" id="{E442FA29-00D7-EAF5-1BD7-6D6E6C7CCC8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0800000">
                    <a:off x="8483322" y="2874791"/>
                    <a:ext cx="678434" cy="1015663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6" name="Right Brace 55">
                <a:extLst>
                  <a:ext uri="{FF2B5EF4-FFF2-40B4-BE49-F238E27FC236}">
                    <a16:creationId xmlns:a16="http://schemas.microsoft.com/office/drawing/2014/main" id="{8955E252-B174-7DE0-47FF-121F09F28853}"/>
                  </a:ext>
                </a:extLst>
              </p:cNvPr>
              <p:cNvSpPr/>
              <p:nvPr/>
            </p:nvSpPr>
            <p:spPr>
              <a:xfrm rot="5400000">
                <a:off x="8698957" y="3650762"/>
                <a:ext cx="261846" cy="1513325"/>
              </a:xfrm>
              <a:prstGeom prst="rightBrace">
                <a:avLst>
                  <a:gd name="adj1" fmla="val 60087"/>
                  <a:gd name="adj2" fmla="val 50000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>
                    <a:extLst>
                      <a:ext uri="{FF2B5EF4-FFF2-40B4-BE49-F238E27FC236}">
                        <a16:creationId xmlns:a16="http://schemas.microsoft.com/office/drawing/2014/main" id="{ED848E08-2366-5A66-23DD-10C875978BFD}"/>
                      </a:ext>
                    </a:extLst>
                  </p:cNvPr>
                  <p:cNvSpPr txBox="1"/>
                  <p:nvPr/>
                </p:nvSpPr>
                <p:spPr>
                  <a:xfrm>
                    <a:off x="7951849" y="4505591"/>
                    <a:ext cx="1741380" cy="576376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𝜖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oMath>
                      </m:oMathPara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58" name="TextBox 57">
                    <a:extLst>
                      <a:ext uri="{FF2B5EF4-FFF2-40B4-BE49-F238E27FC236}">
                        <a16:creationId xmlns:a16="http://schemas.microsoft.com/office/drawing/2014/main" id="{ED848E08-2366-5A66-23DD-10C875978BF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51849" y="4505591"/>
                    <a:ext cx="1741380" cy="576376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250ACEC4-4FE2-A871-F828-B582E21F731B}"/>
                    </a:ext>
                  </a:extLst>
                </p:cNvPr>
                <p:cNvSpPr txBox="1"/>
                <p:nvPr/>
              </p:nvSpPr>
              <p:spPr>
                <a:xfrm rot="10800000">
                  <a:off x="8441703" y="2505669"/>
                  <a:ext cx="746277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⋅</m:t>
                        </m:r>
                      </m:oMath>
                    </m:oMathPara>
                  </a14:m>
                  <a:endParaRPr lang="en-US" sz="6000" b="1" dirty="0"/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250ACEC4-4FE2-A871-F828-B582E21F73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>
                  <a:off x="8441703" y="2505669"/>
                  <a:ext cx="746277" cy="1015663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1" name="Right Brace 60">
            <a:extLst>
              <a:ext uri="{FF2B5EF4-FFF2-40B4-BE49-F238E27FC236}">
                <a16:creationId xmlns:a16="http://schemas.microsoft.com/office/drawing/2014/main" id="{F8A7EA31-B202-6AF4-BEA4-5989A4F68B9F}"/>
              </a:ext>
            </a:extLst>
          </p:cNvPr>
          <p:cNvSpPr/>
          <p:nvPr/>
        </p:nvSpPr>
        <p:spPr>
          <a:xfrm>
            <a:off x="10157304" y="2831213"/>
            <a:ext cx="270709" cy="826241"/>
          </a:xfrm>
          <a:prstGeom prst="rightBrace">
            <a:avLst>
              <a:gd name="adj1" fmla="val 26702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271C839F-2C3B-C849-FB61-B0ADEE9B2109}"/>
                  </a:ext>
                </a:extLst>
              </p:cNvPr>
              <p:cNvSpPr txBox="1"/>
              <p:nvPr/>
            </p:nvSpPr>
            <p:spPr>
              <a:xfrm>
                <a:off x="10297974" y="3074845"/>
                <a:ext cx="82837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−1 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271C839F-2C3B-C849-FB61-B0ADEE9B21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7974" y="3074845"/>
                <a:ext cx="828374" cy="30777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3819302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F90F0-EA0F-6458-FB44-99DCE7509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Diagonal Unitary Synthesis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89C5C55-9B9D-5897-3A56-33B7C650A5BB}"/>
                  </a:ext>
                </a:extLst>
              </p:cNvPr>
              <p:cNvSpPr txBox="1"/>
              <p:nvPr/>
            </p:nvSpPr>
            <p:spPr>
              <a:xfrm>
                <a:off x="7418295" y="431492"/>
                <a:ext cx="4308295" cy="119282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b="1" i="1" smtClean="0">
                        <a:effectLst/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000" b="1" dirty="0">
                    <a:effectLst/>
                  </a:rPr>
                  <a:t>-qubit diagonal unitary has T-count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effectLst/>
                          <a:latin typeface="Cambria Math" panose="02040503050406030204" pitchFamily="18" charset="0"/>
                        </a:rPr>
                        <m:t>𝑶</m:t>
                      </m:r>
                      <m:d>
                        <m:dPr>
                          <m:ctrlPr>
                            <a:rPr lang="en-US" sz="1600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1600" b="1" i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𝐥𝐨𝐠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num>
                                        <m:den>
                                          <m: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𝝐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e>
                          </m:rad>
                          <m:r>
                            <a:rPr lang="en-US" sz="1600" b="1" i="1" smtClean="0">
                              <a:effectLst/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1600" b="1" i="0" smtClean="0">
                                  <a:effectLst/>
                                  <a:latin typeface="Cambria Math" panose="02040503050406030204" pitchFamily="18" charset="0"/>
                                </a:rPr>
                                <m:t>𝐥𝐨𝐠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𝝐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sz="1400" b="1" dirty="0">
                  <a:effectLst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89C5C55-9B9D-5897-3A56-33B7C650A5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8295" y="431492"/>
                <a:ext cx="4308295" cy="1192827"/>
              </a:xfrm>
              <a:prstGeom prst="rect">
                <a:avLst/>
              </a:prstGeom>
              <a:blipFill>
                <a:blip r:embed="rId2"/>
                <a:stretch>
                  <a:fillRect t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F3FAFF3C-FDB6-1E4E-CBFE-7AFB1E7C628C}"/>
              </a:ext>
            </a:extLst>
          </p:cNvPr>
          <p:cNvGrpSpPr/>
          <p:nvPr/>
        </p:nvGrpSpPr>
        <p:grpSpPr>
          <a:xfrm>
            <a:off x="985755" y="2059810"/>
            <a:ext cx="2588990" cy="2207176"/>
            <a:chOff x="7524778" y="2874791"/>
            <a:chExt cx="2588990" cy="2207176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0DCF53FF-361C-A4CC-7BC8-C52600BBBDC6}"/>
                </a:ext>
              </a:extLst>
            </p:cNvPr>
            <p:cNvCxnSpPr>
              <a:cxnSpLocks/>
            </p:cNvCxnSpPr>
            <p:nvPr/>
          </p:nvCxnSpPr>
          <p:spPr>
            <a:xfrm>
              <a:off x="7533641" y="2972858"/>
              <a:ext cx="2580127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CDCB5441-CD08-9227-D147-5C79325CB679}"/>
                </a:ext>
              </a:extLst>
            </p:cNvPr>
            <p:cNvCxnSpPr>
              <a:cxnSpLocks/>
            </p:cNvCxnSpPr>
            <p:nvPr/>
          </p:nvCxnSpPr>
          <p:spPr>
            <a:xfrm>
              <a:off x="7524778" y="3332594"/>
              <a:ext cx="2580127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33A4439D-7ABB-36D6-9ECB-645D33E22666}"/>
                </a:ext>
              </a:extLst>
            </p:cNvPr>
            <p:cNvCxnSpPr>
              <a:cxnSpLocks/>
            </p:cNvCxnSpPr>
            <p:nvPr/>
          </p:nvCxnSpPr>
          <p:spPr>
            <a:xfrm>
              <a:off x="7533641" y="4000672"/>
              <a:ext cx="2580127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4B5C56D9-CBB9-8816-94FE-DBE668632B9E}"/>
                </a:ext>
              </a:extLst>
            </p:cNvPr>
            <p:cNvCxnSpPr>
              <a:cxnSpLocks/>
              <a:endCxn id="54" idx="0"/>
            </p:cNvCxnSpPr>
            <p:nvPr/>
          </p:nvCxnSpPr>
          <p:spPr>
            <a:xfrm>
              <a:off x="8813676" y="2980610"/>
              <a:ext cx="8863" cy="90984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2FA9D416-1BCC-1167-14A3-948CF1B87E0C}"/>
                    </a:ext>
                  </a:extLst>
                </p:cNvPr>
                <p:cNvSpPr txBox="1"/>
                <p:nvPr/>
              </p:nvSpPr>
              <p:spPr>
                <a:xfrm>
                  <a:off x="8073219" y="3813328"/>
                  <a:ext cx="1513325" cy="3693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/>
                    <a:t>THTTH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2FA9D416-1BCC-1167-14A3-948CF1B87E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73219" y="3813328"/>
                  <a:ext cx="1513325" cy="369332"/>
                </a:xfrm>
                <a:prstGeom prst="rect">
                  <a:avLst/>
                </a:prstGeom>
                <a:blipFill>
                  <a:blip r:embed="rId3"/>
                  <a:stretch>
                    <a:fillRect t="-8065" b="-24194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E442FA29-00D7-EAF5-1BD7-6D6E6C7CCC88}"/>
                    </a:ext>
                  </a:extLst>
                </p:cNvPr>
                <p:cNvSpPr txBox="1"/>
                <p:nvPr/>
              </p:nvSpPr>
              <p:spPr>
                <a:xfrm rot="10800000">
                  <a:off x="8483322" y="2874791"/>
                  <a:ext cx="678434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⋅</m:t>
                        </m:r>
                      </m:oMath>
                    </m:oMathPara>
                  </a14:m>
                  <a:endParaRPr lang="en-US" sz="6000" b="1" dirty="0"/>
                </a:p>
              </p:txBody>
            </p:sp>
          </mc:Choice>
          <mc:Fallback xmlns="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E442FA29-00D7-EAF5-1BD7-6D6E6C7CCC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>
                  <a:off x="8483322" y="2874791"/>
                  <a:ext cx="678434" cy="101566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6" name="Right Brace 55">
              <a:extLst>
                <a:ext uri="{FF2B5EF4-FFF2-40B4-BE49-F238E27FC236}">
                  <a16:creationId xmlns:a16="http://schemas.microsoft.com/office/drawing/2014/main" id="{8955E252-B174-7DE0-47FF-121F09F28853}"/>
                </a:ext>
              </a:extLst>
            </p:cNvPr>
            <p:cNvSpPr/>
            <p:nvPr/>
          </p:nvSpPr>
          <p:spPr>
            <a:xfrm rot="5400000">
              <a:off x="8698957" y="3650762"/>
              <a:ext cx="261846" cy="1513325"/>
            </a:xfrm>
            <a:prstGeom prst="rightBrace">
              <a:avLst>
                <a:gd name="adj1" fmla="val 60087"/>
                <a:gd name="adj2" fmla="val 50000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ED848E08-2366-5A66-23DD-10C875978BFD}"/>
                    </a:ext>
                  </a:extLst>
                </p:cNvPr>
                <p:cNvSpPr txBox="1"/>
                <p:nvPr/>
              </p:nvSpPr>
              <p:spPr>
                <a:xfrm>
                  <a:off x="7951849" y="4505591"/>
                  <a:ext cx="1741380" cy="57637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14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  <m:t>𝜖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func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ED848E08-2366-5A66-23DD-10C875978B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51849" y="4505591"/>
                  <a:ext cx="1741380" cy="57637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50ACEC4-4FE2-A871-F828-B582E21F731B}"/>
                  </a:ext>
                </a:extLst>
              </p:cNvPr>
              <p:cNvSpPr txBox="1"/>
              <p:nvPr/>
            </p:nvSpPr>
            <p:spPr>
              <a:xfrm rot="10800000">
                <a:off x="1902680" y="1690688"/>
                <a:ext cx="746277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i="1" smtClean="0">
                          <a:latin typeface="Cambria Math" panose="02040503050406030204" pitchFamily="18" charset="0"/>
                        </a:rPr>
                        <m:t>⋅</m:t>
                      </m:r>
                    </m:oMath>
                  </m:oMathPara>
                </a14:m>
                <a:endParaRPr lang="en-US" sz="6000" b="1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50ACEC4-4FE2-A871-F828-B582E21F73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1902680" y="1690688"/>
                <a:ext cx="746277" cy="10156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ight Brace 50">
            <a:extLst>
              <a:ext uri="{FF2B5EF4-FFF2-40B4-BE49-F238E27FC236}">
                <a16:creationId xmlns:a16="http://schemas.microsoft.com/office/drawing/2014/main" id="{18F6659B-792E-2ECB-C531-0E16EEFF0888}"/>
              </a:ext>
            </a:extLst>
          </p:cNvPr>
          <p:cNvSpPr/>
          <p:nvPr/>
        </p:nvSpPr>
        <p:spPr>
          <a:xfrm rot="10800000">
            <a:off x="744007" y="2056705"/>
            <a:ext cx="270709" cy="826241"/>
          </a:xfrm>
          <a:prstGeom prst="rightBrace">
            <a:avLst>
              <a:gd name="adj1" fmla="val 26702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86BA9C0-2973-7C39-C220-B2F7D55006DB}"/>
                  </a:ext>
                </a:extLst>
              </p:cNvPr>
              <p:cNvSpPr txBox="1"/>
              <p:nvPr/>
            </p:nvSpPr>
            <p:spPr>
              <a:xfrm>
                <a:off x="101728" y="2299897"/>
                <a:ext cx="82837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−1 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86BA9C0-2973-7C39-C220-B2F7D55006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28" y="2299897"/>
                <a:ext cx="828374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7341903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E1A168C9-D125-934F-3BA0-BD99A0C5E875}"/>
              </a:ext>
            </a:extLst>
          </p:cNvPr>
          <p:cNvCxnSpPr>
            <a:cxnSpLocks/>
          </p:cNvCxnSpPr>
          <p:nvPr/>
        </p:nvCxnSpPr>
        <p:spPr>
          <a:xfrm>
            <a:off x="5148402" y="5102454"/>
            <a:ext cx="2580127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AAF90F0-EA0F-6458-FB44-99DCE7509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Diagonal Unitary Synthesis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89C5C55-9B9D-5897-3A56-33B7C650A5BB}"/>
                  </a:ext>
                </a:extLst>
              </p:cNvPr>
              <p:cNvSpPr txBox="1"/>
              <p:nvPr/>
            </p:nvSpPr>
            <p:spPr>
              <a:xfrm>
                <a:off x="7418295" y="431492"/>
                <a:ext cx="4308295" cy="119282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b="1" i="1" smtClean="0">
                        <a:effectLst/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000" b="1" dirty="0">
                    <a:effectLst/>
                  </a:rPr>
                  <a:t>-qubit diagonal unitary has T-count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effectLst/>
                          <a:latin typeface="Cambria Math" panose="02040503050406030204" pitchFamily="18" charset="0"/>
                        </a:rPr>
                        <m:t>𝑶</m:t>
                      </m:r>
                      <m:d>
                        <m:dPr>
                          <m:ctrlPr>
                            <a:rPr lang="en-US" sz="1600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1600" b="1" i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𝐥𝐨𝐠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num>
                                        <m:den>
                                          <m: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𝝐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e>
                          </m:rad>
                          <m:r>
                            <a:rPr lang="en-US" sz="1600" b="1" i="1" smtClean="0">
                              <a:effectLst/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1600" b="1" i="0" smtClean="0">
                                  <a:effectLst/>
                                  <a:latin typeface="Cambria Math" panose="02040503050406030204" pitchFamily="18" charset="0"/>
                                </a:rPr>
                                <m:t>𝐥𝐨𝐠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𝝐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sz="1400" b="1" dirty="0">
                  <a:effectLst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89C5C55-9B9D-5897-3A56-33B7C650A5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8295" y="431492"/>
                <a:ext cx="4308295" cy="1192827"/>
              </a:xfrm>
              <a:prstGeom prst="rect">
                <a:avLst/>
              </a:prstGeom>
              <a:blipFill>
                <a:blip r:embed="rId2"/>
                <a:stretch>
                  <a:fillRect t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F3FAFF3C-FDB6-1E4E-CBFE-7AFB1E7C628C}"/>
              </a:ext>
            </a:extLst>
          </p:cNvPr>
          <p:cNvGrpSpPr/>
          <p:nvPr/>
        </p:nvGrpSpPr>
        <p:grpSpPr>
          <a:xfrm>
            <a:off x="985755" y="2059810"/>
            <a:ext cx="2588990" cy="2207176"/>
            <a:chOff x="7524778" y="2874791"/>
            <a:chExt cx="2588990" cy="2207176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0DCF53FF-361C-A4CC-7BC8-C52600BBBDC6}"/>
                </a:ext>
              </a:extLst>
            </p:cNvPr>
            <p:cNvCxnSpPr>
              <a:cxnSpLocks/>
            </p:cNvCxnSpPr>
            <p:nvPr/>
          </p:nvCxnSpPr>
          <p:spPr>
            <a:xfrm>
              <a:off x="7533641" y="2972858"/>
              <a:ext cx="2580127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CDCB5441-CD08-9227-D147-5C79325CB679}"/>
                </a:ext>
              </a:extLst>
            </p:cNvPr>
            <p:cNvCxnSpPr>
              <a:cxnSpLocks/>
            </p:cNvCxnSpPr>
            <p:nvPr/>
          </p:nvCxnSpPr>
          <p:spPr>
            <a:xfrm>
              <a:off x="7524778" y="3332594"/>
              <a:ext cx="2580127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33A4439D-7ABB-36D6-9ECB-645D33E22666}"/>
                </a:ext>
              </a:extLst>
            </p:cNvPr>
            <p:cNvCxnSpPr>
              <a:cxnSpLocks/>
            </p:cNvCxnSpPr>
            <p:nvPr/>
          </p:nvCxnSpPr>
          <p:spPr>
            <a:xfrm>
              <a:off x="7533641" y="4000672"/>
              <a:ext cx="2580127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4B5C56D9-CBB9-8816-94FE-DBE668632B9E}"/>
                </a:ext>
              </a:extLst>
            </p:cNvPr>
            <p:cNvCxnSpPr>
              <a:cxnSpLocks/>
              <a:endCxn id="54" idx="0"/>
            </p:cNvCxnSpPr>
            <p:nvPr/>
          </p:nvCxnSpPr>
          <p:spPr>
            <a:xfrm>
              <a:off x="8813676" y="2980610"/>
              <a:ext cx="8863" cy="90984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2FA9D416-1BCC-1167-14A3-948CF1B87E0C}"/>
                    </a:ext>
                  </a:extLst>
                </p:cNvPr>
                <p:cNvSpPr txBox="1"/>
                <p:nvPr/>
              </p:nvSpPr>
              <p:spPr>
                <a:xfrm>
                  <a:off x="8073219" y="3813328"/>
                  <a:ext cx="1513325" cy="3693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/>
                    <a:t>THTTH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2FA9D416-1BCC-1167-14A3-948CF1B87E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73219" y="3813328"/>
                  <a:ext cx="1513325" cy="369332"/>
                </a:xfrm>
                <a:prstGeom prst="rect">
                  <a:avLst/>
                </a:prstGeom>
                <a:blipFill>
                  <a:blip r:embed="rId3"/>
                  <a:stretch>
                    <a:fillRect t="-8065" b="-24194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E442FA29-00D7-EAF5-1BD7-6D6E6C7CCC88}"/>
                    </a:ext>
                  </a:extLst>
                </p:cNvPr>
                <p:cNvSpPr txBox="1"/>
                <p:nvPr/>
              </p:nvSpPr>
              <p:spPr>
                <a:xfrm rot="10800000">
                  <a:off x="8483322" y="2874791"/>
                  <a:ext cx="678434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⋅</m:t>
                        </m:r>
                      </m:oMath>
                    </m:oMathPara>
                  </a14:m>
                  <a:endParaRPr lang="en-US" sz="6000" b="1" dirty="0"/>
                </a:p>
              </p:txBody>
            </p:sp>
          </mc:Choice>
          <mc:Fallback xmlns="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E442FA29-00D7-EAF5-1BD7-6D6E6C7CCC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>
                  <a:off x="8483322" y="2874791"/>
                  <a:ext cx="678434" cy="101566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6" name="Right Brace 55">
              <a:extLst>
                <a:ext uri="{FF2B5EF4-FFF2-40B4-BE49-F238E27FC236}">
                  <a16:creationId xmlns:a16="http://schemas.microsoft.com/office/drawing/2014/main" id="{8955E252-B174-7DE0-47FF-121F09F28853}"/>
                </a:ext>
              </a:extLst>
            </p:cNvPr>
            <p:cNvSpPr/>
            <p:nvPr/>
          </p:nvSpPr>
          <p:spPr>
            <a:xfrm rot="5400000">
              <a:off x="8698957" y="3650762"/>
              <a:ext cx="261846" cy="1513325"/>
            </a:xfrm>
            <a:prstGeom prst="rightBrace">
              <a:avLst>
                <a:gd name="adj1" fmla="val 60087"/>
                <a:gd name="adj2" fmla="val 50000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ED848E08-2366-5A66-23DD-10C875978BFD}"/>
                    </a:ext>
                  </a:extLst>
                </p:cNvPr>
                <p:cNvSpPr txBox="1"/>
                <p:nvPr/>
              </p:nvSpPr>
              <p:spPr>
                <a:xfrm>
                  <a:off x="7951849" y="4505591"/>
                  <a:ext cx="1741380" cy="57637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14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  <m:t>𝜖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func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ED848E08-2366-5A66-23DD-10C875978B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51849" y="4505591"/>
                  <a:ext cx="1741380" cy="57637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50ACEC4-4FE2-A871-F828-B582E21F731B}"/>
                  </a:ext>
                </a:extLst>
              </p:cNvPr>
              <p:cNvSpPr txBox="1"/>
              <p:nvPr/>
            </p:nvSpPr>
            <p:spPr>
              <a:xfrm rot="10800000">
                <a:off x="1902680" y="1690688"/>
                <a:ext cx="746277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i="1" smtClean="0">
                          <a:latin typeface="Cambria Math" panose="02040503050406030204" pitchFamily="18" charset="0"/>
                        </a:rPr>
                        <m:t>⋅</m:t>
                      </m:r>
                    </m:oMath>
                  </m:oMathPara>
                </a14:m>
                <a:endParaRPr lang="en-US" sz="6000" b="1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50ACEC4-4FE2-A871-F828-B582E21F73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1902680" y="1690688"/>
                <a:ext cx="746277" cy="10156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1B51AA8-7283-0F40-8406-7040EB4E3299}"/>
              </a:ext>
            </a:extLst>
          </p:cNvPr>
          <p:cNvCxnSpPr>
            <a:cxnSpLocks/>
          </p:cNvCxnSpPr>
          <p:nvPr/>
        </p:nvCxnSpPr>
        <p:spPr>
          <a:xfrm>
            <a:off x="5148403" y="2157375"/>
            <a:ext cx="258012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55603D4-C305-A547-6AAF-375DDFAA7328}"/>
              </a:ext>
            </a:extLst>
          </p:cNvPr>
          <p:cNvCxnSpPr>
            <a:cxnSpLocks/>
          </p:cNvCxnSpPr>
          <p:nvPr/>
        </p:nvCxnSpPr>
        <p:spPr>
          <a:xfrm>
            <a:off x="5148403" y="2515859"/>
            <a:ext cx="258012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05A1B80-707A-3B26-BEBA-93F976D470FD}"/>
              </a:ext>
            </a:extLst>
          </p:cNvPr>
          <p:cNvCxnSpPr>
            <a:cxnSpLocks/>
          </p:cNvCxnSpPr>
          <p:nvPr/>
        </p:nvCxnSpPr>
        <p:spPr>
          <a:xfrm>
            <a:off x="5157266" y="3183937"/>
            <a:ext cx="258012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C361F93-A15F-28D1-3ADA-BC6D514E223C}"/>
              </a:ext>
            </a:extLst>
          </p:cNvPr>
          <p:cNvCxnSpPr>
            <a:cxnSpLocks/>
          </p:cNvCxnSpPr>
          <p:nvPr/>
        </p:nvCxnSpPr>
        <p:spPr>
          <a:xfrm>
            <a:off x="5418192" y="2180420"/>
            <a:ext cx="8863" cy="13016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E492D2B-03AA-54F0-B0CD-B04866538F1D}"/>
                  </a:ext>
                </a:extLst>
              </p:cNvPr>
              <p:cNvSpPr txBox="1"/>
              <p:nvPr/>
            </p:nvSpPr>
            <p:spPr>
              <a:xfrm rot="10800000">
                <a:off x="5039283" y="1688934"/>
                <a:ext cx="746277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i="1" smtClean="0">
                          <a:latin typeface="Cambria Math" panose="02040503050406030204" pitchFamily="18" charset="0"/>
                        </a:rPr>
                        <m:t>⋅</m:t>
                      </m:r>
                    </m:oMath>
                  </m:oMathPara>
                </a14:m>
                <a:endParaRPr lang="en-US" sz="6000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E492D2B-03AA-54F0-B0CD-B04866538F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5039283" y="1688934"/>
                <a:ext cx="746277" cy="101566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5EB5AC8-47D0-1B5D-8DDC-3E82B6E4BDEC}"/>
              </a:ext>
            </a:extLst>
          </p:cNvPr>
          <p:cNvCxnSpPr>
            <a:cxnSpLocks/>
          </p:cNvCxnSpPr>
          <p:nvPr/>
        </p:nvCxnSpPr>
        <p:spPr>
          <a:xfrm>
            <a:off x="5148403" y="3656426"/>
            <a:ext cx="2580127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0023C29-FC43-DBCA-9C9B-6CE48EE90EB5}"/>
              </a:ext>
            </a:extLst>
          </p:cNvPr>
          <p:cNvCxnSpPr>
            <a:cxnSpLocks/>
          </p:cNvCxnSpPr>
          <p:nvPr/>
        </p:nvCxnSpPr>
        <p:spPr>
          <a:xfrm>
            <a:off x="5148403" y="4021478"/>
            <a:ext cx="2580127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4ABC2A8-AE20-F224-99FB-57ECF2DA70FD}"/>
              </a:ext>
            </a:extLst>
          </p:cNvPr>
          <p:cNvCxnSpPr>
            <a:cxnSpLocks/>
          </p:cNvCxnSpPr>
          <p:nvPr/>
        </p:nvCxnSpPr>
        <p:spPr>
          <a:xfrm>
            <a:off x="5157266" y="4382984"/>
            <a:ext cx="2580127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6416E3C-6AA9-F2DA-A03F-782AD1439228}"/>
              </a:ext>
            </a:extLst>
          </p:cNvPr>
          <p:cNvCxnSpPr>
            <a:cxnSpLocks/>
          </p:cNvCxnSpPr>
          <p:nvPr/>
        </p:nvCxnSpPr>
        <p:spPr>
          <a:xfrm>
            <a:off x="5148403" y="4748035"/>
            <a:ext cx="2580127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E96B8AB7-E3F3-6E9A-1201-E6D74F5A0FEC}"/>
                  </a:ext>
                </a:extLst>
              </p:cNvPr>
              <p:cNvSpPr txBox="1"/>
              <p:nvPr/>
            </p:nvSpPr>
            <p:spPr>
              <a:xfrm rot="10800000">
                <a:off x="5082522" y="1273429"/>
                <a:ext cx="678434" cy="17993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i="1" smtClean="0">
                          <a:latin typeface="Cambria Math" panose="02040503050406030204" pitchFamily="18" charset="0"/>
                        </a:rPr>
                        <m:t>⋅</m:t>
                      </m:r>
                    </m:oMath>
                  </m:oMathPara>
                </a14:m>
                <a:endParaRPr lang="en-US" sz="6000" b="1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E96B8AB7-E3F3-6E9A-1201-E6D74F5A0F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5082522" y="1273429"/>
                <a:ext cx="678434" cy="179930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ight Brace 50">
            <a:extLst>
              <a:ext uri="{FF2B5EF4-FFF2-40B4-BE49-F238E27FC236}">
                <a16:creationId xmlns:a16="http://schemas.microsoft.com/office/drawing/2014/main" id="{18F6659B-792E-2ECB-C531-0E16EEFF0888}"/>
              </a:ext>
            </a:extLst>
          </p:cNvPr>
          <p:cNvSpPr/>
          <p:nvPr/>
        </p:nvSpPr>
        <p:spPr>
          <a:xfrm rot="10800000">
            <a:off x="744007" y="2056705"/>
            <a:ext cx="270709" cy="826241"/>
          </a:xfrm>
          <a:prstGeom prst="rightBrace">
            <a:avLst>
              <a:gd name="adj1" fmla="val 26702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86BA9C0-2973-7C39-C220-B2F7D55006DB}"/>
                  </a:ext>
                </a:extLst>
              </p:cNvPr>
              <p:cNvSpPr txBox="1"/>
              <p:nvPr/>
            </p:nvSpPr>
            <p:spPr>
              <a:xfrm>
                <a:off x="101728" y="2299897"/>
                <a:ext cx="82837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−1 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86BA9C0-2973-7C39-C220-B2F7D55006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28" y="2299897"/>
                <a:ext cx="828374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D0C7D55A-0CC3-67E7-4693-76B50F0B7EB3}"/>
              </a:ext>
            </a:extLst>
          </p:cNvPr>
          <p:cNvSpPr txBox="1"/>
          <p:nvPr/>
        </p:nvSpPr>
        <p:spPr>
          <a:xfrm>
            <a:off x="5271898" y="3449561"/>
            <a:ext cx="326143" cy="18932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b="1" dirty="0"/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0472617B-6F1D-DAF3-09FA-59754E938964}"/>
              </a:ext>
            </a:extLst>
          </p:cNvPr>
          <p:cNvCxnSpPr>
            <a:cxnSpLocks/>
          </p:cNvCxnSpPr>
          <p:nvPr/>
        </p:nvCxnSpPr>
        <p:spPr>
          <a:xfrm>
            <a:off x="6089696" y="3130320"/>
            <a:ext cx="8863" cy="51023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90A71553-C343-5FC0-E24E-6B17F23D6BE1}"/>
              </a:ext>
            </a:extLst>
          </p:cNvPr>
          <p:cNvSpPr txBox="1"/>
          <p:nvPr/>
        </p:nvSpPr>
        <p:spPr>
          <a:xfrm>
            <a:off x="5973772" y="2968949"/>
            <a:ext cx="247087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R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BC8419E8-7F34-1FB4-9EF9-D39FB8F841C2}"/>
              </a:ext>
            </a:extLst>
          </p:cNvPr>
          <p:cNvSpPr txBox="1"/>
          <p:nvPr/>
        </p:nvSpPr>
        <p:spPr>
          <a:xfrm rot="10800000">
            <a:off x="5497616" y="3162382"/>
            <a:ext cx="1201886" cy="430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90E9AECF-6515-DA1F-C558-361727D77B1B}"/>
                  </a:ext>
                </a:extLst>
              </p:cNvPr>
              <p:cNvSpPr txBox="1"/>
              <p:nvPr/>
            </p:nvSpPr>
            <p:spPr>
              <a:xfrm>
                <a:off x="5897590" y="3123703"/>
                <a:ext cx="401202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⋅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90E9AECF-6515-DA1F-C558-361727D77B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7590" y="3123703"/>
                <a:ext cx="401202" cy="101566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DD150076-2A35-C76F-170B-1E3B0819F43E}"/>
                  </a:ext>
                </a:extLst>
              </p:cNvPr>
              <p:cNvSpPr txBox="1"/>
              <p:nvPr/>
            </p:nvSpPr>
            <p:spPr>
              <a:xfrm>
                <a:off x="6193530" y="3467488"/>
                <a:ext cx="401202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⋅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DD150076-2A35-C76F-170B-1E3B0819F4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3530" y="3467488"/>
                <a:ext cx="401202" cy="101566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028098C0-7ED5-90C3-E168-33542F7383F6}"/>
                  </a:ext>
                </a:extLst>
              </p:cNvPr>
              <p:cNvSpPr txBox="1"/>
              <p:nvPr/>
            </p:nvSpPr>
            <p:spPr>
              <a:xfrm>
                <a:off x="6489469" y="3827224"/>
                <a:ext cx="401202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⋅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028098C0-7ED5-90C3-E168-33542F7383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9469" y="3827224"/>
                <a:ext cx="401202" cy="101566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A2C504FA-7E79-0480-C228-CCCEB6B91397}"/>
                  </a:ext>
                </a:extLst>
              </p:cNvPr>
              <p:cNvSpPr txBox="1"/>
              <p:nvPr/>
            </p:nvSpPr>
            <p:spPr>
              <a:xfrm>
                <a:off x="6774778" y="4186959"/>
                <a:ext cx="401202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⋅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A2C504FA-7E79-0480-C228-CCCEB6B913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4778" y="4186959"/>
                <a:ext cx="401202" cy="101566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EB201D1F-A3CC-55A9-63EC-911FEDE6D35A}"/>
                  </a:ext>
                </a:extLst>
              </p:cNvPr>
              <p:cNvSpPr txBox="1"/>
              <p:nvPr/>
            </p:nvSpPr>
            <p:spPr>
              <a:xfrm>
                <a:off x="7083118" y="4553782"/>
                <a:ext cx="401202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⋅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EB201D1F-A3CC-55A9-63EC-911FEDE6D3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3118" y="4553782"/>
                <a:ext cx="401202" cy="101566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7567A715-1239-4DC8-18C6-B17C6597BFB4}"/>
              </a:ext>
            </a:extLst>
          </p:cNvPr>
          <p:cNvCxnSpPr>
            <a:cxnSpLocks/>
          </p:cNvCxnSpPr>
          <p:nvPr/>
        </p:nvCxnSpPr>
        <p:spPr>
          <a:xfrm>
            <a:off x="7273459" y="3153812"/>
            <a:ext cx="8863" cy="193760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D9CB2613-ADEA-D2F6-E7B7-E33C6CF6E786}"/>
              </a:ext>
            </a:extLst>
          </p:cNvPr>
          <p:cNvCxnSpPr>
            <a:cxnSpLocks/>
          </p:cNvCxnSpPr>
          <p:nvPr/>
        </p:nvCxnSpPr>
        <p:spPr>
          <a:xfrm>
            <a:off x="6383868" y="3183680"/>
            <a:ext cx="8863" cy="82173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C7C8A621-7BED-9521-6117-1F56BA28F949}"/>
              </a:ext>
            </a:extLst>
          </p:cNvPr>
          <p:cNvCxnSpPr>
            <a:cxnSpLocks/>
          </p:cNvCxnSpPr>
          <p:nvPr/>
        </p:nvCxnSpPr>
        <p:spPr>
          <a:xfrm>
            <a:off x="6681575" y="3131214"/>
            <a:ext cx="8863" cy="120310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F7BAD96A-57B1-7DEA-15C7-5F6D40897679}"/>
              </a:ext>
            </a:extLst>
          </p:cNvPr>
          <p:cNvCxnSpPr>
            <a:cxnSpLocks/>
          </p:cNvCxnSpPr>
          <p:nvPr/>
        </p:nvCxnSpPr>
        <p:spPr>
          <a:xfrm>
            <a:off x="6968656" y="3139433"/>
            <a:ext cx="8863" cy="160132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7E9995EA-9CFA-1D42-5855-55364BB8DC8C}"/>
              </a:ext>
            </a:extLst>
          </p:cNvPr>
          <p:cNvSpPr txBox="1"/>
          <p:nvPr/>
        </p:nvSpPr>
        <p:spPr>
          <a:xfrm>
            <a:off x="6275028" y="2967177"/>
            <a:ext cx="247087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R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9307CDEF-7B06-9DDA-7CE7-FC3E370191FE}"/>
              </a:ext>
            </a:extLst>
          </p:cNvPr>
          <p:cNvSpPr txBox="1"/>
          <p:nvPr/>
        </p:nvSpPr>
        <p:spPr>
          <a:xfrm>
            <a:off x="6567419" y="2961861"/>
            <a:ext cx="247087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R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6167F4D8-5963-DEB4-4279-03C6CB08634B}"/>
              </a:ext>
            </a:extLst>
          </p:cNvPr>
          <p:cNvSpPr txBox="1"/>
          <p:nvPr/>
        </p:nvSpPr>
        <p:spPr>
          <a:xfrm>
            <a:off x="6858043" y="2960089"/>
            <a:ext cx="247087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R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5894C22E-4AB9-36F8-BA0E-09EE7D29FDEA}"/>
              </a:ext>
            </a:extLst>
          </p:cNvPr>
          <p:cNvSpPr txBox="1"/>
          <p:nvPr/>
        </p:nvSpPr>
        <p:spPr>
          <a:xfrm>
            <a:off x="7148665" y="2963633"/>
            <a:ext cx="247087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R</a:t>
            </a:r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90D887D5-78EC-11C9-86C7-9EF29A3E204D}"/>
              </a:ext>
            </a:extLst>
          </p:cNvPr>
          <p:cNvGrpSpPr/>
          <p:nvPr/>
        </p:nvGrpSpPr>
        <p:grpSpPr>
          <a:xfrm>
            <a:off x="8790180" y="2016358"/>
            <a:ext cx="2915044" cy="1251508"/>
            <a:chOff x="8543856" y="2177492"/>
            <a:chExt cx="2915044" cy="1251508"/>
          </a:xfrm>
        </p:grpSpPr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8E987A3A-D250-C0F7-6B61-2D8CD6EAD443}"/>
                </a:ext>
              </a:extLst>
            </p:cNvPr>
            <p:cNvGrpSpPr/>
            <p:nvPr/>
          </p:nvGrpSpPr>
          <p:grpSpPr>
            <a:xfrm>
              <a:off x="8543856" y="2177492"/>
              <a:ext cx="401202" cy="1251508"/>
              <a:chOff x="8931414" y="3977852"/>
              <a:chExt cx="401202" cy="125150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3" name="TextBox 92">
                    <a:extLst>
                      <a:ext uri="{FF2B5EF4-FFF2-40B4-BE49-F238E27FC236}">
                        <a16:creationId xmlns:a16="http://schemas.microsoft.com/office/drawing/2014/main" id="{DE0C9226-C9C9-B5C1-7B88-B8F8A01DC7E1}"/>
                      </a:ext>
                    </a:extLst>
                  </p:cNvPr>
                  <p:cNvSpPr txBox="1"/>
                  <p:nvPr/>
                </p:nvSpPr>
                <p:spPr>
                  <a:xfrm>
                    <a:off x="8931414" y="3977852"/>
                    <a:ext cx="401202" cy="1015663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6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⋅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93" name="TextBox 92">
                    <a:extLst>
                      <a:ext uri="{FF2B5EF4-FFF2-40B4-BE49-F238E27FC236}">
                        <a16:creationId xmlns:a16="http://schemas.microsoft.com/office/drawing/2014/main" id="{DE0C9226-C9C9-B5C1-7B88-B8F8A01DC7E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931414" y="3977852"/>
                    <a:ext cx="401202" cy="1015663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7A9A2C42-D5D7-29C5-D4BF-75A63B0AA94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32387" y="4476688"/>
                <a:ext cx="8863" cy="61738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B3A6027A-3A87-74F4-A0EA-A1CDBFC8FD93}"/>
                  </a:ext>
                </a:extLst>
              </p:cNvPr>
              <p:cNvSpPr txBox="1"/>
              <p:nvPr/>
            </p:nvSpPr>
            <p:spPr>
              <a:xfrm>
                <a:off x="9013787" y="4921583"/>
                <a:ext cx="247087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R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C5C01D39-334B-1C2E-7048-8C3E75BA43B1}"/>
                    </a:ext>
                  </a:extLst>
                </p:cNvPr>
                <p:cNvSpPr txBox="1"/>
                <p:nvPr/>
              </p:nvSpPr>
              <p:spPr>
                <a:xfrm>
                  <a:off x="8892170" y="2704598"/>
                  <a:ext cx="2566730" cy="58528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800" b="1" i="0" smtClean="0">
                                    <a:latin typeface="Cambria Math" panose="02040503050406030204" pitchFamily="18" charset="0"/>
                                  </a:rPr>
                                  <m:t>𝐓</m:t>
                                </m:r>
                              </m:e>
                              <m:e/>
                            </m:mr>
                            <m:mr>
                              <m:e/>
                              <m:e>
                                <m:r>
                                  <a:rPr lang="en-US" sz="1800" b="1" i="0" smtClean="0">
                                    <a:latin typeface="Cambria Math" panose="02040503050406030204" pitchFamily="18" charset="0"/>
                                  </a:rPr>
                                  <m:t>𝐇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∈</m:t>
                      </m:r>
                    </m:oMath>
                  </a14:m>
                  <a:r>
                    <a:rPr lang="en-US" sz="1800" dirty="0"/>
                    <a:t> </a:t>
                  </a:r>
                  <a:r>
                    <a:rPr lang="en-US" sz="1800" dirty="0" err="1"/>
                    <a:t>Clifford+T</a:t>
                  </a:r>
                  <a:endParaRPr lang="en-US" sz="1800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C5C01D39-334B-1C2E-7048-8C3E75BA43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92170" y="2704598"/>
                  <a:ext cx="2566730" cy="585288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2B058647-EBCE-B961-9BC9-917C2901792A}"/>
                  </a:ext>
                </a:extLst>
              </p:cNvPr>
              <p:cNvSpPr txBox="1"/>
              <p:nvPr/>
            </p:nvSpPr>
            <p:spPr>
              <a:xfrm>
                <a:off x="3844981" y="2455131"/>
                <a:ext cx="1049449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2B058647-EBCE-B961-9BC9-917C290179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4981" y="2455131"/>
                <a:ext cx="1049449" cy="58477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3693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B926C-A236-3DC4-5981-683BFB51B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 General Goal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6CE93D-9243-085F-A5A1-8E1434688E4E}"/>
              </a:ext>
            </a:extLst>
          </p:cNvPr>
          <p:cNvSpPr txBox="1"/>
          <p:nvPr/>
        </p:nvSpPr>
        <p:spPr>
          <a:xfrm>
            <a:off x="1217829" y="1717164"/>
            <a:ext cx="9756341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Reduce T-count in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Clifford+T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circuits</a:t>
            </a:r>
            <a:endParaRPr lang="en-US" sz="3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E81EC9-A755-7D39-37FA-C488EA1D3482}"/>
              </a:ext>
            </a:extLst>
          </p:cNvPr>
          <p:cNvSpPr txBox="1"/>
          <p:nvPr/>
        </p:nvSpPr>
        <p:spPr>
          <a:xfrm>
            <a:off x="838200" y="3460902"/>
            <a:ext cx="1101710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Classical simulation</a:t>
            </a:r>
          </a:p>
          <a:p>
            <a:pPr lvl="1"/>
            <a:r>
              <a:rPr lang="en-US" sz="2400" dirty="0"/>
              <a:t>Small T-count admits fast classical simulation by Gottesman-</a:t>
            </a:r>
            <a:r>
              <a:rPr lang="en-US" sz="2400" dirty="0" err="1"/>
              <a:t>Knill</a:t>
            </a:r>
            <a:r>
              <a:rPr lang="en-US" sz="2400" dirty="0"/>
              <a:t> theorem</a:t>
            </a:r>
            <a:endParaRPr lang="en-US" sz="2800" b="1" dirty="0"/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03806589-9656-EADF-6CF6-BDD77C03C142}"/>
              </a:ext>
            </a:extLst>
          </p:cNvPr>
          <p:cNvSpPr/>
          <p:nvPr/>
        </p:nvSpPr>
        <p:spPr>
          <a:xfrm>
            <a:off x="5816009" y="2642189"/>
            <a:ext cx="3067493" cy="646331"/>
          </a:xfrm>
          <a:prstGeom prst="wedgeRoundRectCallout">
            <a:avLst>
              <a:gd name="adj1" fmla="val -67071"/>
              <a:gd name="adj2" fmla="val -103651"/>
              <a:gd name="adj3" fmla="val 16667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Number of T gates</a:t>
            </a:r>
          </a:p>
        </p:txBody>
      </p:sp>
    </p:spTree>
    <p:extLst>
      <p:ext uri="{BB962C8B-B14F-4D97-AF65-F5344CB8AC3E}">
        <p14:creationId xmlns:p14="http://schemas.microsoft.com/office/powerpoint/2010/main" val="499236504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E1A168C9-D125-934F-3BA0-BD99A0C5E875}"/>
              </a:ext>
            </a:extLst>
          </p:cNvPr>
          <p:cNvCxnSpPr>
            <a:cxnSpLocks/>
          </p:cNvCxnSpPr>
          <p:nvPr/>
        </p:nvCxnSpPr>
        <p:spPr>
          <a:xfrm>
            <a:off x="5148402" y="5102454"/>
            <a:ext cx="2580127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AAF90F0-EA0F-6458-FB44-99DCE7509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Diagonal Unitary Synthesis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89C5C55-9B9D-5897-3A56-33B7C650A5BB}"/>
                  </a:ext>
                </a:extLst>
              </p:cNvPr>
              <p:cNvSpPr txBox="1"/>
              <p:nvPr/>
            </p:nvSpPr>
            <p:spPr>
              <a:xfrm>
                <a:off x="7418295" y="431492"/>
                <a:ext cx="4308295" cy="119282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b="1" i="1" smtClean="0">
                        <a:effectLst/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000" b="1" dirty="0">
                    <a:effectLst/>
                  </a:rPr>
                  <a:t>-qubit diagonal unitary has T-count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effectLst/>
                          <a:latin typeface="Cambria Math" panose="02040503050406030204" pitchFamily="18" charset="0"/>
                        </a:rPr>
                        <m:t>𝑶</m:t>
                      </m:r>
                      <m:d>
                        <m:dPr>
                          <m:ctrlPr>
                            <a:rPr lang="en-US" sz="1600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1600" b="1" i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𝐥𝐨𝐠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num>
                                        <m:den>
                                          <m: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𝝐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e>
                          </m:rad>
                          <m:r>
                            <a:rPr lang="en-US" sz="1600" b="1" i="1" smtClean="0">
                              <a:effectLst/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1600" b="1" i="0" smtClean="0">
                                  <a:effectLst/>
                                  <a:latin typeface="Cambria Math" panose="02040503050406030204" pitchFamily="18" charset="0"/>
                                </a:rPr>
                                <m:t>𝐥𝐨𝐠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𝝐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sz="1400" b="1" dirty="0">
                  <a:effectLst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89C5C55-9B9D-5897-3A56-33B7C650A5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8295" y="431492"/>
                <a:ext cx="4308295" cy="1192827"/>
              </a:xfrm>
              <a:prstGeom prst="rect">
                <a:avLst/>
              </a:prstGeom>
              <a:blipFill>
                <a:blip r:embed="rId2"/>
                <a:stretch>
                  <a:fillRect t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F3FAFF3C-FDB6-1E4E-CBFE-7AFB1E7C628C}"/>
              </a:ext>
            </a:extLst>
          </p:cNvPr>
          <p:cNvGrpSpPr/>
          <p:nvPr/>
        </p:nvGrpSpPr>
        <p:grpSpPr>
          <a:xfrm>
            <a:off x="985755" y="2059810"/>
            <a:ext cx="2588990" cy="2207176"/>
            <a:chOff x="7524778" y="2874791"/>
            <a:chExt cx="2588990" cy="2207176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0DCF53FF-361C-A4CC-7BC8-C52600BBBDC6}"/>
                </a:ext>
              </a:extLst>
            </p:cNvPr>
            <p:cNvCxnSpPr>
              <a:cxnSpLocks/>
            </p:cNvCxnSpPr>
            <p:nvPr/>
          </p:nvCxnSpPr>
          <p:spPr>
            <a:xfrm>
              <a:off x="7533641" y="2972858"/>
              <a:ext cx="2580127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CDCB5441-CD08-9227-D147-5C79325CB679}"/>
                </a:ext>
              </a:extLst>
            </p:cNvPr>
            <p:cNvCxnSpPr>
              <a:cxnSpLocks/>
            </p:cNvCxnSpPr>
            <p:nvPr/>
          </p:nvCxnSpPr>
          <p:spPr>
            <a:xfrm>
              <a:off x="7524778" y="3332594"/>
              <a:ext cx="2580127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33A4439D-7ABB-36D6-9ECB-645D33E22666}"/>
                </a:ext>
              </a:extLst>
            </p:cNvPr>
            <p:cNvCxnSpPr>
              <a:cxnSpLocks/>
            </p:cNvCxnSpPr>
            <p:nvPr/>
          </p:nvCxnSpPr>
          <p:spPr>
            <a:xfrm>
              <a:off x="7533641" y="4000672"/>
              <a:ext cx="2580127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4B5C56D9-CBB9-8816-94FE-DBE668632B9E}"/>
                </a:ext>
              </a:extLst>
            </p:cNvPr>
            <p:cNvCxnSpPr>
              <a:cxnSpLocks/>
              <a:endCxn id="54" idx="0"/>
            </p:cNvCxnSpPr>
            <p:nvPr/>
          </p:nvCxnSpPr>
          <p:spPr>
            <a:xfrm>
              <a:off x="8813676" y="2980610"/>
              <a:ext cx="8863" cy="90984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2FA9D416-1BCC-1167-14A3-948CF1B87E0C}"/>
                    </a:ext>
                  </a:extLst>
                </p:cNvPr>
                <p:cNvSpPr txBox="1"/>
                <p:nvPr/>
              </p:nvSpPr>
              <p:spPr>
                <a:xfrm>
                  <a:off x="8073219" y="3813328"/>
                  <a:ext cx="1513325" cy="3693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/>
                    <a:t>THTTH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2FA9D416-1BCC-1167-14A3-948CF1B87E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73219" y="3813328"/>
                  <a:ext cx="1513325" cy="369332"/>
                </a:xfrm>
                <a:prstGeom prst="rect">
                  <a:avLst/>
                </a:prstGeom>
                <a:blipFill>
                  <a:blip r:embed="rId3"/>
                  <a:stretch>
                    <a:fillRect t="-8065" b="-24194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E442FA29-00D7-EAF5-1BD7-6D6E6C7CCC88}"/>
                    </a:ext>
                  </a:extLst>
                </p:cNvPr>
                <p:cNvSpPr txBox="1"/>
                <p:nvPr/>
              </p:nvSpPr>
              <p:spPr>
                <a:xfrm rot="10800000">
                  <a:off x="8483322" y="2874791"/>
                  <a:ext cx="678434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⋅</m:t>
                        </m:r>
                      </m:oMath>
                    </m:oMathPara>
                  </a14:m>
                  <a:endParaRPr lang="en-US" sz="6000" b="1" dirty="0"/>
                </a:p>
              </p:txBody>
            </p:sp>
          </mc:Choice>
          <mc:Fallback xmlns="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E442FA29-00D7-EAF5-1BD7-6D6E6C7CCC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>
                  <a:off x="8483322" y="2874791"/>
                  <a:ext cx="678434" cy="101566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6" name="Right Brace 55">
              <a:extLst>
                <a:ext uri="{FF2B5EF4-FFF2-40B4-BE49-F238E27FC236}">
                  <a16:creationId xmlns:a16="http://schemas.microsoft.com/office/drawing/2014/main" id="{8955E252-B174-7DE0-47FF-121F09F28853}"/>
                </a:ext>
              </a:extLst>
            </p:cNvPr>
            <p:cNvSpPr/>
            <p:nvPr/>
          </p:nvSpPr>
          <p:spPr>
            <a:xfrm rot="5400000">
              <a:off x="8698957" y="3650762"/>
              <a:ext cx="261846" cy="1513325"/>
            </a:xfrm>
            <a:prstGeom prst="rightBrace">
              <a:avLst>
                <a:gd name="adj1" fmla="val 60087"/>
                <a:gd name="adj2" fmla="val 50000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ED848E08-2366-5A66-23DD-10C875978BFD}"/>
                    </a:ext>
                  </a:extLst>
                </p:cNvPr>
                <p:cNvSpPr txBox="1"/>
                <p:nvPr/>
              </p:nvSpPr>
              <p:spPr>
                <a:xfrm>
                  <a:off x="7951849" y="4505591"/>
                  <a:ext cx="1741380" cy="57637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14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  <m:t>𝜖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func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ED848E08-2366-5A66-23DD-10C875978B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51849" y="4505591"/>
                  <a:ext cx="1741380" cy="57637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50ACEC4-4FE2-A871-F828-B582E21F731B}"/>
                  </a:ext>
                </a:extLst>
              </p:cNvPr>
              <p:cNvSpPr txBox="1"/>
              <p:nvPr/>
            </p:nvSpPr>
            <p:spPr>
              <a:xfrm rot="10800000">
                <a:off x="1902680" y="1690688"/>
                <a:ext cx="746277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i="1" smtClean="0">
                          <a:latin typeface="Cambria Math" panose="02040503050406030204" pitchFamily="18" charset="0"/>
                        </a:rPr>
                        <m:t>⋅</m:t>
                      </m:r>
                    </m:oMath>
                  </m:oMathPara>
                </a14:m>
                <a:endParaRPr lang="en-US" sz="6000" b="1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50ACEC4-4FE2-A871-F828-B582E21F73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1902680" y="1690688"/>
                <a:ext cx="746277" cy="10156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1B51AA8-7283-0F40-8406-7040EB4E3299}"/>
              </a:ext>
            </a:extLst>
          </p:cNvPr>
          <p:cNvCxnSpPr>
            <a:cxnSpLocks/>
          </p:cNvCxnSpPr>
          <p:nvPr/>
        </p:nvCxnSpPr>
        <p:spPr>
          <a:xfrm>
            <a:off x="5148403" y="2157375"/>
            <a:ext cx="258012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55603D4-C305-A547-6AAF-375DDFAA7328}"/>
              </a:ext>
            </a:extLst>
          </p:cNvPr>
          <p:cNvCxnSpPr>
            <a:cxnSpLocks/>
          </p:cNvCxnSpPr>
          <p:nvPr/>
        </p:nvCxnSpPr>
        <p:spPr>
          <a:xfrm>
            <a:off x="5148403" y="2515859"/>
            <a:ext cx="258012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05A1B80-707A-3B26-BEBA-93F976D470FD}"/>
              </a:ext>
            </a:extLst>
          </p:cNvPr>
          <p:cNvCxnSpPr>
            <a:cxnSpLocks/>
          </p:cNvCxnSpPr>
          <p:nvPr/>
        </p:nvCxnSpPr>
        <p:spPr>
          <a:xfrm>
            <a:off x="5157266" y="3183937"/>
            <a:ext cx="258012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C361F93-A15F-28D1-3ADA-BC6D514E223C}"/>
              </a:ext>
            </a:extLst>
          </p:cNvPr>
          <p:cNvCxnSpPr>
            <a:cxnSpLocks/>
          </p:cNvCxnSpPr>
          <p:nvPr/>
        </p:nvCxnSpPr>
        <p:spPr>
          <a:xfrm>
            <a:off x="5418192" y="2180420"/>
            <a:ext cx="8863" cy="13016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E492D2B-03AA-54F0-B0CD-B04866538F1D}"/>
                  </a:ext>
                </a:extLst>
              </p:cNvPr>
              <p:cNvSpPr txBox="1"/>
              <p:nvPr/>
            </p:nvSpPr>
            <p:spPr>
              <a:xfrm rot="10800000">
                <a:off x="5039283" y="1688934"/>
                <a:ext cx="746277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i="1" smtClean="0">
                          <a:latin typeface="Cambria Math" panose="02040503050406030204" pitchFamily="18" charset="0"/>
                        </a:rPr>
                        <m:t>⋅</m:t>
                      </m:r>
                    </m:oMath>
                  </m:oMathPara>
                </a14:m>
                <a:endParaRPr lang="en-US" sz="6000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E492D2B-03AA-54F0-B0CD-B04866538F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5039283" y="1688934"/>
                <a:ext cx="746277" cy="101566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5EB5AC8-47D0-1B5D-8DDC-3E82B6E4BDEC}"/>
              </a:ext>
            </a:extLst>
          </p:cNvPr>
          <p:cNvCxnSpPr>
            <a:cxnSpLocks/>
          </p:cNvCxnSpPr>
          <p:nvPr/>
        </p:nvCxnSpPr>
        <p:spPr>
          <a:xfrm>
            <a:off x="5148403" y="3656426"/>
            <a:ext cx="2580127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0023C29-FC43-DBCA-9C9B-6CE48EE90EB5}"/>
              </a:ext>
            </a:extLst>
          </p:cNvPr>
          <p:cNvCxnSpPr>
            <a:cxnSpLocks/>
          </p:cNvCxnSpPr>
          <p:nvPr/>
        </p:nvCxnSpPr>
        <p:spPr>
          <a:xfrm>
            <a:off x="5148403" y="4021478"/>
            <a:ext cx="2580127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4ABC2A8-AE20-F224-99FB-57ECF2DA70FD}"/>
              </a:ext>
            </a:extLst>
          </p:cNvPr>
          <p:cNvCxnSpPr>
            <a:cxnSpLocks/>
          </p:cNvCxnSpPr>
          <p:nvPr/>
        </p:nvCxnSpPr>
        <p:spPr>
          <a:xfrm>
            <a:off x="5157266" y="4382984"/>
            <a:ext cx="2580127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6416E3C-6AA9-F2DA-A03F-782AD1439228}"/>
              </a:ext>
            </a:extLst>
          </p:cNvPr>
          <p:cNvCxnSpPr>
            <a:cxnSpLocks/>
          </p:cNvCxnSpPr>
          <p:nvPr/>
        </p:nvCxnSpPr>
        <p:spPr>
          <a:xfrm>
            <a:off x="5148403" y="4748035"/>
            <a:ext cx="2580127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E96B8AB7-E3F3-6E9A-1201-E6D74F5A0FEC}"/>
                  </a:ext>
                </a:extLst>
              </p:cNvPr>
              <p:cNvSpPr txBox="1"/>
              <p:nvPr/>
            </p:nvSpPr>
            <p:spPr>
              <a:xfrm rot="10800000">
                <a:off x="5082522" y="1273429"/>
                <a:ext cx="678434" cy="17993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i="1" smtClean="0">
                          <a:latin typeface="Cambria Math" panose="02040503050406030204" pitchFamily="18" charset="0"/>
                        </a:rPr>
                        <m:t>⋅</m:t>
                      </m:r>
                    </m:oMath>
                  </m:oMathPara>
                </a14:m>
                <a:endParaRPr lang="en-US" sz="6000" b="1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E96B8AB7-E3F3-6E9A-1201-E6D74F5A0F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5082522" y="1273429"/>
                <a:ext cx="678434" cy="179930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ight Brace 50">
            <a:extLst>
              <a:ext uri="{FF2B5EF4-FFF2-40B4-BE49-F238E27FC236}">
                <a16:creationId xmlns:a16="http://schemas.microsoft.com/office/drawing/2014/main" id="{18F6659B-792E-2ECB-C531-0E16EEFF0888}"/>
              </a:ext>
            </a:extLst>
          </p:cNvPr>
          <p:cNvSpPr/>
          <p:nvPr/>
        </p:nvSpPr>
        <p:spPr>
          <a:xfrm rot="10800000">
            <a:off x="744007" y="2056705"/>
            <a:ext cx="270709" cy="826241"/>
          </a:xfrm>
          <a:prstGeom prst="rightBrace">
            <a:avLst>
              <a:gd name="adj1" fmla="val 26702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86BA9C0-2973-7C39-C220-B2F7D55006DB}"/>
                  </a:ext>
                </a:extLst>
              </p:cNvPr>
              <p:cNvSpPr txBox="1"/>
              <p:nvPr/>
            </p:nvSpPr>
            <p:spPr>
              <a:xfrm>
                <a:off x="101728" y="2299897"/>
                <a:ext cx="82837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−1 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86BA9C0-2973-7C39-C220-B2F7D55006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28" y="2299897"/>
                <a:ext cx="828374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D0C7D55A-0CC3-67E7-4693-76B50F0B7EB3}"/>
              </a:ext>
            </a:extLst>
          </p:cNvPr>
          <p:cNvSpPr txBox="1"/>
          <p:nvPr/>
        </p:nvSpPr>
        <p:spPr>
          <a:xfrm>
            <a:off x="5271898" y="3449561"/>
            <a:ext cx="326143" cy="18932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37559F16-07C0-E0FC-CE1F-982DDEF361B3}"/>
                  </a:ext>
                </a:extLst>
              </p:cNvPr>
              <p:cNvSpPr txBox="1"/>
              <p:nvPr/>
            </p:nvSpPr>
            <p:spPr>
              <a:xfrm>
                <a:off x="4817776" y="3492890"/>
                <a:ext cx="418957" cy="20621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1" dirty="0"/>
                  <a:t>0</a:t>
                </a:r>
              </a:p>
              <a:p>
                <a:pPr algn="ctr"/>
                <a:endParaRPr lang="en-US" sz="500" b="1" dirty="0"/>
              </a:p>
              <a:p>
                <a:pPr algn="ctr"/>
                <a:r>
                  <a:rPr lang="en-US" b="1" dirty="0"/>
                  <a:t>0</a:t>
                </a:r>
              </a:p>
              <a:p>
                <a:pPr algn="ctr"/>
                <a:endParaRPr lang="en-US" sz="500" b="1" dirty="0"/>
              </a:p>
              <a:p>
                <a:pPr algn="ctr"/>
                <a:r>
                  <a:rPr lang="en-US" b="1" dirty="0"/>
                  <a:t>0</a:t>
                </a:r>
              </a:p>
              <a:p>
                <a:pPr algn="ctr"/>
                <a:endParaRPr lang="en-US" sz="500" b="1" dirty="0"/>
              </a:p>
              <a:p>
                <a:pPr algn="ctr"/>
                <a:r>
                  <a:rPr lang="en-US" b="1" dirty="0"/>
                  <a:t>0</a:t>
                </a:r>
              </a:p>
              <a:p>
                <a:pPr algn="ctr"/>
                <a:endParaRPr lang="en-US" sz="500" b="1" dirty="0"/>
              </a:p>
              <a:p>
                <a:pPr algn="ctr"/>
                <a:r>
                  <a:rPr lang="en-US" b="1" dirty="0"/>
                  <a:t>0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37559F16-07C0-E0FC-CE1F-982DDEF361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7776" y="3492890"/>
                <a:ext cx="418957" cy="2062103"/>
              </a:xfrm>
              <a:prstGeom prst="rect">
                <a:avLst/>
              </a:prstGeom>
              <a:blipFill>
                <a:blip r:embed="rId10"/>
                <a:stretch>
                  <a:fillRect t="-1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64696BC1-F866-5BBA-5816-4A82C736C7CA}"/>
                  </a:ext>
                </a:extLst>
              </p:cNvPr>
              <p:cNvSpPr txBox="1"/>
              <p:nvPr/>
            </p:nvSpPr>
            <p:spPr>
              <a:xfrm>
                <a:off x="5640028" y="3501750"/>
                <a:ext cx="418957" cy="20621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1" dirty="0">
                    <a:highlight>
                      <a:srgbClr val="FFFF00"/>
                    </a:highlight>
                  </a:rPr>
                  <a:t>0</a:t>
                </a:r>
              </a:p>
              <a:p>
                <a:pPr algn="ctr"/>
                <a:endParaRPr lang="en-US" sz="500" b="1" dirty="0">
                  <a:highlight>
                    <a:srgbClr val="FFFF00"/>
                  </a:highlight>
                </a:endParaRPr>
              </a:p>
              <a:p>
                <a:pPr algn="ctr"/>
                <a:r>
                  <a:rPr lang="en-US" b="1" dirty="0">
                    <a:highlight>
                      <a:srgbClr val="FFFF00"/>
                    </a:highlight>
                  </a:rPr>
                  <a:t>1</a:t>
                </a:r>
              </a:p>
              <a:p>
                <a:pPr algn="ctr"/>
                <a:endParaRPr lang="en-US" sz="500" b="1" dirty="0">
                  <a:highlight>
                    <a:srgbClr val="FFFF00"/>
                  </a:highlight>
                </a:endParaRPr>
              </a:p>
              <a:p>
                <a:pPr algn="ctr"/>
                <a:r>
                  <a:rPr lang="en-US" b="1" dirty="0">
                    <a:highlight>
                      <a:srgbClr val="FFFF00"/>
                    </a:highlight>
                  </a:rPr>
                  <a:t>0</a:t>
                </a:r>
              </a:p>
              <a:p>
                <a:pPr algn="ctr"/>
                <a:endParaRPr lang="en-US" sz="500" b="1" dirty="0">
                  <a:highlight>
                    <a:srgbClr val="FFFF00"/>
                  </a:highlight>
                </a:endParaRPr>
              </a:p>
              <a:p>
                <a:pPr algn="ctr"/>
                <a:r>
                  <a:rPr lang="en-US" b="1" dirty="0">
                    <a:highlight>
                      <a:srgbClr val="FFFF00"/>
                    </a:highlight>
                  </a:rPr>
                  <a:t>0</a:t>
                </a:r>
              </a:p>
              <a:p>
                <a:pPr algn="ctr"/>
                <a:endParaRPr lang="en-US" sz="500" b="1" dirty="0">
                  <a:highlight>
                    <a:srgbClr val="FFFF00"/>
                  </a:highlight>
                </a:endParaRPr>
              </a:p>
              <a:p>
                <a:pPr algn="ctr"/>
                <a:r>
                  <a:rPr lang="en-US" b="1" dirty="0">
                    <a:highlight>
                      <a:srgbClr val="FFFF00"/>
                    </a:highlight>
                  </a:rPr>
                  <a:t>1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dirty="0">
                  <a:highlight>
                    <a:srgbClr val="FFFF00"/>
                  </a:highlight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64696BC1-F866-5BBA-5816-4A82C736C7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0028" y="3501750"/>
                <a:ext cx="418957" cy="2062103"/>
              </a:xfrm>
              <a:prstGeom prst="rect">
                <a:avLst/>
              </a:prstGeom>
              <a:blipFill>
                <a:blip r:embed="rId11"/>
                <a:stretch>
                  <a:fillRect t="-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0472617B-6F1D-DAF3-09FA-59754E938964}"/>
              </a:ext>
            </a:extLst>
          </p:cNvPr>
          <p:cNvCxnSpPr>
            <a:cxnSpLocks/>
          </p:cNvCxnSpPr>
          <p:nvPr/>
        </p:nvCxnSpPr>
        <p:spPr>
          <a:xfrm>
            <a:off x="6089696" y="3130320"/>
            <a:ext cx="8863" cy="51023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90A71553-C343-5FC0-E24E-6B17F23D6BE1}"/>
              </a:ext>
            </a:extLst>
          </p:cNvPr>
          <p:cNvSpPr txBox="1"/>
          <p:nvPr/>
        </p:nvSpPr>
        <p:spPr>
          <a:xfrm>
            <a:off x="5973772" y="2968949"/>
            <a:ext cx="247087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R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BC8419E8-7F34-1FB4-9EF9-D39FB8F841C2}"/>
              </a:ext>
            </a:extLst>
          </p:cNvPr>
          <p:cNvSpPr txBox="1"/>
          <p:nvPr/>
        </p:nvSpPr>
        <p:spPr>
          <a:xfrm rot="10800000">
            <a:off x="5497616" y="3162382"/>
            <a:ext cx="1201886" cy="430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90E9AECF-6515-DA1F-C558-361727D77B1B}"/>
                  </a:ext>
                </a:extLst>
              </p:cNvPr>
              <p:cNvSpPr txBox="1"/>
              <p:nvPr/>
            </p:nvSpPr>
            <p:spPr>
              <a:xfrm>
                <a:off x="5897590" y="3123703"/>
                <a:ext cx="401202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⋅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90E9AECF-6515-DA1F-C558-361727D77B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7590" y="3123703"/>
                <a:ext cx="401202" cy="101566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DD150076-2A35-C76F-170B-1E3B0819F43E}"/>
                  </a:ext>
                </a:extLst>
              </p:cNvPr>
              <p:cNvSpPr txBox="1"/>
              <p:nvPr/>
            </p:nvSpPr>
            <p:spPr>
              <a:xfrm>
                <a:off x="6193530" y="3467488"/>
                <a:ext cx="401202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⋅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DD150076-2A35-C76F-170B-1E3B0819F4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3530" y="3467488"/>
                <a:ext cx="401202" cy="101566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028098C0-7ED5-90C3-E168-33542F7383F6}"/>
                  </a:ext>
                </a:extLst>
              </p:cNvPr>
              <p:cNvSpPr txBox="1"/>
              <p:nvPr/>
            </p:nvSpPr>
            <p:spPr>
              <a:xfrm>
                <a:off x="6489469" y="3827224"/>
                <a:ext cx="401202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⋅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028098C0-7ED5-90C3-E168-33542F7383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9469" y="3827224"/>
                <a:ext cx="401202" cy="101566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A2C504FA-7E79-0480-C228-CCCEB6B91397}"/>
                  </a:ext>
                </a:extLst>
              </p:cNvPr>
              <p:cNvSpPr txBox="1"/>
              <p:nvPr/>
            </p:nvSpPr>
            <p:spPr>
              <a:xfrm>
                <a:off x="6774778" y="4186959"/>
                <a:ext cx="401202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⋅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A2C504FA-7E79-0480-C228-CCCEB6B913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4778" y="4186959"/>
                <a:ext cx="401202" cy="101566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EB201D1F-A3CC-55A9-63EC-911FEDE6D35A}"/>
                  </a:ext>
                </a:extLst>
              </p:cNvPr>
              <p:cNvSpPr txBox="1"/>
              <p:nvPr/>
            </p:nvSpPr>
            <p:spPr>
              <a:xfrm>
                <a:off x="7083118" y="4553782"/>
                <a:ext cx="401202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⋅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EB201D1F-A3CC-55A9-63EC-911FEDE6D3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3118" y="4553782"/>
                <a:ext cx="401202" cy="101566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7567A715-1239-4DC8-18C6-B17C6597BFB4}"/>
              </a:ext>
            </a:extLst>
          </p:cNvPr>
          <p:cNvCxnSpPr>
            <a:cxnSpLocks/>
          </p:cNvCxnSpPr>
          <p:nvPr/>
        </p:nvCxnSpPr>
        <p:spPr>
          <a:xfrm>
            <a:off x="7273459" y="3153812"/>
            <a:ext cx="8863" cy="193760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D9CB2613-ADEA-D2F6-E7B7-E33C6CF6E786}"/>
              </a:ext>
            </a:extLst>
          </p:cNvPr>
          <p:cNvCxnSpPr>
            <a:cxnSpLocks/>
          </p:cNvCxnSpPr>
          <p:nvPr/>
        </p:nvCxnSpPr>
        <p:spPr>
          <a:xfrm>
            <a:off x="6383868" y="3183680"/>
            <a:ext cx="8863" cy="82173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C7C8A621-7BED-9521-6117-1F56BA28F949}"/>
              </a:ext>
            </a:extLst>
          </p:cNvPr>
          <p:cNvCxnSpPr>
            <a:cxnSpLocks/>
          </p:cNvCxnSpPr>
          <p:nvPr/>
        </p:nvCxnSpPr>
        <p:spPr>
          <a:xfrm>
            <a:off x="6681575" y="3131214"/>
            <a:ext cx="8863" cy="120310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F7BAD96A-57B1-7DEA-15C7-5F6D40897679}"/>
              </a:ext>
            </a:extLst>
          </p:cNvPr>
          <p:cNvCxnSpPr>
            <a:cxnSpLocks/>
          </p:cNvCxnSpPr>
          <p:nvPr/>
        </p:nvCxnSpPr>
        <p:spPr>
          <a:xfrm>
            <a:off x="6968656" y="3139433"/>
            <a:ext cx="8863" cy="160132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7E9995EA-9CFA-1D42-5855-55364BB8DC8C}"/>
              </a:ext>
            </a:extLst>
          </p:cNvPr>
          <p:cNvSpPr txBox="1"/>
          <p:nvPr/>
        </p:nvSpPr>
        <p:spPr>
          <a:xfrm>
            <a:off x="6275028" y="2967177"/>
            <a:ext cx="247087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R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9307CDEF-7B06-9DDA-7CE7-FC3E370191FE}"/>
              </a:ext>
            </a:extLst>
          </p:cNvPr>
          <p:cNvSpPr txBox="1"/>
          <p:nvPr/>
        </p:nvSpPr>
        <p:spPr>
          <a:xfrm>
            <a:off x="6567419" y="2961861"/>
            <a:ext cx="247087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R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6167F4D8-5963-DEB4-4279-03C6CB08634B}"/>
              </a:ext>
            </a:extLst>
          </p:cNvPr>
          <p:cNvSpPr txBox="1"/>
          <p:nvPr/>
        </p:nvSpPr>
        <p:spPr>
          <a:xfrm>
            <a:off x="6858043" y="2960089"/>
            <a:ext cx="247087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R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5894C22E-4AB9-36F8-BA0E-09EE7D29FDEA}"/>
              </a:ext>
            </a:extLst>
          </p:cNvPr>
          <p:cNvSpPr txBox="1"/>
          <p:nvPr/>
        </p:nvSpPr>
        <p:spPr>
          <a:xfrm>
            <a:off x="7148665" y="2963633"/>
            <a:ext cx="247087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R</a:t>
            </a:r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90D887D5-78EC-11C9-86C7-9EF29A3E204D}"/>
              </a:ext>
            </a:extLst>
          </p:cNvPr>
          <p:cNvGrpSpPr/>
          <p:nvPr/>
        </p:nvGrpSpPr>
        <p:grpSpPr>
          <a:xfrm>
            <a:off x="8790180" y="2016358"/>
            <a:ext cx="2915044" cy="1251508"/>
            <a:chOff x="8543856" y="2177492"/>
            <a:chExt cx="2915044" cy="1251508"/>
          </a:xfrm>
        </p:grpSpPr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8E987A3A-D250-C0F7-6B61-2D8CD6EAD443}"/>
                </a:ext>
              </a:extLst>
            </p:cNvPr>
            <p:cNvGrpSpPr/>
            <p:nvPr/>
          </p:nvGrpSpPr>
          <p:grpSpPr>
            <a:xfrm>
              <a:off x="8543856" y="2177492"/>
              <a:ext cx="401202" cy="1251508"/>
              <a:chOff x="8931414" y="3977852"/>
              <a:chExt cx="401202" cy="125150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3" name="TextBox 92">
                    <a:extLst>
                      <a:ext uri="{FF2B5EF4-FFF2-40B4-BE49-F238E27FC236}">
                        <a16:creationId xmlns:a16="http://schemas.microsoft.com/office/drawing/2014/main" id="{DE0C9226-C9C9-B5C1-7B88-B8F8A01DC7E1}"/>
                      </a:ext>
                    </a:extLst>
                  </p:cNvPr>
                  <p:cNvSpPr txBox="1"/>
                  <p:nvPr/>
                </p:nvSpPr>
                <p:spPr>
                  <a:xfrm>
                    <a:off x="8931414" y="3977852"/>
                    <a:ext cx="401202" cy="1015663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6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⋅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93" name="TextBox 92">
                    <a:extLst>
                      <a:ext uri="{FF2B5EF4-FFF2-40B4-BE49-F238E27FC236}">
                        <a16:creationId xmlns:a16="http://schemas.microsoft.com/office/drawing/2014/main" id="{DE0C9226-C9C9-B5C1-7B88-B8F8A01DC7E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931414" y="3977852"/>
                    <a:ext cx="401202" cy="1015663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7A9A2C42-D5D7-29C5-D4BF-75A63B0AA94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32387" y="4476688"/>
                <a:ext cx="8863" cy="61738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B3A6027A-3A87-74F4-A0EA-A1CDBFC8FD93}"/>
                  </a:ext>
                </a:extLst>
              </p:cNvPr>
              <p:cNvSpPr txBox="1"/>
              <p:nvPr/>
            </p:nvSpPr>
            <p:spPr>
              <a:xfrm>
                <a:off x="9013787" y="4921583"/>
                <a:ext cx="247087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R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C5C01D39-334B-1C2E-7048-8C3E75BA43B1}"/>
                    </a:ext>
                  </a:extLst>
                </p:cNvPr>
                <p:cNvSpPr txBox="1"/>
                <p:nvPr/>
              </p:nvSpPr>
              <p:spPr>
                <a:xfrm>
                  <a:off x="8892170" y="2704598"/>
                  <a:ext cx="2566730" cy="58528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800" b="1" i="0" smtClean="0">
                                    <a:latin typeface="Cambria Math" panose="02040503050406030204" pitchFamily="18" charset="0"/>
                                  </a:rPr>
                                  <m:t>𝐓</m:t>
                                </m:r>
                              </m:e>
                              <m:e/>
                            </m:mr>
                            <m:mr>
                              <m:e/>
                              <m:e>
                                <m:r>
                                  <a:rPr lang="en-US" sz="1800" b="1" i="0" smtClean="0">
                                    <a:latin typeface="Cambria Math" panose="02040503050406030204" pitchFamily="18" charset="0"/>
                                  </a:rPr>
                                  <m:t>𝐇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∈</m:t>
                      </m:r>
                    </m:oMath>
                  </a14:m>
                  <a:r>
                    <a:rPr lang="en-US" sz="1800" dirty="0"/>
                    <a:t> </a:t>
                  </a:r>
                  <a:r>
                    <a:rPr lang="en-US" sz="1800" dirty="0" err="1"/>
                    <a:t>Clifford+T</a:t>
                  </a:r>
                  <a:endParaRPr lang="en-US" sz="1800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C5C01D39-334B-1C2E-7048-8C3E75BA43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92170" y="2704598"/>
                  <a:ext cx="2566730" cy="585288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2B058647-EBCE-B961-9BC9-917C2901792A}"/>
                  </a:ext>
                </a:extLst>
              </p:cNvPr>
              <p:cNvSpPr txBox="1"/>
              <p:nvPr/>
            </p:nvSpPr>
            <p:spPr>
              <a:xfrm>
                <a:off x="3844981" y="2455131"/>
                <a:ext cx="1049449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2B058647-EBCE-B961-9BC9-917C290179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4981" y="2455131"/>
                <a:ext cx="1049449" cy="58477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52221171-62F6-F45A-3585-2E93705F4DCB}"/>
                  </a:ext>
                </a:extLst>
              </p:cNvPr>
              <p:cNvSpPr txBox="1"/>
              <p:nvPr/>
            </p:nvSpPr>
            <p:spPr>
              <a:xfrm>
                <a:off x="3389775" y="4296294"/>
                <a:ext cx="1160697" cy="5763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𝜖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52221171-62F6-F45A-3585-2E93705F4D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9775" y="4296294"/>
                <a:ext cx="1160697" cy="576376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5" name="Right Brace 104">
            <a:extLst>
              <a:ext uri="{FF2B5EF4-FFF2-40B4-BE49-F238E27FC236}">
                <a16:creationId xmlns:a16="http://schemas.microsoft.com/office/drawing/2014/main" id="{3783072C-DA72-6B04-8759-78A86A91D345}"/>
              </a:ext>
            </a:extLst>
          </p:cNvPr>
          <p:cNvSpPr/>
          <p:nvPr/>
        </p:nvSpPr>
        <p:spPr>
          <a:xfrm rot="10800000">
            <a:off x="4480215" y="3605112"/>
            <a:ext cx="345475" cy="1958740"/>
          </a:xfrm>
          <a:prstGeom prst="rightBrace">
            <a:avLst>
              <a:gd name="adj1" fmla="val 26702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64510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E1A168C9-D125-934F-3BA0-BD99A0C5E875}"/>
              </a:ext>
            </a:extLst>
          </p:cNvPr>
          <p:cNvCxnSpPr>
            <a:cxnSpLocks/>
          </p:cNvCxnSpPr>
          <p:nvPr/>
        </p:nvCxnSpPr>
        <p:spPr>
          <a:xfrm>
            <a:off x="5148402" y="5102454"/>
            <a:ext cx="2580127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AAF90F0-EA0F-6458-FB44-99DCE7509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Diagonal Unitary Synthesis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89C5C55-9B9D-5897-3A56-33B7C650A5BB}"/>
                  </a:ext>
                </a:extLst>
              </p:cNvPr>
              <p:cNvSpPr txBox="1"/>
              <p:nvPr/>
            </p:nvSpPr>
            <p:spPr>
              <a:xfrm>
                <a:off x="7418295" y="431492"/>
                <a:ext cx="4308295" cy="119282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b="1" i="1" smtClean="0">
                        <a:effectLst/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000" b="1" dirty="0">
                    <a:effectLst/>
                  </a:rPr>
                  <a:t>-qubit diagonal unitary has T-count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effectLst/>
                          <a:latin typeface="Cambria Math" panose="02040503050406030204" pitchFamily="18" charset="0"/>
                        </a:rPr>
                        <m:t>𝑶</m:t>
                      </m:r>
                      <m:d>
                        <m:dPr>
                          <m:ctrlPr>
                            <a:rPr lang="en-US" sz="1600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1600" b="1" i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𝐥𝐨𝐠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num>
                                        <m:den>
                                          <m: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𝝐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e>
                          </m:rad>
                          <m:r>
                            <a:rPr lang="en-US" sz="1600" b="1" i="1" smtClean="0">
                              <a:effectLst/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1600" b="1" i="0" smtClean="0">
                                  <a:effectLst/>
                                  <a:latin typeface="Cambria Math" panose="02040503050406030204" pitchFamily="18" charset="0"/>
                                </a:rPr>
                                <m:t>𝐥𝐨𝐠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𝝐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sz="1400" b="1" dirty="0">
                  <a:effectLst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89C5C55-9B9D-5897-3A56-33B7C650A5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8295" y="431492"/>
                <a:ext cx="4308295" cy="1192827"/>
              </a:xfrm>
              <a:prstGeom prst="rect">
                <a:avLst/>
              </a:prstGeom>
              <a:blipFill>
                <a:blip r:embed="rId2"/>
                <a:stretch>
                  <a:fillRect t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F3FAFF3C-FDB6-1E4E-CBFE-7AFB1E7C628C}"/>
              </a:ext>
            </a:extLst>
          </p:cNvPr>
          <p:cNvGrpSpPr/>
          <p:nvPr/>
        </p:nvGrpSpPr>
        <p:grpSpPr>
          <a:xfrm>
            <a:off x="985755" y="2059810"/>
            <a:ext cx="2588990" cy="2207176"/>
            <a:chOff x="7524778" y="2874791"/>
            <a:chExt cx="2588990" cy="2207176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0DCF53FF-361C-A4CC-7BC8-C52600BBBDC6}"/>
                </a:ext>
              </a:extLst>
            </p:cNvPr>
            <p:cNvCxnSpPr>
              <a:cxnSpLocks/>
            </p:cNvCxnSpPr>
            <p:nvPr/>
          </p:nvCxnSpPr>
          <p:spPr>
            <a:xfrm>
              <a:off x="7533641" y="2972858"/>
              <a:ext cx="2580127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CDCB5441-CD08-9227-D147-5C79325CB679}"/>
                </a:ext>
              </a:extLst>
            </p:cNvPr>
            <p:cNvCxnSpPr>
              <a:cxnSpLocks/>
            </p:cNvCxnSpPr>
            <p:nvPr/>
          </p:nvCxnSpPr>
          <p:spPr>
            <a:xfrm>
              <a:off x="7524778" y="3332594"/>
              <a:ext cx="2580127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33A4439D-7ABB-36D6-9ECB-645D33E22666}"/>
                </a:ext>
              </a:extLst>
            </p:cNvPr>
            <p:cNvCxnSpPr>
              <a:cxnSpLocks/>
            </p:cNvCxnSpPr>
            <p:nvPr/>
          </p:nvCxnSpPr>
          <p:spPr>
            <a:xfrm>
              <a:off x="7533641" y="4000672"/>
              <a:ext cx="2580127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4B5C56D9-CBB9-8816-94FE-DBE668632B9E}"/>
                </a:ext>
              </a:extLst>
            </p:cNvPr>
            <p:cNvCxnSpPr>
              <a:cxnSpLocks/>
              <a:endCxn id="54" idx="0"/>
            </p:cNvCxnSpPr>
            <p:nvPr/>
          </p:nvCxnSpPr>
          <p:spPr>
            <a:xfrm>
              <a:off x="8813676" y="2980610"/>
              <a:ext cx="8863" cy="90984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2FA9D416-1BCC-1167-14A3-948CF1B87E0C}"/>
                    </a:ext>
                  </a:extLst>
                </p:cNvPr>
                <p:cNvSpPr txBox="1"/>
                <p:nvPr/>
              </p:nvSpPr>
              <p:spPr>
                <a:xfrm>
                  <a:off x="8073219" y="3813328"/>
                  <a:ext cx="1513325" cy="3693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/>
                    <a:t>THTTH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2FA9D416-1BCC-1167-14A3-948CF1B87E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73219" y="3813328"/>
                  <a:ext cx="1513325" cy="369332"/>
                </a:xfrm>
                <a:prstGeom prst="rect">
                  <a:avLst/>
                </a:prstGeom>
                <a:blipFill>
                  <a:blip r:embed="rId3"/>
                  <a:stretch>
                    <a:fillRect t="-8065" b="-24194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E442FA29-00D7-EAF5-1BD7-6D6E6C7CCC88}"/>
                    </a:ext>
                  </a:extLst>
                </p:cNvPr>
                <p:cNvSpPr txBox="1"/>
                <p:nvPr/>
              </p:nvSpPr>
              <p:spPr>
                <a:xfrm rot="10800000">
                  <a:off x="8483322" y="2874791"/>
                  <a:ext cx="678434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⋅</m:t>
                        </m:r>
                      </m:oMath>
                    </m:oMathPara>
                  </a14:m>
                  <a:endParaRPr lang="en-US" sz="6000" b="1" dirty="0"/>
                </a:p>
              </p:txBody>
            </p:sp>
          </mc:Choice>
          <mc:Fallback xmlns="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E442FA29-00D7-EAF5-1BD7-6D6E6C7CCC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>
                  <a:off x="8483322" y="2874791"/>
                  <a:ext cx="678434" cy="101566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6" name="Right Brace 55">
              <a:extLst>
                <a:ext uri="{FF2B5EF4-FFF2-40B4-BE49-F238E27FC236}">
                  <a16:creationId xmlns:a16="http://schemas.microsoft.com/office/drawing/2014/main" id="{8955E252-B174-7DE0-47FF-121F09F28853}"/>
                </a:ext>
              </a:extLst>
            </p:cNvPr>
            <p:cNvSpPr/>
            <p:nvPr/>
          </p:nvSpPr>
          <p:spPr>
            <a:xfrm rot="5400000">
              <a:off x="8698957" y="3650762"/>
              <a:ext cx="261846" cy="1513325"/>
            </a:xfrm>
            <a:prstGeom prst="rightBrace">
              <a:avLst>
                <a:gd name="adj1" fmla="val 60087"/>
                <a:gd name="adj2" fmla="val 50000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ED848E08-2366-5A66-23DD-10C875978BFD}"/>
                    </a:ext>
                  </a:extLst>
                </p:cNvPr>
                <p:cNvSpPr txBox="1"/>
                <p:nvPr/>
              </p:nvSpPr>
              <p:spPr>
                <a:xfrm>
                  <a:off x="7951849" y="4505591"/>
                  <a:ext cx="1741380" cy="57637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14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  <m:t>𝜖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func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ED848E08-2366-5A66-23DD-10C875978B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51849" y="4505591"/>
                  <a:ext cx="1741380" cy="57637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50ACEC4-4FE2-A871-F828-B582E21F731B}"/>
                  </a:ext>
                </a:extLst>
              </p:cNvPr>
              <p:cNvSpPr txBox="1"/>
              <p:nvPr/>
            </p:nvSpPr>
            <p:spPr>
              <a:xfrm rot="10800000">
                <a:off x="1902680" y="1690688"/>
                <a:ext cx="746277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i="1" smtClean="0">
                          <a:latin typeface="Cambria Math" panose="02040503050406030204" pitchFamily="18" charset="0"/>
                        </a:rPr>
                        <m:t>⋅</m:t>
                      </m:r>
                    </m:oMath>
                  </m:oMathPara>
                </a14:m>
                <a:endParaRPr lang="en-US" sz="6000" b="1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50ACEC4-4FE2-A871-F828-B582E21F73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1902680" y="1690688"/>
                <a:ext cx="746277" cy="10156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1B51AA8-7283-0F40-8406-7040EB4E3299}"/>
              </a:ext>
            </a:extLst>
          </p:cNvPr>
          <p:cNvCxnSpPr>
            <a:cxnSpLocks/>
          </p:cNvCxnSpPr>
          <p:nvPr/>
        </p:nvCxnSpPr>
        <p:spPr>
          <a:xfrm>
            <a:off x="5148403" y="2157375"/>
            <a:ext cx="258012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55603D4-C305-A547-6AAF-375DDFAA7328}"/>
              </a:ext>
            </a:extLst>
          </p:cNvPr>
          <p:cNvCxnSpPr>
            <a:cxnSpLocks/>
          </p:cNvCxnSpPr>
          <p:nvPr/>
        </p:nvCxnSpPr>
        <p:spPr>
          <a:xfrm>
            <a:off x="5148403" y="2515859"/>
            <a:ext cx="258012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05A1B80-707A-3B26-BEBA-93F976D470FD}"/>
              </a:ext>
            </a:extLst>
          </p:cNvPr>
          <p:cNvCxnSpPr>
            <a:cxnSpLocks/>
          </p:cNvCxnSpPr>
          <p:nvPr/>
        </p:nvCxnSpPr>
        <p:spPr>
          <a:xfrm>
            <a:off x="5157266" y="3183937"/>
            <a:ext cx="258012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C361F93-A15F-28D1-3ADA-BC6D514E223C}"/>
              </a:ext>
            </a:extLst>
          </p:cNvPr>
          <p:cNvCxnSpPr>
            <a:cxnSpLocks/>
          </p:cNvCxnSpPr>
          <p:nvPr/>
        </p:nvCxnSpPr>
        <p:spPr>
          <a:xfrm>
            <a:off x="5418192" y="2180420"/>
            <a:ext cx="8863" cy="13016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E492D2B-03AA-54F0-B0CD-B04866538F1D}"/>
                  </a:ext>
                </a:extLst>
              </p:cNvPr>
              <p:cNvSpPr txBox="1"/>
              <p:nvPr/>
            </p:nvSpPr>
            <p:spPr>
              <a:xfrm rot="10800000">
                <a:off x="5039283" y="1688934"/>
                <a:ext cx="746277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i="1" smtClean="0">
                          <a:latin typeface="Cambria Math" panose="02040503050406030204" pitchFamily="18" charset="0"/>
                        </a:rPr>
                        <m:t>⋅</m:t>
                      </m:r>
                    </m:oMath>
                  </m:oMathPara>
                </a14:m>
                <a:endParaRPr lang="en-US" sz="6000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E492D2B-03AA-54F0-B0CD-B04866538F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5039283" y="1688934"/>
                <a:ext cx="746277" cy="101566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5EB5AC8-47D0-1B5D-8DDC-3E82B6E4BDEC}"/>
              </a:ext>
            </a:extLst>
          </p:cNvPr>
          <p:cNvCxnSpPr>
            <a:cxnSpLocks/>
          </p:cNvCxnSpPr>
          <p:nvPr/>
        </p:nvCxnSpPr>
        <p:spPr>
          <a:xfrm>
            <a:off x="5148403" y="3656426"/>
            <a:ext cx="2580127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0023C29-FC43-DBCA-9C9B-6CE48EE90EB5}"/>
              </a:ext>
            </a:extLst>
          </p:cNvPr>
          <p:cNvCxnSpPr>
            <a:cxnSpLocks/>
          </p:cNvCxnSpPr>
          <p:nvPr/>
        </p:nvCxnSpPr>
        <p:spPr>
          <a:xfrm>
            <a:off x="5148403" y="4021478"/>
            <a:ext cx="2580127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4ABC2A8-AE20-F224-99FB-57ECF2DA70FD}"/>
              </a:ext>
            </a:extLst>
          </p:cNvPr>
          <p:cNvCxnSpPr>
            <a:cxnSpLocks/>
          </p:cNvCxnSpPr>
          <p:nvPr/>
        </p:nvCxnSpPr>
        <p:spPr>
          <a:xfrm>
            <a:off x="5157266" y="4382984"/>
            <a:ext cx="2580127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6416E3C-6AA9-F2DA-A03F-782AD1439228}"/>
              </a:ext>
            </a:extLst>
          </p:cNvPr>
          <p:cNvCxnSpPr>
            <a:cxnSpLocks/>
          </p:cNvCxnSpPr>
          <p:nvPr/>
        </p:nvCxnSpPr>
        <p:spPr>
          <a:xfrm>
            <a:off x="5148403" y="4748035"/>
            <a:ext cx="2580127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E96B8AB7-E3F3-6E9A-1201-E6D74F5A0FEC}"/>
                  </a:ext>
                </a:extLst>
              </p:cNvPr>
              <p:cNvSpPr txBox="1"/>
              <p:nvPr/>
            </p:nvSpPr>
            <p:spPr>
              <a:xfrm rot="10800000">
                <a:off x="5082522" y="1273429"/>
                <a:ext cx="678434" cy="17993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i="1" smtClean="0">
                          <a:latin typeface="Cambria Math" panose="02040503050406030204" pitchFamily="18" charset="0"/>
                        </a:rPr>
                        <m:t>⋅</m:t>
                      </m:r>
                    </m:oMath>
                  </m:oMathPara>
                </a14:m>
                <a:endParaRPr lang="en-US" sz="6000" b="1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E96B8AB7-E3F3-6E9A-1201-E6D74F5A0F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5082522" y="1273429"/>
                <a:ext cx="678434" cy="179930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ight Brace 50">
            <a:extLst>
              <a:ext uri="{FF2B5EF4-FFF2-40B4-BE49-F238E27FC236}">
                <a16:creationId xmlns:a16="http://schemas.microsoft.com/office/drawing/2014/main" id="{18F6659B-792E-2ECB-C531-0E16EEFF0888}"/>
              </a:ext>
            </a:extLst>
          </p:cNvPr>
          <p:cNvSpPr/>
          <p:nvPr/>
        </p:nvSpPr>
        <p:spPr>
          <a:xfrm rot="10800000">
            <a:off x="744007" y="2056705"/>
            <a:ext cx="270709" cy="826241"/>
          </a:xfrm>
          <a:prstGeom prst="rightBrace">
            <a:avLst>
              <a:gd name="adj1" fmla="val 26702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86BA9C0-2973-7C39-C220-B2F7D55006DB}"/>
                  </a:ext>
                </a:extLst>
              </p:cNvPr>
              <p:cNvSpPr txBox="1"/>
              <p:nvPr/>
            </p:nvSpPr>
            <p:spPr>
              <a:xfrm>
                <a:off x="101728" y="2299897"/>
                <a:ext cx="82837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−1 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86BA9C0-2973-7C39-C220-B2F7D55006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28" y="2299897"/>
                <a:ext cx="828374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D0C7D55A-0CC3-67E7-4693-76B50F0B7EB3}"/>
              </a:ext>
            </a:extLst>
          </p:cNvPr>
          <p:cNvSpPr txBox="1"/>
          <p:nvPr/>
        </p:nvSpPr>
        <p:spPr>
          <a:xfrm>
            <a:off x="5271898" y="3449561"/>
            <a:ext cx="326143" cy="18932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37559F16-07C0-E0FC-CE1F-982DDEF361B3}"/>
                  </a:ext>
                </a:extLst>
              </p:cNvPr>
              <p:cNvSpPr txBox="1"/>
              <p:nvPr/>
            </p:nvSpPr>
            <p:spPr>
              <a:xfrm>
                <a:off x="4817776" y="3492890"/>
                <a:ext cx="418957" cy="20621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1" dirty="0"/>
                  <a:t>0</a:t>
                </a:r>
              </a:p>
              <a:p>
                <a:pPr algn="ctr"/>
                <a:endParaRPr lang="en-US" sz="500" b="1" dirty="0"/>
              </a:p>
              <a:p>
                <a:pPr algn="ctr"/>
                <a:r>
                  <a:rPr lang="en-US" b="1" dirty="0"/>
                  <a:t>0</a:t>
                </a:r>
              </a:p>
              <a:p>
                <a:pPr algn="ctr"/>
                <a:endParaRPr lang="en-US" sz="500" b="1" dirty="0"/>
              </a:p>
              <a:p>
                <a:pPr algn="ctr"/>
                <a:r>
                  <a:rPr lang="en-US" b="1" dirty="0"/>
                  <a:t>0</a:t>
                </a:r>
              </a:p>
              <a:p>
                <a:pPr algn="ctr"/>
                <a:endParaRPr lang="en-US" sz="500" b="1" dirty="0"/>
              </a:p>
              <a:p>
                <a:pPr algn="ctr"/>
                <a:r>
                  <a:rPr lang="en-US" b="1" dirty="0"/>
                  <a:t>0</a:t>
                </a:r>
              </a:p>
              <a:p>
                <a:pPr algn="ctr"/>
                <a:endParaRPr lang="en-US" sz="500" b="1" dirty="0"/>
              </a:p>
              <a:p>
                <a:pPr algn="ctr"/>
                <a:r>
                  <a:rPr lang="en-US" b="1" dirty="0"/>
                  <a:t>0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37559F16-07C0-E0FC-CE1F-982DDEF361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7776" y="3492890"/>
                <a:ext cx="418957" cy="2062103"/>
              </a:xfrm>
              <a:prstGeom prst="rect">
                <a:avLst/>
              </a:prstGeom>
              <a:blipFill>
                <a:blip r:embed="rId10"/>
                <a:stretch>
                  <a:fillRect t="-1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64696BC1-F866-5BBA-5816-4A82C736C7CA}"/>
                  </a:ext>
                </a:extLst>
              </p:cNvPr>
              <p:cNvSpPr txBox="1"/>
              <p:nvPr/>
            </p:nvSpPr>
            <p:spPr>
              <a:xfrm>
                <a:off x="5640028" y="3501750"/>
                <a:ext cx="418957" cy="20621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1" dirty="0">
                    <a:highlight>
                      <a:srgbClr val="FFFF00"/>
                    </a:highlight>
                  </a:rPr>
                  <a:t>0</a:t>
                </a:r>
              </a:p>
              <a:p>
                <a:pPr algn="ctr"/>
                <a:endParaRPr lang="en-US" sz="500" b="1" dirty="0">
                  <a:highlight>
                    <a:srgbClr val="FFFF00"/>
                  </a:highlight>
                </a:endParaRPr>
              </a:p>
              <a:p>
                <a:pPr algn="ctr"/>
                <a:r>
                  <a:rPr lang="en-US" b="1" dirty="0">
                    <a:highlight>
                      <a:srgbClr val="FFFF00"/>
                    </a:highlight>
                  </a:rPr>
                  <a:t>1</a:t>
                </a:r>
              </a:p>
              <a:p>
                <a:pPr algn="ctr"/>
                <a:endParaRPr lang="en-US" sz="500" b="1" dirty="0">
                  <a:highlight>
                    <a:srgbClr val="FFFF00"/>
                  </a:highlight>
                </a:endParaRPr>
              </a:p>
              <a:p>
                <a:pPr algn="ctr"/>
                <a:r>
                  <a:rPr lang="en-US" b="1" dirty="0">
                    <a:highlight>
                      <a:srgbClr val="FFFF00"/>
                    </a:highlight>
                  </a:rPr>
                  <a:t>0</a:t>
                </a:r>
              </a:p>
              <a:p>
                <a:pPr algn="ctr"/>
                <a:endParaRPr lang="en-US" sz="500" b="1" dirty="0">
                  <a:highlight>
                    <a:srgbClr val="FFFF00"/>
                  </a:highlight>
                </a:endParaRPr>
              </a:p>
              <a:p>
                <a:pPr algn="ctr"/>
                <a:r>
                  <a:rPr lang="en-US" b="1" dirty="0">
                    <a:highlight>
                      <a:srgbClr val="FFFF00"/>
                    </a:highlight>
                  </a:rPr>
                  <a:t>0</a:t>
                </a:r>
              </a:p>
              <a:p>
                <a:pPr algn="ctr"/>
                <a:endParaRPr lang="en-US" sz="500" b="1" dirty="0">
                  <a:highlight>
                    <a:srgbClr val="FFFF00"/>
                  </a:highlight>
                </a:endParaRPr>
              </a:p>
              <a:p>
                <a:pPr algn="ctr"/>
                <a:r>
                  <a:rPr lang="en-US" b="1" dirty="0">
                    <a:highlight>
                      <a:srgbClr val="FFFF00"/>
                    </a:highlight>
                  </a:rPr>
                  <a:t>1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dirty="0">
                  <a:highlight>
                    <a:srgbClr val="FFFF00"/>
                  </a:highlight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64696BC1-F866-5BBA-5816-4A82C736C7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0028" y="3501750"/>
                <a:ext cx="418957" cy="2062103"/>
              </a:xfrm>
              <a:prstGeom prst="rect">
                <a:avLst/>
              </a:prstGeom>
              <a:blipFill>
                <a:blip r:embed="rId11"/>
                <a:stretch>
                  <a:fillRect t="-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0472617B-6F1D-DAF3-09FA-59754E938964}"/>
              </a:ext>
            </a:extLst>
          </p:cNvPr>
          <p:cNvCxnSpPr>
            <a:cxnSpLocks/>
          </p:cNvCxnSpPr>
          <p:nvPr/>
        </p:nvCxnSpPr>
        <p:spPr>
          <a:xfrm>
            <a:off x="6089696" y="3130320"/>
            <a:ext cx="8863" cy="51023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90A71553-C343-5FC0-E24E-6B17F23D6BE1}"/>
              </a:ext>
            </a:extLst>
          </p:cNvPr>
          <p:cNvSpPr txBox="1"/>
          <p:nvPr/>
        </p:nvSpPr>
        <p:spPr>
          <a:xfrm>
            <a:off x="5973772" y="2968949"/>
            <a:ext cx="247087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R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BC8419E8-7F34-1FB4-9EF9-D39FB8F841C2}"/>
              </a:ext>
            </a:extLst>
          </p:cNvPr>
          <p:cNvSpPr txBox="1"/>
          <p:nvPr/>
        </p:nvSpPr>
        <p:spPr>
          <a:xfrm rot="10800000">
            <a:off x="5497616" y="3162382"/>
            <a:ext cx="1201886" cy="430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90E9AECF-6515-DA1F-C558-361727D77B1B}"/>
                  </a:ext>
                </a:extLst>
              </p:cNvPr>
              <p:cNvSpPr txBox="1"/>
              <p:nvPr/>
            </p:nvSpPr>
            <p:spPr>
              <a:xfrm>
                <a:off x="5897590" y="3123703"/>
                <a:ext cx="401202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⋅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90E9AECF-6515-DA1F-C558-361727D77B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7590" y="3123703"/>
                <a:ext cx="401202" cy="101566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DD150076-2A35-C76F-170B-1E3B0819F43E}"/>
                  </a:ext>
                </a:extLst>
              </p:cNvPr>
              <p:cNvSpPr txBox="1"/>
              <p:nvPr/>
            </p:nvSpPr>
            <p:spPr>
              <a:xfrm>
                <a:off x="6193530" y="3467488"/>
                <a:ext cx="401202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⋅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DD150076-2A35-C76F-170B-1E3B0819F4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3530" y="3467488"/>
                <a:ext cx="401202" cy="101566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028098C0-7ED5-90C3-E168-33542F7383F6}"/>
                  </a:ext>
                </a:extLst>
              </p:cNvPr>
              <p:cNvSpPr txBox="1"/>
              <p:nvPr/>
            </p:nvSpPr>
            <p:spPr>
              <a:xfrm>
                <a:off x="6489469" y="3827224"/>
                <a:ext cx="401202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⋅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028098C0-7ED5-90C3-E168-33542F7383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9469" y="3827224"/>
                <a:ext cx="401202" cy="101566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A2C504FA-7E79-0480-C228-CCCEB6B91397}"/>
                  </a:ext>
                </a:extLst>
              </p:cNvPr>
              <p:cNvSpPr txBox="1"/>
              <p:nvPr/>
            </p:nvSpPr>
            <p:spPr>
              <a:xfrm>
                <a:off x="6774778" y="4186959"/>
                <a:ext cx="401202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⋅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A2C504FA-7E79-0480-C228-CCCEB6B913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4778" y="4186959"/>
                <a:ext cx="401202" cy="101566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EB201D1F-A3CC-55A9-63EC-911FEDE6D35A}"/>
                  </a:ext>
                </a:extLst>
              </p:cNvPr>
              <p:cNvSpPr txBox="1"/>
              <p:nvPr/>
            </p:nvSpPr>
            <p:spPr>
              <a:xfrm>
                <a:off x="7083118" y="4553782"/>
                <a:ext cx="401202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⋅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EB201D1F-A3CC-55A9-63EC-911FEDE6D3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3118" y="4553782"/>
                <a:ext cx="401202" cy="101566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7567A715-1239-4DC8-18C6-B17C6597BFB4}"/>
              </a:ext>
            </a:extLst>
          </p:cNvPr>
          <p:cNvCxnSpPr>
            <a:cxnSpLocks/>
          </p:cNvCxnSpPr>
          <p:nvPr/>
        </p:nvCxnSpPr>
        <p:spPr>
          <a:xfrm>
            <a:off x="7273459" y="3153812"/>
            <a:ext cx="8863" cy="193760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D9CB2613-ADEA-D2F6-E7B7-E33C6CF6E786}"/>
              </a:ext>
            </a:extLst>
          </p:cNvPr>
          <p:cNvCxnSpPr>
            <a:cxnSpLocks/>
          </p:cNvCxnSpPr>
          <p:nvPr/>
        </p:nvCxnSpPr>
        <p:spPr>
          <a:xfrm>
            <a:off x="6383868" y="3183680"/>
            <a:ext cx="8863" cy="82173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C7C8A621-7BED-9521-6117-1F56BA28F949}"/>
              </a:ext>
            </a:extLst>
          </p:cNvPr>
          <p:cNvCxnSpPr>
            <a:cxnSpLocks/>
          </p:cNvCxnSpPr>
          <p:nvPr/>
        </p:nvCxnSpPr>
        <p:spPr>
          <a:xfrm>
            <a:off x="6681575" y="3131214"/>
            <a:ext cx="8863" cy="120310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F7BAD96A-57B1-7DEA-15C7-5F6D40897679}"/>
              </a:ext>
            </a:extLst>
          </p:cNvPr>
          <p:cNvCxnSpPr>
            <a:cxnSpLocks/>
          </p:cNvCxnSpPr>
          <p:nvPr/>
        </p:nvCxnSpPr>
        <p:spPr>
          <a:xfrm>
            <a:off x="6968656" y="3139433"/>
            <a:ext cx="8863" cy="160132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7E9995EA-9CFA-1D42-5855-55364BB8DC8C}"/>
              </a:ext>
            </a:extLst>
          </p:cNvPr>
          <p:cNvSpPr txBox="1"/>
          <p:nvPr/>
        </p:nvSpPr>
        <p:spPr>
          <a:xfrm>
            <a:off x="6275028" y="2967177"/>
            <a:ext cx="247087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R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9307CDEF-7B06-9DDA-7CE7-FC3E370191FE}"/>
              </a:ext>
            </a:extLst>
          </p:cNvPr>
          <p:cNvSpPr txBox="1"/>
          <p:nvPr/>
        </p:nvSpPr>
        <p:spPr>
          <a:xfrm>
            <a:off x="6567419" y="2961861"/>
            <a:ext cx="247087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R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6167F4D8-5963-DEB4-4279-03C6CB08634B}"/>
              </a:ext>
            </a:extLst>
          </p:cNvPr>
          <p:cNvSpPr txBox="1"/>
          <p:nvPr/>
        </p:nvSpPr>
        <p:spPr>
          <a:xfrm>
            <a:off x="6858043" y="2960089"/>
            <a:ext cx="247087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R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5894C22E-4AB9-36F8-BA0E-09EE7D29FDEA}"/>
              </a:ext>
            </a:extLst>
          </p:cNvPr>
          <p:cNvSpPr txBox="1"/>
          <p:nvPr/>
        </p:nvSpPr>
        <p:spPr>
          <a:xfrm>
            <a:off x="7148665" y="2963633"/>
            <a:ext cx="247087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R</a:t>
            </a:r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90D887D5-78EC-11C9-86C7-9EF29A3E204D}"/>
              </a:ext>
            </a:extLst>
          </p:cNvPr>
          <p:cNvGrpSpPr/>
          <p:nvPr/>
        </p:nvGrpSpPr>
        <p:grpSpPr>
          <a:xfrm>
            <a:off x="8790180" y="2016358"/>
            <a:ext cx="2915044" cy="1251508"/>
            <a:chOff x="8543856" y="2177492"/>
            <a:chExt cx="2915044" cy="1251508"/>
          </a:xfrm>
        </p:grpSpPr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8E987A3A-D250-C0F7-6B61-2D8CD6EAD443}"/>
                </a:ext>
              </a:extLst>
            </p:cNvPr>
            <p:cNvGrpSpPr/>
            <p:nvPr/>
          </p:nvGrpSpPr>
          <p:grpSpPr>
            <a:xfrm>
              <a:off x="8543856" y="2177492"/>
              <a:ext cx="401202" cy="1251508"/>
              <a:chOff x="8931414" y="3977852"/>
              <a:chExt cx="401202" cy="125150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3" name="TextBox 92">
                    <a:extLst>
                      <a:ext uri="{FF2B5EF4-FFF2-40B4-BE49-F238E27FC236}">
                        <a16:creationId xmlns:a16="http://schemas.microsoft.com/office/drawing/2014/main" id="{DE0C9226-C9C9-B5C1-7B88-B8F8A01DC7E1}"/>
                      </a:ext>
                    </a:extLst>
                  </p:cNvPr>
                  <p:cNvSpPr txBox="1"/>
                  <p:nvPr/>
                </p:nvSpPr>
                <p:spPr>
                  <a:xfrm>
                    <a:off x="8931414" y="3977852"/>
                    <a:ext cx="401202" cy="1015663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6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⋅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93" name="TextBox 92">
                    <a:extLst>
                      <a:ext uri="{FF2B5EF4-FFF2-40B4-BE49-F238E27FC236}">
                        <a16:creationId xmlns:a16="http://schemas.microsoft.com/office/drawing/2014/main" id="{DE0C9226-C9C9-B5C1-7B88-B8F8A01DC7E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931414" y="3977852"/>
                    <a:ext cx="401202" cy="1015663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7A9A2C42-D5D7-29C5-D4BF-75A63B0AA94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32387" y="4476688"/>
                <a:ext cx="8863" cy="61738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B3A6027A-3A87-74F4-A0EA-A1CDBFC8FD93}"/>
                  </a:ext>
                </a:extLst>
              </p:cNvPr>
              <p:cNvSpPr txBox="1"/>
              <p:nvPr/>
            </p:nvSpPr>
            <p:spPr>
              <a:xfrm>
                <a:off x="9013787" y="4921583"/>
                <a:ext cx="247087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R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C5C01D39-334B-1C2E-7048-8C3E75BA43B1}"/>
                    </a:ext>
                  </a:extLst>
                </p:cNvPr>
                <p:cNvSpPr txBox="1"/>
                <p:nvPr/>
              </p:nvSpPr>
              <p:spPr>
                <a:xfrm>
                  <a:off x="8892170" y="2704598"/>
                  <a:ext cx="2566730" cy="58528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800" b="1" i="0" smtClean="0">
                                    <a:latin typeface="Cambria Math" panose="02040503050406030204" pitchFamily="18" charset="0"/>
                                  </a:rPr>
                                  <m:t>𝐓</m:t>
                                </m:r>
                              </m:e>
                              <m:e/>
                            </m:mr>
                            <m:mr>
                              <m:e/>
                              <m:e>
                                <m:r>
                                  <a:rPr lang="en-US" sz="1800" b="1" i="0" smtClean="0">
                                    <a:latin typeface="Cambria Math" panose="02040503050406030204" pitchFamily="18" charset="0"/>
                                  </a:rPr>
                                  <m:t>𝐇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∈</m:t>
                      </m:r>
                    </m:oMath>
                  </a14:m>
                  <a:r>
                    <a:rPr lang="en-US" sz="1800" dirty="0"/>
                    <a:t> </a:t>
                  </a:r>
                  <a:r>
                    <a:rPr lang="en-US" sz="1800" dirty="0" err="1"/>
                    <a:t>Clifford+T</a:t>
                  </a:r>
                  <a:endParaRPr lang="en-US" sz="1800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C5C01D39-334B-1C2E-7048-8C3E75BA43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92170" y="2704598"/>
                  <a:ext cx="2566730" cy="585288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0E4F2319-9FD9-819F-608D-A83286E8562B}"/>
                  </a:ext>
                </a:extLst>
              </p:cNvPr>
              <p:cNvSpPr txBox="1"/>
              <p:nvPr/>
            </p:nvSpPr>
            <p:spPr>
              <a:xfrm>
                <a:off x="5887657" y="2643293"/>
                <a:ext cx="1938243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1" dirty="0"/>
                  <a:t>T   H   T   </a:t>
                </a:r>
                <a:r>
                  <a:rPr lang="en-US" b="1" dirty="0" err="1"/>
                  <a:t>T</a:t>
                </a:r>
                <a:r>
                  <a:rPr lang="en-US" b="1" dirty="0"/>
                  <a:t>   H  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⋯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0E4F2319-9FD9-819F-608D-A83286E856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7657" y="2643293"/>
                <a:ext cx="1938243" cy="369332"/>
              </a:xfrm>
              <a:prstGeom prst="rect">
                <a:avLst/>
              </a:prstGeom>
              <a:blipFill>
                <a:blip r:embed="rId19"/>
                <a:stretch>
                  <a:fillRect t="-10000" b="-2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2B058647-EBCE-B961-9BC9-917C2901792A}"/>
                  </a:ext>
                </a:extLst>
              </p:cNvPr>
              <p:cNvSpPr txBox="1"/>
              <p:nvPr/>
            </p:nvSpPr>
            <p:spPr>
              <a:xfrm>
                <a:off x="3844981" y="2455131"/>
                <a:ext cx="1049449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2B058647-EBCE-B961-9BC9-917C290179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4981" y="2455131"/>
                <a:ext cx="1049449" cy="58477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52221171-62F6-F45A-3585-2E93705F4DCB}"/>
                  </a:ext>
                </a:extLst>
              </p:cNvPr>
              <p:cNvSpPr txBox="1"/>
              <p:nvPr/>
            </p:nvSpPr>
            <p:spPr>
              <a:xfrm>
                <a:off x="3389775" y="4296294"/>
                <a:ext cx="1160697" cy="5763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𝜖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52221171-62F6-F45A-3585-2E93705F4D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9775" y="4296294"/>
                <a:ext cx="1160697" cy="576376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5" name="Right Brace 104">
            <a:extLst>
              <a:ext uri="{FF2B5EF4-FFF2-40B4-BE49-F238E27FC236}">
                <a16:creationId xmlns:a16="http://schemas.microsoft.com/office/drawing/2014/main" id="{3783072C-DA72-6B04-8759-78A86A91D345}"/>
              </a:ext>
            </a:extLst>
          </p:cNvPr>
          <p:cNvSpPr/>
          <p:nvPr/>
        </p:nvSpPr>
        <p:spPr>
          <a:xfrm rot="10800000">
            <a:off x="4480215" y="3605112"/>
            <a:ext cx="345475" cy="1958740"/>
          </a:xfrm>
          <a:prstGeom prst="rightBrace">
            <a:avLst>
              <a:gd name="adj1" fmla="val 26702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933702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F90F0-EA0F-6458-FB44-99DCE7509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Diagonal Unitary Synthesis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89C5C55-9B9D-5897-3A56-33B7C650A5BB}"/>
                  </a:ext>
                </a:extLst>
              </p:cNvPr>
              <p:cNvSpPr txBox="1"/>
              <p:nvPr/>
            </p:nvSpPr>
            <p:spPr>
              <a:xfrm>
                <a:off x="7418295" y="431492"/>
                <a:ext cx="4308295" cy="119282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b="1" i="1" smtClean="0">
                        <a:effectLst/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000" b="1" dirty="0">
                    <a:effectLst/>
                  </a:rPr>
                  <a:t>-qubit diagonal unitary has T-count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effectLst/>
                          <a:latin typeface="Cambria Math" panose="02040503050406030204" pitchFamily="18" charset="0"/>
                        </a:rPr>
                        <m:t>𝑶</m:t>
                      </m:r>
                      <m:d>
                        <m:dPr>
                          <m:ctrlPr>
                            <a:rPr lang="en-US" sz="1600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1600" b="1" i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𝐥𝐨𝐠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num>
                                        <m:den>
                                          <m: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𝝐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e>
                          </m:rad>
                          <m:r>
                            <a:rPr lang="en-US" sz="1600" b="1" i="1" smtClean="0">
                              <a:effectLst/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1600" b="1" i="0" smtClean="0">
                                  <a:effectLst/>
                                  <a:latin typeface="Cambria Math" panose="02040503050406030204" pitchFamily="18" charset="0"/>
                                </a:rPr>
                                <m:t>𝐥𝐨𝐠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𝝐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sz="1400" b="1" dirty="0">
                  <a:effectLst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89C5C55-9B9D-5897-3A56-33B7C650A5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8295" y="431492"/>
                <a:ext cx="4308295" cy="1192827"/>
              </a:xfrm>
              <a:prstGeom prst="rect">
                <a:avLst/>
              </a:prstGeom>
              <a:blipFill>
                <a:blip r:embed="rId2"/>
                <a:stretch>
                  <a:fillRect t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402462A6-2B74-B806-12F2-470EA4808BD5}"/>
              </a:ext>
            </a:extLst>
          </p:cNvPr>
          <p:cNvGrpSpPr/>
          <p:nvPr/>
        </p:nvGrpSpPr>
        <p:grpSpPr>
          <a:xfrm>
            <a:off x="72746" y="812081"/>
            <a:ext cx="4111833" cy="4296016"/>
            <a:chOff x="-342262" y="1173304"/>
            <a:chExt cx="4111833" cy="4296016"/>
          </a:xfrm>
        </p:grpSpPr>
        <p:sp>
          <p:nvSpPr>
            <p:cNvPr id="51" name="Right Brace 50">
              <a:extLst>
                <a:ext uri="{FF2B5EF4-FFF2-40B4-BE49-F238E27FC236}">
                  <a16:creationId xmlns:a16="http://schemas.microsoft.com/office/drawing/2014/main" id="{18F6659B-792E-2ECB-C531-0E16EEFF0888}"/>
                </a:ext>
              </a:extLst>
            </p:cNvPr>
            <p:cNvSpPr/>
            <p:nvPr/>
          </p:nvSpPr>
          <p:spPr>
            <a:xfrm rot="10800000">
              <a:off x="744007" y="2056705"/>
              <a:ext cx="270709" cy="826241"/>
            </a:xfrm>
            <a:prstGeom prst="rightBrace">
              <a:avLst>
                <a:gd name="adj1" fmla="val 26702"/>
                <a:gd name="adj2" fmla="val 50000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E86BA9C0-2973-7C39-C220-B2F7D55006DB}"/>
                    </a:ext>
                  </a:extLst>
                </p:cNvPr>
                <p:cNvSpPr txBox="1"/>
                <p:nvPr/>
              </p:nvSpPr>
              <p:spPr>
                <a:xfrm>
                  <a:off x="101728" y="2299897"/>
                  <a:ext cx="828374" cy="30777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−1 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E86BA9C0-2973-7C39-C220-B2F7D55006D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728" y="2299897"/>
                  <a:ext cx="828374" cy="30777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F807AB2-E913-6743-8F60-B63ED92B9828}"/>
                </a:ext>
              </a:extLst>
            </p:cNvPr>
            <p:cNvGrpSpPr/>
            <p:nvPr/>
          </p:nvGrpSpPr>
          <p:grpSpPr>
            <a:xfrm>
              <a:off x="-342262" y="1173304"/>
              <a:ext cx="4111833" cy="4296016"/>
              <a:chOff x="1284520" y="1273429"/>
              <a:chExt cx="4111833" cy="4296016"/>
            </a:xfrm>
          </p:grpSpPr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E1A168C9-D125-934F-3BA0-BD99A0C5E8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18855" y="5102454"/>
                <a:ext cx="2580127" cy="0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81B51AA8-7283-0F40-8406-7040EB4E32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18856" y="2157375"/>
                <a:ext cx="2580127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E55603D4-C305-A547-6AAF-375DDFAA73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18856" y="2515859"/>
                <a:ext cx="2580127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905A1B80-707A-3B26-BEBA-93F976D470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27719" y="3183937"/>
                <a:ext cx="2580127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FC361F93-A15F-28D1-3ADA-BC6D514E22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88645" y="2180420"/>
                <a:ext cx="8863" cy="130166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TextBox 4">
                    <a:extLst>
                      <a:ext uri="{FF2B5EF4-FFF2-40B4-BE49-F238E27FC236}">
                        <a16:creationId xmlns:a16="http://schemas.microsoft.com/office/drawing/2014/main" id="{7E492D2B-03AA-54F0-B0CD-B04866538F1D}"/>
                      </a:ext>
                    </a:extLst>
                  </p:cNvPr>
                  <p:cNvSpPr txBox="1"/>
                  <p:nvPr/>
                </p:nvSpPr>
                <p:spPr>
                  <a:xfrm rot="10800000">
                    <a:off x="2609736" y="1688934"/>
                    <a:ext cx="746277" cy="101566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</m:oMath>
                      </m:oMathPara>
                    </a14:m>
                    <a:endParaRPr lang="en-US" sz="6000" b="1" dirty="0"/>
                  </a:p>
                </p:txBody>
              </p:sp>
            </mc:Choice>
            <mc:Fallback xmlns="">
              <p:sp>
                <p:nvSpPr>
                  <p:cNvPr id="5" name="TextBox 4">
                    <a:extLst>
                      <a:ext uri="{FF2B5EF4-FFF2-40B4-BE49-F238E27FC236}">
                        <a16:creationId xmlns:a16="http://schemas.microsoft.com/office/drawing/2014/main" id="{7E492D2B-03AA-54F0-B0CD-B04866538F1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0800000">
                    <a:off x="2609736" y="1688934"/>
                    <a:ext cx="746277" cy="1015663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55EB5AC8-47D0-1B5D-8DDC-3E82B6E4BD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18856" y="3656426"/>
                <a:ext cx="2580127" cy="0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70023C29-FC43-DBCA-9C9B-6CE48EE90EB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18856" y="4021478"/>
                <a:ext cx="2580127" cy="0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C4ABC2A8-AE20-F224-99FB-57ECF2DA70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27719" y="4382984"/>
                <a:ext cx="2580127" cy="0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56416E3C-6AA9-F2DA-A03F-782AD14392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18856" y="4748035"/>
                <a:ext cx="2580127" cy="0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E96B8AB7-E3F3-6E9A-1201-E6D74F5A0FEC}"/>
                      </a:ext>
                    </a:extLst>
                  </p:cNvPr>
                  <p:cNvSpPr txBox="1"/>
                  <p:nvPr/>
                </p:nvSpPr>
                <p:spPr>
                  <a:xfrm rot="10800000">
                    <a:off x="2652975" y="1273429"/>
                    <a:ext cx="678434" cy="179930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</m:oMath>
                      </m:oMathPara>
                    </a14:m>
                    <a:endParaRPr lang="en-US" sz="6000" b="1" dirty="0"/>
                  </a:p>
                </p:txBody>
              </p:sp>
            </mc:Choice>
            <mc:Fallback xmlns=""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E96B8AB7-E3F3-6E9A-1201-E6D74F5A0FE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0800000">
                    <a:off x="2652975" y="1273429"/>
                    <a:ext cx="678434" cy="179930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0C7D55A-0CC3-67E7-4693-76B50F0B7EB3}"/>
                  </a:ext>
                </a:extLst>
              </p:cNvPr>
              <p:cNvSpPr txBox="1"/>
              <p:nvPr/>
            </p:nvSpPr>
            <p:spPr>
              <a:xfrm>
                <a:off x="2842351" y="3449561"/>
                <a:ext cx="326143" cy="189329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b="1" dirty="0"/>
              </a:p>
            </p:txBody>
          </p: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0472617B-6F1D-DAF3-09FA-59754E9389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60149" y="3130320"/>
                <a:ext cx="8863" cy="51023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90A71553-C343-5FC0-E24E-6B17F23D6BE1}"/>
                  </a:ext>
                </a:extLst>
              </p:cNvPr>
              <p:cNvSpPr txBox="1"/>
              <p:nvPr/>
            </p:nvSpPr>
            <p:spPr>
              <a:xfrm>
                <a:off x="3544225" y="2968949"/>
                <a:ext cx="247087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R</a:t>
                </a: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BC8419E8-7F34-1FB4-9EF9-D39FB8F841C2}"/>
                  </a:ext>
                </a:extLst>
              </p:cNvPr>
              <p:cNvSpPr txBox="1"/>
              <p:nvPr/>
            </p:nvSpPr>
            <p:spPr>
              <a:xfrm rot="10800000">
                <a:off x="3068069" y="3162382"/>
                <a:ext cx="1201886" cy="4307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6000" b="1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6" name="TextBox 75">
                    <a:extLst>
                      <a:ext uri="{FF2B5EF4-FFF2-40B4-BE49-F238E27FC236}">
                        <a16:creationId xmlns:a16="http://schemas.microsoft.com/office/drawing/2014/main" id="{90E9AECF-6515-DA1F-C558-361727D77B1B}"/>
                      </a:ext>
                    </a:extLst>
                  </p:cNvPr>
                  <p:cNvSpPr txBox="1"/>
                  <p:nvPr/>
                </p:nvSpPr>
                <p:spPr>
                  <a:xfrm>
                    <a:off x="3468043" y="3123703"/>
                    <a:ext cx="401202" cy="1015663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6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⋅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6" name="TextBox 75">
                    <a:extLst>
                      <a:ext uri="{FF2B5EF4-FFF2-40B4-BE49-F238E27FC236}">
                        <a16:creationId xmlns:a16="http://schemas.microsoft.com/office/drawing/2014/main" id="{90E9AECF-6515-DA1F-C558-361727D77B1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68043" y="3123703"/>
                    <a:ext cx="401202" cy="1015663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7" name="TextBox 76">
                    <a:extLst>
                      <a:ext uri="{FF2B5EF4-FFF2-40B4-BE49-F238E27FC236}">
                        <a16:creationId xmlns:a16="http://schemas.microsoft.com/office/drawing/2014/main" id="{DD150076-2A35-C76F-170B-1E3B0819F43E}"/>
                      </a:ext>
                    </a:extLst>
                  </p:cNvPr>
                  <p:cNvSpPr txBox="1"/>
                  <p:nvPr/>
                </p:nvSpPr>
                <p:spPr>
                  <a:xfrm>
                    <a:off x="3763983" y="3467488"/>
                    <a:ext cx="401202" cy="1015663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6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⋅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7" name="TextBox 76">
                    <a:extLst>
                      <a:ext uri="{FF2B5EF4-FFF2-40B4-BE49-F238E27FC236}">
                        <a16:creationId xmlns:a16="http://schemas.microsoft.com/office/drawing/2014/main" id="{DD150076-2A35-C76F-170B-1E3B0819F43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63983" y="3467488"/>
                    <a:ext cx="401202" cy="1015663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8" name="TextBox 77">
                    <a:extLst>
                      <a:ext uri="{FF2B5EF4-FFF2-40B4-BE49-F238E27FC236}">
                        <a16:creationId xmlns:a16="http://schemas.microsoft.com/office/drawing/2014/main" id="{028098C0-7ED5-90C3-E168-33542F7383F6}"/>
                      </a:ext>
                    </a:extLst>
                  </p:cNvPr>
                  <p:cNvSpPr txBox="1"/>
                  <p:nvPr/>
                </p:nvSpPr>
                <p:spPr>
                  <a:xfrm>
                    <a:off x="4059922" y="3827224"/>
                    <a:ext cx="401202" cy="1015663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6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⋅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8" name="TextBox 77">
                    <a:extLst>
                      <a:ext uri="{FF2B5EF4-FFF2-40B4-BE49-F238E27FC236}">
                        <a16:creationId xmlns:a16="http://schemas.microsoft.com/office/drawing/2014/main" id="{028098C0-7ED5-90C3-E168-33542F7383F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59922" y="3827224"/>
                    <a:ext cx="401202" cy="1015663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9" name="TextBox 78">
                    <a:extLst>
                      <a:ext uri="{FF2B5EF4-FFF2-40B4-BE49-F238E27FC236}">
                        <a16:creationId xmlns:a16="http://schemas.microsoft.com/office/drawing/2014/main" id="{A2C504FA-7E79-0480-C228-CCCEB6B91397}"/>
                      </a:ext>
                    </a:extLst>
                  </p:cNvPr>
                  <p:cNvSpPr txBox="1"/>
                  <p:nvPr/>
                </p:nvSpPr>
                <p:spPr>
                  <a:xfrm>
                    <a:off x="4345231" y="4186959"/>
                    <a:ext cx="401202" cy="1015663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6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⋅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9" name="TextBox 78">
                    <a:extLst>
                      <a:ext uri="{FF2B5EF4-FFF2-40B4-BE49-F238E27FC236}">
                        <a16:creationId xmlns:a16="http://schemas.microsoft.com/office/drawing/2014/main" id="{A2C504FA-7E79-0480-C228-CCCEB6B9139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45231" y="4186959"/>
                    <a:ext cx="401202" cy="1015663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0" name="TextBox 79">
                    <a:extLst>
                      <a:ext uri="{FF2B5EF4-FFF2-40B4-BE49-F238E27FC236}">
                        <a16:creationId xmlns:a16="http://schemas.microsoft.com/office/drawing/2014/main" id="{EB201D1F-A3CC-55A9-63EC-911FEDE6D35A}"/>
                      </a:ext>
                    </a:extLst>
                  </p:cNvPr>
                  <p:cNvSpPr txBox="1"/>
                  <p:nvPr/>
                </p:nvSpPr>
                <p:spPr>
                  <a:xfrm>
                    <a:off x="4653571" y="4553782"/>
                    <a:ext cx="401202" cy="1015663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6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⋅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0" name="TextBox 79">
                    <a:extLst>
                      <a:ext uri="{FF2B5EF4-FFF2-40B4-BE49-F238E27FC236}">
                        <a16:creationId xmlns:a16="http://schemas.microsoft.com/office/drawing/2014/main" id="{EB201D1F-A3CC-55A9-63EC-911FEDE6D35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53571" y="4553782"/>
                    <a:ext cx="401202" cy="1015663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7567A715-1239-4DC8-18C6-B17C6597BF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43912" y="3153812"/>
                <a:ext cx="8863" cy="193760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D9CB2613-ADEA-D2F6-E7B7-E33C6CF6E7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54321" y="3183680"/>
                <a:ext cx="8863" cy="8217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C7C8A621-7BED-9521-6117-1F56BA28F9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52028" y="3131214"/>
                <a:ext cx="8863" cy="120310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F7BAD96A-57B1-7DEA-15C7-5F6D408976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39109" y="3139433"/>
                <a:ext cx="8863" cy="160132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7E9995EA-9CFA-1D42-5855-55364BB8DC8C}"/>
                  </a:ext>
                </a:extLst>
              </p:cNvPr>
              <p:cNvSpPr txBox="1"/>
              <p:nvPr/>
            </p:nvSpPr>
            <p:spPr>
              <a:xfrm>
                <a:off x="3845481" y="2967177"/>
                <a:ext cx="247087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R</a:t>
                </a:r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9307CDEF-7B06-9DDA-7CE7-FC3E370191FE}"/>
                  </a:ext>
                </a:extLst>
              </p:cNvPr>
              <p:cNvSpPr txBox="1"/>
              <p:nvPr/>
            </p:nvSpPr>
            <p:spPr>
              <a:xfrm>
                <a:off x="4137872" y="2961861"/>
                <a:ext cx="247087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R</a:t>
                </a: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6167F4D8-5963-DEB4-4279-03C6CB08634B}"/>
                  </a:ext>
                </a:extLst>
              </p:cNvPr>
              <p:cNvSpPr txBox="1"/>
              <p:nvPr/>
            </p:nvSpPr>
            <p:spPr>
              <a:xfrm>
                <a:off x="4428496" y="2960089"/>
                <a:ext cx="247087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R</a:t>
                </a:r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5894C22E-4AB9-36F8-BA0E-09EE7D29FDEA}"/>
                  </a:ext>
                </a:extLst>
              </p:cNvPr>
              <p:cNvSpPr txBox="1"/>
              <p:nvPr/>
            </p:nvSpPr>
            <p:spPr>
              <a:xfrm>
                <a:off x="4719118" y="2963633"/>
                <a:ext cx="247087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R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1" name="TextBox 100">
                    <a:extLst>
                      <a:ext uri="{FF2B5EF4-FFF2-40B4-BE49-F238E27FC236}">
                        <a16:creationId xmlns:a16="http://schemas.microsoft.com/office/drawing/2014/main" id="{0E4F2319-9FD9-819F-608D-A83286E8562B}"/>
                      </a:ext>
                    </a:extLst>
                  </p:cNvPr>
                  <p:cNvSpPr txBox="1"/>
                  <p:nvPr/>
                </p:nvSpPr>
                <p:spPr>
                  <a:xfrm>
                    <a:off x="3458110" y="2643293"/>
                    <a:ext cx="1938243" cy="3693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b="1" dirty="0"/>
                      <a:t>T   H   T   </a:t>
                    </a:r>
                    <a:r>
                      <a:rPr lang="en-US" b="1" dirty="0" err="1"/>
                      <a:t>T</a:t>
                    </a:r>
                    <a:r>
                      <a:rPr lang="en-US" b="1" dirty="0"/>
                      <a:t>   H   </a:t>
                    </a:r>
                    <a14:m>
                      <m:oMath xmlns:m="http://schemas.openxmlformats.org/officeDocument/2006/math"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101" name="TextBox 100">
                    <a:extLst>
                      <a:ext uri="{FF2B5EF4-FFF2-40B4-BE49-F238E27FC236}">
                        <a16:creationId xmlns:a16="http://schemas.microsoft.com/office/drawing/2014/main" id="{0E4F2319-9FD9-819F-608D-A83286E8562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58110" y="2643293"/>
                    <a:ext cx="1938243" cy="36933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t="-9836" b="-24590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4" name="TextBox 103">
                    <a:extLst>
                      <a:ext uri="{FF2B5EF4-FFF2-40B4-BE49-F238E27FC236}">
                        <a16:creationId xmlns:a16="http://schemas.microsoft.com/office/drawing/2014/main" id="{52221171-62F6-F45A-3585-2E93705F4DCB}"/>
                      </a:ext>
                    </a:extLst>
                  </p:cNvPr>
                  <p:cNvSpPr txBox="1"/>
                  <p:nvPr/>
                </p:nvSpPr>
                <p:spPr>
                  <a:xfrm>
                    <a:off x="1284520" y="4296294"/>
                    <a:ext cx="1160697" cy="576376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𝜖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oMath>
                      </m:oMathPara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104" name="TextBox 103">
                    <a:extLst>
                      <a:ext uri="{FF2B5EF4-FFF2-40B4-BE49-F238E27FC236}">
                        <a16:creationId xmlns:a16="http://schemas.microsoft.com/office/drawing/2014/main" id="{52221171-62F6-F45A-3585-2E93705F4DC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84520" y="4296294"/>
                    <a:ext cx="1160697" cy="576376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5" name="Right Brace 104">
                <a:extLst>
                  <a:ext uri="{FF2B5EF4-FFF2-40B4-BE49-F238E27FC236}">
                    <a16:creationId xmlns:a16="http://schemas.microsoft.com/office/drawing/2014/main" id="{3783072C-DA72-6B04-8759-78A86A91D345}"/>
                  </a:ext>
                </a:extLst>
              </p:cNvPr>
              <p:cNvSpPr/>
              <p:nvPr/>
            </p:nvSpPr>
            <p:spPr>
              <a:xfrm rot="10800000">
                <a:off x="2327115" y="3605112"/>
                <a:ext cx="345475" cy="1958740"/>
              </a:xfrm>
              <a:prstGeom prst="rightBrace">
                <a:avLst>
                  <a:gd name="adj1" fmla="val 26702"/>
                  <a:gd name="adj2" fmla="val 50000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13922372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F90F0-EA0F-6458-FB44-99DCE7509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Diagonal Unitary Synthesis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89C5C55-9B9D-5897-3A56-33B7C650A5BB}"/>
                  </a:ext>
                </a:extLst>
              </p:cNvPr>
              <p:cNvSpPr txBox="1"/>
              <p:nvPr/>
            </p:nvSpPr>
            <p:spPr>
              <a:xfrm>
                <a:off x="7418295" y="431492"/>
                <a:ext cx="4308295" cy="119282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b="1" i="1" smtClean="0">
                        <a:effectLst/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000" b="1" dirty="0">
                    <a:effectLst/>
                  </a:rPr>
                  <a:t>-qubit diagonal unitary has T-count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effectLst/>
                          <a:latin typeface="Cambria Math" panose="02040503050406030204" pitchFamily="18" charset="0"/>
                        </a:rPr>
                        <m:t>𝑶</m:t>
                      </m:r>
                      <m:d>
                        <m:dPr>
                          <m:ctrlPr>
                            <a:rPr lang="en-US" sz="1600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1600" b="1" i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𝐥𝐨𝐠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num>
                                        <m:den>
                                          <m: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𝝐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e>
                          </m:rad>
                          <m:r>
                            <a:rPr lang="en-US" sz="1600" b="1" i="1" smtClean="0">
                              <a:effectLst/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1600" b="1" i="0" smtClean="0">
                                  <a:effectLst/>
                                  <a:latin typeface="Cambria Math" panose="02040503050406030204" pitchFamily="18" charset="0"/>
                                </a:rPr>
                                <m:t>𝐥𝐨𝐠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𝝐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sz="1400" b="1" dirty="0">
                  <a:effectLst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89C5C55-9B9D-5897-3A56-33B7C650A5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8295" y="431492"/>
                <a:ext cx="4308295" cy="1192827"/>
              </a:xfrm>
              <a:prstGeom prst="rect">
                <a:avLst/>
              </a:prstGeom>
              <a:blipFill>
                <a:blip r:embed="rId2"/>
                <a:stretch>
                  <a:fillRect t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402462A6-2B74-B806-12F2-470EA4808BD5}"/>
              </a:ext>
            </a:extLst>
          </p:cNvPr>
          <p:cNvGrpSpPr/>
          <p:nvPr/>
        </p:nvGrpSpPr>
        <p:grpSpPr>
          <a:xfrm>
            <a:off x="72746" y="812081"/>
            <a:ext cx="4111833" cy="4296016"/>
            <a:chOff x="-342262" y="1173304"/>
            <a:chExt cx="4111833" cy="4296016"/>
          </a:xfrm>
        </p:grpSpPr>
        <p:sp>
          <p:nvSpPr>
            <p:cNvPr id="51" name="Right Brace 50">
              <a:extLst>
                <a:ext uri="{FF2B5EF4-FFF2-40B4-BE49-F238E27FC236}">
                  <a16:creationId xmlns:a16="http://schemas.microsoft.com/office/drawing/2014/main" id="{18F6659B-792E-2ECB-C531-0E16EEFF0888}"/>
                </a:ext>
              </a:extLst>
            </p:cNvPr>
            <p:cNvSpPr/>
            <p:nvPr/>
          </p:nvSpPr>
          <p:spPr>
            <a:xfrm rot="10800000">
              <a:off x="744007" y="2056705"/>
              <a:ext cx="270709" cy="826241"/>
            </a:xfrm>
            <a:prstGeom prst="rightBrace">
              <a:avLst>
                <a:gd name="adj1" fmla="val 26702"/>
                <a:gd name="adj2" fmla="val 50000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E86BA9C0-2973-7C39-C220-B2F7D55006DB}"/>
                    </a:ext>
                  </a:extLst>
                </p:cNvPr>
                <p:cNvSpPr txBox="1"/>
                <p:nvPr/>
              </p:nvSpPr>
              <p:spPr>
                <a:xfrm>
                  <a:off x="101728" y="2299897"/>
                  <a:ext cx="828374" cy="30777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−1 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E86BA9C0-2973-7C39-C220-B2F7D55006D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728" y="2299897"/>
                  <a:ext cx="828374" cy="30777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F807AB2-E913-6743-8F60-B63ED92B9828}"/>
                </a:ext>
              </a:extLst>
            </p:cNvPr>
            <p:cNvGrpSpPr/>
            <p:nvPr/>
          </p:nvGrpSpPr>
          <p:grpSpPr>
            <a:xfrm>
              <a:off x="-342262" y="1173304"/>
              <a:ext cx="4111833" cy="4296016"/>
              <a:chOff x="1284520" y="1273429"/>
              <a:chExt cx="4111833" cy="4296016"/>
            </a:xfrm>
          </p:grpSpPr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E1A168C9-D125-934F-3BA0-BD99A0C5E8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18855" y="5102454"/>
                <a:ext cx="2580127" cy="0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81B51AA8-7283-0F40-8406-7040EB4E32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18856" y="2157375"/>
                <a:ext cx="2580127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E55603D4-C305-A547-6AAF-375DDFAA73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18856" y="2515859"/>
                <a:ext cx="2580127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905A1B80-707A-3B26-BEBA-93F976D470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27719" y="3183937"/>
                <a:ext cx="2580127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FC361F93-A15F-28D1-3ADA-BC6D514E22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88645" y="2180420"/>
                <a:ext cx="8863" cy="130166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TextBox 4">
                    <a:extLst>
                      <a:ext uri="{FF2B5EF4-FFF2-40B4-BE49-F238E27FC236}">
                        <a16:creationId xmlns:a16="http://schemas.microsoft.com/office/drawing/2014/main" id="{7E492D2B-03AA-54F0-B0CD-B04866538F1D}"/>
                      </a:ext>
                    </a:extLst>
                  </p:cNvPr>
                  <p:cNvSpPr txBox="1"/>
                  <p:nvPr/>
                </p:nvSpPr>
                <p:spPr>
                  <a:xfrm rot="10800000">
                    <a:off x="2609736" y="1688934"/>
                    <a:ext cx="746277" cy="101566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</m:oMath>
                      </m:oMathPara>
                    </a14:m>
                    <a:endParaRPr lang="en-US" sz="6000" b="1" dirty="0"/>
                  </a:p>
                </p:txBody>
              </p:sp>
            </mc:Choice>
            <mc:Fallback xmlns="">
              <p:sp>
                <p:nvSpPr>
                  <p:cNvPr id="5" name="TextBox 4">
                    <a:extLst>
                      <a:ext uri="{FF2B5EF4-FFF2-40B4-BE49-F238E27FC236}">
                        <a16:creationId xmlns:a16="http://schemas.microsoft.com/office/drawing/2014/main" id="{7E492D2B-03AA-54F0-B0CD-B04866538F1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0800000">
                    <a:off x="2609736" y="1688934"/>
                    <a:ext cx="746277" cy="1015663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55EB5AC8-47D0-1B5D-8DDC-3E82B6E4BD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18856" y="3656426"/>
                <a:ext cx="2580127" cy="0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70023C29-FC43-DBCA-9C9B-6CE48EE90EB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18856" y="4021478"/>
                <a:ext cx="2580127" cy="0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C4ABC2A8-AE20-F224-99FB-57ECF2DA70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27719" y="4382984"/>
                <a:ext cx="2580127" cy="0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56416E3C-6AA9-F2DA-A03F-782AD14392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18856" y="4748035"/>
                <a:ext cx="2580127" cy="0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E96B8AB7-E3F3-6E9A-1201-E6D74F5A0FEC}"/>
                      </a:ext>
                    </a:extLst>
                  </p:cNvPr>
                  <p:cNvSpPr txBox="1"/>
                  <p:nvPr/>
                </p:nvSpPr>
                <p:spPr>
                  <a:xfrm rot="10800000">
                    <a:off x="2652975" y="1273429"/>
                    <a:ext cx="678434" cy="179930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</m:oMath>
                      </m:oMathPara>
                    </a14:m>
                    <a:endParaRPr lang="en-US" sz="6000" b="1" dirty="0"/>
                  </a:p>
                </p:txBody>
              </p:sp>
            </mc:Choice>
            <mc:Fallback xmlns=""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E96B8AB7-E3F3-6E9A-1201-E6D74F5A0FE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0800000">
                    <a:off x="2652975" y="1273429"/>
                    <a:ext cx="678434" cy="179930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0C7D55A-0CC3-67E7-4693-76B50F0B7EB3}"/>
                  </a:ext>
                </a:extLst>
              </p:cNvPr>
              <p:cNvSpPr txBox="1"/>
              <p:nvPr/>
            </p:nvSpPr>
            <p:spPr>
              <a:xfrm>
                <a:off x="2842351" y="3449561"/>
                <a:ext cx="326143" cy="189329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b="1" dirty="0"/>
              </a:p>
            </p:txBody>
          </p: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0472617B-6F1D-DAF3-09FA-59754E9389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60149" y="3130320"/>
                <a:ext cx="8863" cy="51023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90A71553-C343-5FC0-E24E-6B17F23D6BE1}"/>
                  </a:ext>
                </a:extLst>
              </p:cNvPr>
              <p:cNvSpPr txBox="1"/>
              <p:nvPr/>
            </p:nvSpPr>
            <p:spPr>
              <a:xfrm>
                <a:off x="3544225" y="2968949"/>
                <a:ext cx="247087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R</a:t>
                </a: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BC8419E8-7F34-1FB4-9EF9-D39FB8F841C2}"/>
                  </a:ext>
                </a:extLst>
              </p:cNvPr>
              <p:cNvSpPr txBox="1"/>
              <p:nvPr/>
            </p:nvSpPr>
            <p:spPr>
              <a:xfrm rot="10800000">
                <a:off x="3068069" y="3162382"/>
                <a:ext cx="1201886" cy="4307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6000" b="1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6" name="TextBox 75">
                    <a:extLst>
                      <a:ext uri="{FF2B5EF4-FFF2-40B4-BE49-F238E27FC236}">
                        <a16:creationId xmlns:a16="http://schemas.microsoft.com/office/drawing/2014/main" id="{90E9AECF-6515-DA1F-C558-361727D77B1B}"/>
                      </a:ext>
                    </a:extLst>
                  </p:cNvPr>
                  <p:cNvSpPr txBox="1"/>
                  <p:nvPr/>
                </p:nvSpPr>
                <p:spPr>
                  <a:xfrm>
                    <a:off x="3468043" y="3123703"/>
                    <a:ext cx="401202" cy="1015663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6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⋅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6" name="TextBox 75">
                    <a:extLst>
                      <a:ext uri="{FF2B5EF4-FFF2-40B4-BE49-F238E27FC236}">
                        <a16:creationId xmlns:a16="http://schemas.microsoft.com/office/drawing/2014/main" id="{90E9AECF-6515-DA1F-C558-361727D77B1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68043" y="3123703"/>
                    <a:ext cx="401202" cy="1015663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7" name="TextBox 76">
                    <a:extLst>
                      <a:ext uri="{FF2B5EF4-FFF2-40B4-BE49-F238E27FC236}">
                        <a16:creationId xmlns:a16="http://schemas.microsoft.com/office/drawing/2014/main" id="{DD150076-2A35-C76F-170B-1E3B0819F43E}"/>
                      </a:ext>
                    </a:extLst>
                  </p:cNvPr>
                  <p:cNvSpPr txBox="1"/>
                  <p:nvPr/>
                </p:nvSpPr>
                <p:spPr>
                  <a:xfrm>
                    <a:off x="3763983" y="3467488"/>
                    <a:ext cx="401202" cy="1015663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6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⋅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7" name="TextBox 76">
                    <a:extLst>
                      <a:ext uri="{FF2B5EF4-FFF2-40B4-BE49-F238E27FC236}">
                        <a16:creationId xmlns:a16="http://schemas.microsoft.com/office/drawing/2014/main" id="{DD150076-2A35-C76F-170B-1E3B0819F43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63983" y="3467488"/>
                    <a:ext cx="401202" cy="1015663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8" name="TextBox 77">
                    <a:extLst>
                      <a:ext uri="{FF2B5EF4-FFF2-40B4-BE49-F238E27FC236}">
                        <a16:creationId xmlns:a16="http://schemas.microsoft.com/office/drawing/2014/main" id="{028098C0-7ED5-90C3-E168-33542F7383F6}"/>
                      </a:ext>
                    </a:extLst>
                  </p:cNvPr>
                  <p:cNvSpPr txBox="1"/>
                  <p:nvPr/>
                </p:nvSpPr>
                <p:spPr>
                  <a:xfrm>
                    <a:off x="4059922" y="3827224"/>
                    <a:ext cx="401202" cy="1015663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6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⋅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8" name="TextBox 77">
                    <a:extLst>
                      <a:ext uri="{FF2B5EF4-FFF2-40B4-BE49-F238E27FC236}">
                        <a16:creationId xmlns:a16="http://schemas.microsoft.com/office/drawing/2014/main" id="{028098C0-7ED5-90C3-E168-33542F7383F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59922" y="3827224"/>
                    <a:ext cx="401202" cy="1015663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9" name="TextBox 78">
                    <a:extLst>
                      <a:ext uri="{FF2B5EF4-FFF2-40B4-BE49-F238E27FC236}">
                        <a16:creationId xmlns:a16="http://schemas.microsoft.com/office/drawing/2014/main" id="{A2C504FA-7E79-0480-C228-CCCEB6B91397}"/>
                      </a:ext>
                    </a:extLst>
                  </p:cNvPr>
                  <p:cNvSpPr txBox="1"/>
                  <p:nvPr/>
                </p:nvSpPr>
                <p:spPr>
                  <a:xfrm>
                    <a:off x="4345231" y="4186959"/>
                    <a:ext cx="401202" cy="1015663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6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⋅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9" name="TextBox 78">
                    <a:extLst>
                      <a:ext uri="{FF2B5EF4-FFF2-40B4-BE49-F238E27FC236}">
                        <a16:creationId xmlns:a16="http://schemas.microsoft.com/office/drawing/2014/main" id="{A2C504FA-7E79-0480-C228-CCCEB6B9139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45231" y="4186959"/>
                    <a:ext cx="401202" cy="1015663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0" name="TextBox 79">
                    <a:extLst>
                      <a:ext uri="{FF2B5EF4-FFF2-40B4-BE49-F238E27FC236}">
                        <a16:creationId xmlns:a16="http://schemas.microsoft.com/office/drawing/2014/main" id="{EB201D1F-A3CC-55A9-63EC-911FEDE6D35A}"/>
                      </a:ext>
                    </a:extLst>
                  </p:cNvPr>
                  <p:cNvSpPr txBox="1"/>
                  <p:nvPr/>
                </p:nvSpPr>
                <p:spPr>
                  <a:xfrm>
                    <a:off x="4653571" y="4553782"/>
                    <a:ext cx="401202" cy="1015663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6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⋅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0" name="TextBox 79">
                    <a:extLst>
                      <a:ext uri="{FF2B5EF4-FFF2-40B4-BE49-F238E27FC236}">
                        <a16:creationId xmlns:a16="http://schemas.microsoft.com/office/drawing/2014/main" id="{EB201D1F-A3CC-55A9-63EC-911FEDE6D35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53571" y="4553782"/>
                    <a:ext cx="401202" cy="1015663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7567A715-1239-4DC8-18C6-B17C6597BF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43912" y="3153812"/>
                <a:ext cx="8863" cy="193760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D9CB2613-ADEA-D2F6-E7B7-E33C6CF6E7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54321" y="3183680"/>
                <a:ext cx="8863" cy="8217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C7C8A621-7BED-9521-6117-1F56BA28F9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52028" y="3131214"/>
                <a:ext cx="8863" cy="120310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F7BAD96A-57B1-7DEA-15C7-5F6D408976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39109" y="3139433"/>
                <a:ext cx="8863" cy="160132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7E9995EA-9CFA-1D42-5855-55364BB8DC8C}"/>
                  </a:ext>
                </a:extLst>
              </p:cNvPr>
              <p:cNvSpPr txBox="1"/>
              <p:nvPr/>
            </p:nvSpPr>
            <p:spPr>
              <a:xfrm>
                <a:off x="3845481" y="2967177"/>
                <a:ext cx="247087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R</a:t>
                </a:r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9307CDEF-7B06-9DDA-7CE7-FC3E370191FE}"/>
                  </a:ext>
                </a:extLst>
              </p:cNvPr>
              <p:cNvSpPr txBox="1"/>
              <p:nvPr/>
            </p:nvSpPr>
            <p:spPr>
              <a:xfrm>
                <a:off x="4137872" y="2961861"/>
                <a:ext cx="247087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R</a:t>
                </a: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6167F4D8-5963-DEB4-4279-03C6CB08634B}"/>
                  </a:ext>
                </a:extLst>
              </p:cNvPr>
              <p:cNvSpPr txBox="1"/>
              <p:nvPr/>
            </p:nvSpPr>
            <p:spPr>
              <a:xfrm>
                <a:off x="4428496" y="2960089"/>
                <a:ext cx="247087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R</a:t>
                </a:r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5894C22E-4AB9-36F8-BA0E-09EE7D29FDEA}"/>
                  </a:ext>
                </a:extLst>
              </p:cNvPr>
              <p:cNvSpPr txBox="1"/>
              <p:nvPr/>
            </p:nvSpPr>
            <p:spPr>
              <a:xfrm>
                <a:off x="4719118" y="2963633"/>
                <a:ext cx="247087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R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1" name="TextBox 100">
                    <a:extLst>
                      <a:ext uri="{FF2B5EF4-FFF2-40B4-BE49-F238E27FC236}">
                        <a16:creationId xmlns:a16="http://schemas.microsoft.com/office/drawing/2014/main" id="{0E4F2319-9FD9-819F-608D-A83286E8562B}"/>
                      </a:ext>
                    </a:extLst>
                  </p:cNvPr>
                  <p:cNvSpPr txBox="1"/>
                  <p:nvPr/>
                </p:nvSpPr>
                <p:spPr>
                  <a:xfrm>
                    <a:off x="3458110" y="2643293"/>
                    <a:ext cx="1938243" cy="3693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b="1" dirty="0"/>
                      <a:t>T   H   T   </a:t>
                    </a:r>
                    <a:r>
                      <a:rPr lang="en-US" b="1" dirty="0" err="1"/>
                      <a:t>T</a:t>
                    </a:r>
                    <a:r>
                      <a:rPr lang="en-US" b="1" dirty="0"/>
                      <a:t>   H   </a:t>
                    </a:r>
                    <a14:m>
                      <m:oMath xmlns:m="http://schemas.openxmlformats.org/officeDocument/2006/math"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101" name="TextBox 100">
                    <a:extLst>
                      <a:ext uri="{FF2B5EF4-FFF2-40B4-BE49-F238E27FC236}">
                        <a16:creationId xmlns:a16="http://schemas.microsoft.com/office/drawing/2014/main" id="{0E4F2319-9FD9-819F-608D-A83286E8562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58110" y="2643293"/>
                    <a:ext cx="1938243" cy="36933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t="-9836" b="-24590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4" name="TextBox 103">
                    <a:extLst>
                      <a:ext uri="{FF2B5EF4-FFF2-40B4-BE49-F238E27FC236}">
                        <a16:creationId xmlns:a16="http://schemas.microsoft.com/office/drawing/2014/main" id="{52221171-62F6-F45A-3585-2E93705F4DCB}"/>
                      </a:ext>
                    </a:extLst>
                  </p:cNvPr>
                  <p:cNvSpPr txBox="1"/>
                  <p:nvPr/>
                </p:nvSpPr>
                <p:spPr>
                  <a:xfrm>
                    <a:off x="1284520" y="4296294"/>
                    <a:ext cx="1160697" cy="576376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𝜖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oMath>
                      </m:oMathPara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104" name="TextBox 103">
                    <a:extLst>
                      <a:ext uri="{FF2B5EF4-FFF2-40B4-BE49-F238E27FC236}">
                        <a16:creationId xmlns:a16="http://schemas.microsoft.com/office/drawing/2014/main" id="{52221171-62F6-F45A-3585-2E93705F4DC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84520" y="4296294"/>
                    <a:ext cx="1160697" cy="576376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5" name="Right Brace 104">
                <a:extLst>
                  <a:ext uri="{FF2B5EF4-FFF2-40B4-BE49-F238E27FC236}">
                    <a16:creationId xmlns:a16="http://schemas.microsoft.com/office/drawing/2014/main" id="{3783072C-DA72-6B04-8759-78A86A91D345}"/>
                  </a:ext>
                </a:extLst>
              </p:cNvPr>
              <p:cNvSpPr/>
              <p:nvPr/>
            </p:nvSpPr>
            <p:spPr>
              <a:xfrm rot="10800000">
                <a:off x="2327115" y="3605112"/>
                <a:ext cx="345475" cy="1958740"/>
              </a:xfrm>
              <a:prstGeom prst="rightBrace">
                <a:avLst>
                  <a:gd name="adj1" fmla="val 26702"/>
                  <a:gd name="adj2" fmla="val 50000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32B961B-9654-B08C-3549-ED391A5EA529}"/>
              </a:ext>
            </a:extLst>
          </p:cNvPr>
          <p:cNvSpPr/>
          <p:nvPr/>
        </p:nvSpPr>
        <p:spPr>
          <a:xfrm>
            <a:off x="1559616" y="1371456"/>
            <a:ext cx="484501" cy="398884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peech Bubble: Rectangle with Corners Rounded 11">
                <a:extLst>
                  <a:ext uri="{FF2B5EF4-FFF2-40B4-BE49-F238E27FC236}">
                    <a16:creationId xmlns:a16="http://schemas.microsoft.com/office/drawing/2014/main" id="{DACA745A-66BC-2869-A06E-66013356E233}"/>
                  </a:ext>
                </a:extLst>
              </p:cNvPr>
              <p:cNvSpPr/>
              <p:nvPr/>
            </p:nvSpPr>
            <p:spPr>
              <a:xfrm>
                <a:off x="2015619" y="5449940"/>
                <a:ext cx="5402675" cy="1224641"/>
              </a:xfrm>
              <a:prstGeom prst="wedgeRoundRectCallout">
                <a:avLst>
                  <a:gd name="adj1" fmla="val -46639"/>
                  <a:gd name="adj2" fmla="val -82388"/>
                  <a:gd name="adj3" fmla="val 16667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Boolean Oracle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control bits and load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classical bits</a:t>
                </a:r>
              </a:p>
            </p:txBody>
          </p:sp>
        </mc:Choice>
        <mc:Fallback xmlns="">
          <p:sp>
            <p:nvSpPr>
              <p:cNvPr id="12" name="Speech Bubble: Rectangle with Corners Rounded 11">
                <a:extLst>
                  <a:ext uri="{FF2B5EF4-FFF2-40B4-BE49-F238E27FC236}">
                    <a16:creationId xmlns:a16="http://schemas.microsoft.com/office/drawing/2014/main" id="{DACA745A-66BC-2869-A06E-66013356E2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5619" y="5449940"/>
                <a:ext cx="5402675" cy="1224641"/>
              </a:xfrm>
              <a:prstGeom prst="wedgeRoundRectCallout">
                <a:avLst>
                  <a:gd name="adj1" fmla="val -46639"/>
                  <a:gd name="adj2" fmla="val -82388"/>
                  <a:gd name="adj3" fmla="val 16667"/>
                </a:avLst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3798777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F90F0-EA0F-6458-FB44-99DCE7509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Diagonal Unitary Synthesis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89C5C55-9B9D-5897-3A56-33B7C650A5BB}"/>
                  </a:ext>
                </a:extLst>
              </p:cNvPr>
              <p:cNvSpPr txBox="1"/>
              <p:nvPr/>
            </p:nvSpPr>
            <p:spPr>
              <a:xfrm>
                <a:off x="7418295" y="431492"/>
                <a:ext cx="4308295" cy="119282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b="1" i="1" smtClean="0">
                        <a:effectLst/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000" b="1" dirty="0">
                    <a:effectLst/>
                  </a:rPr>
                  <a:t>-qubit diagonal unitary has T-count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effectLst/>
                          <a:latin typeface="Cambria Math" panose="02040503050406030204" pitchFamily="18" charset="0"/>
                        </a:rPr>
                        <m:t>𝑶</m:t>
                      </m:r>
                      <m:d>
                        <m:dPr>
                          <m:ctrlPr>
                            <a:rPr lang="en-US" sz="1600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1600" b="1" i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𝐥𝐨𝐠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num>
                                        <m:den>
                                          <m: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𝝐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e>
                          </m:rad>
                          <m:r>
                            <a:rPr lang="en-US" sz="1600" b="1" i="1" smtClean="0">
                              <a:effectLst/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1600" b="1" i="0" smtClean="0">
                                  <a:effectLst/>
                                  <a:latin typeface="Cambria Math" panose="02040503050406030204" pitchFamily="18" charset="0"/>
                                </a:rPr>
                                <m:t>𝐥𝐨𝐠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𝝐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sz="1400" b="1" dirty="0">
                  <a:effectLst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89C5C55-9B9D-5897-3A56-33B7C650A5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8295" y="431492"/>
                <a:ext cx="4308295" cy="1192827"/>
              </a:xfrm>
              <a:prstGeom prst="rect">
                <a:avLst/>
              </a:prstGeom>
              <a:blipFill>
                <a:blip r:embed="rId2"/>
                <a:stretch>
                  <a:fillRect t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402462A6-2B74-B806-12F2-470EA4808BD5}"/>
              </a:ext>
            </a:extLst>
          </p:cNvPr>
          <p:cNvGrpSpPr/>
          <p:nvPr/>
        </p:nvGrpSpPr>
        <p:grpSpPr>
          <a:xfrm>
            <a:off x="72746" y="812081"/>
            <a:ext cx="4111833" cy="4296016"/>
            <a:chOff x="-342262" y="1173304"/>
            <a:chExt cx="4111833" cy="4296016"/>
          </a:xfrm>
        </p:grpSpPr>
        <p:sp>
          <p:nvSpPr>
            <p:cNvPr id="51" name="Right Brace 50">
              <a:extLst>
                <a:ext uri="{FF2B5EF4-FFF2-40B4-BE49-F238E27FC236}">
                  <a16:creationId xmlns:a16="http://schemas.microsoft.com/office/drawing/2014/main" id="{18F6659B-792E-2ECB-C531-0E16EEFF0888}"/>
                </a:ext>
              </a:extLst>
            </p:cNvPr>
            <p:cNvSpPr/>
            <p:nvPr/>
          </p:nvSpPr>
          <p:spPr>
            <a:xfrm rot="10800000">
              <a:off x="744007" y="2056705"/>
              <a:ext cx="270709" cy="826241"/>
            </a:xfrm>
            <a:prstGeom prst="rightBrace">
              <a:avLst>
                <a:gd name="adj1" fmla="val 26702"/>
                <a:gd name="adj2" fmla="val 50000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E86BA9C0-2973-7C39-C220-B2F7D55006DB}"/>
                    </a:ext>
                  </a:extLst>
                </p:cNvPr>
                <p:cNvSpPr txBox="1"/>
                <p:nvPr/>
              </p:nvSpPr>
              <p:spPr>
                <a:xfrm>
                  <a:off x="101728" y="2299897"/>
                  <a:ext cx="828374" cy="30777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−1 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E86BA9C0-2973-7C39-C220-B2F7D55006D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728" y="2299897"/>
                  <a:ext cx="828374" cy="30777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F807AB2-E913-6743-8F60-B63ED92B9828}"/>
                </a:ext>
              </a:extLst>
            </p:cNvPr>
            <p:cNvGrpSpPr/>
            <p:nvPr/>
          </p:nvGrpSpPr>
          <p:grpSpPr>
            <a:xfrm>
              <a:off x="-342262" y="1173304"/>
              <a:ext cx="4111833" cy="4296016"/>
              <a:chOff x="1284520" y="1273429"/>
              <a:chExt cx="4111833" cy="4296016"/>
            </a:xfrm>
          </p:grpSpPr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E1A168C9-D125-934F-3BA0-BD99A0C5E8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18855" y="5102454"/>
                <a:ext cx="2580127" cy="0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81B51AA8-7283-0F40-8406-7040EB4E32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18856" y="2157375"/>
                <a:ext cx="2580127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E55603D4-C305-A547-6AAF-375DDFAA73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18856" y="2515859"/>
                <a:ext cx="2580127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905A1B80-707A-3B26-BEBA-93F976D470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27719" y="3183937"/>
                <a:ext cx="2580127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FC361F93-A15F-28D1-3ADA-BC6D514E22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88645" y="2180420"/>
                <a:ext cx="8863" cy="130166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TextBox 4">
                    <a:extLst>
                      <a:ext uri="{FF2B5EF4-FFF2-40B4-BE49-F238E27FC236}">
                        <a16:creationId xmlns:a16="http://schemas.microsoft.com/office/drawing/2014/main" id="{7E492D2B-03AA-54F0-B0CD-B04866538F1D}"/>
                      </a:ext>
                    </a:extLst>
                  </p:cNvPr>
                  <p:cNvSpPr txBox="1"/>
                  <p:nvPr/>
                </p:nvSpPr>
                <p:spPr>
                  <a:xfrm rot="10800000">
                    <a:off x="2609736" y="1688934"/>
                    <a:ext cx="746277" cy="101566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</m:oMath>
                      </m:oMathPara>
                    </a14:m>
                    <a:endParaRPr lang="en-US" sz="6000" b="1" dirty="0"/>
                  </a:p>
                </p:txBody>
              </p:sp>
            </mc:Choice>
            <mc:Fallback xmlns="">
              <p:sp>
                <p:nvSpPr>
                  <p:cNvPr id="5" name="TextBox 4">
                    <a:extLst>
                      <a:ext uri="{FF2B5EF4-FFF2-40B4-BE49-F238E27FC236}">
                        <a16:creationId xmlns:a16="http://schemas.microsoft.com/office/drawing/2014/main" id="{7E492D2B-03AA-54F0-B0CD-B04866538F1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0800000">
                    <a:off x="2609736" y="1688934"/>
                    <a:ext cx="746277" cy="1015663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55EB5AC8-47D0-1B5D-8DDC-3E82B6E4BD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18856" y="3656426"/>
                <a:ext cx="2580127" cy="0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70023C29-FC43-DBCA-9C9B-6CE48EE90EB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18856" y="4021478"/>
                <a:ext cx="2580127" cy="0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C4ABC2A8-AE20-F224-99FB-57ECF2DA70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27719" y="4382984"/>
                <a:ext cx="2580127" cy="0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56416E3C-6AA9-F2DA-A03F-782AD14392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18856" y="4748035"/>
                <a:ext cx="2580127" cy="0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E96B8AB7-E3F3-6E9A-1201-E6D74F5A0FEC}"/>
                      </a:ext>
                    </a:extLst>
                  </p:cNvPr>
                  <p:cNvSpPr txBox="1"/>
                  <p:nvPr/>
                </p:nvSpPr>
                <p:spPr>
                  <a:xfrm rot="10800000">
                    <a:off x="2652975" y="1273429"/>
                    <a:ext cx="678434" cy="179930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</m:oMath>
                      </m:oMathPara>
                    </a14:m>
                    <a:endParaRPr lang="en-US" sz="6000" b="1" dirty="0"/>
                  </a:p>
                </p:txBody>
              </p:sp>
            </mc:Choice>
            <mc:Fallback xmlns=""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E96B8AB7-E3F3-6E9A-1201-E6D74F5A0FE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0800000">
                    <a:off x="2652975" y="1273429"/>
                    <a:ext cx="678434" cy="179930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0C7D55A-0CC3-67E7-4693-76B50F0B7EB3}"/>
                  </a:ext>
                </a:extLst>
              </p:cNvPr>
              <p:cNvSpPr txBox="1"/>
              <p:nvPr/>
            </p:nvSpPr>
            <p:spPr>
              <a:xfrm>
                <a:off x="2842351" y="3449561"/>
                <a:ext cx="326143" cy="189329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b="1" dirty="0"/>
              </a:p>
            </p:txBody>
          </p: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0472617B-6F1D-DAF3-09FA-59754E9389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60149" y="3130320"/>
                <a:ext cx="8863" cy="51023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90A71553-C343-5FC0-E24E-6B17F23D6BE1}"/>
                  </a:ext>
                </a:extLst>
              </p:cNvPr>
              <p:cNvSpPr txBox="1"/>
              <p:nvPr/>
            </p:nvSpPr>
            <p:spPr>
              <a:xfrm>
                <a:off x="3544225" y="2968949"/>
                <a:ext cx="247087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R</a:t>
                </a: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BC8419E8-7F34-1FB4-9EF9-D39FB8F841C2}"/>
                  </a:ext>
                </a:extLst>
              </p:cNvPr>
              <p:cNvSpPr txBox="1"/>
              <p:nvPr/>
            </p:nvSpPr>
            <p:spPr>
              <a:xfrm rot="10800000">
                <a:off x="3068069" y="3162382"/>
                <a:ext cx="1201886" cy="4307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6000" b="1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6" name="TextBox 75">
                    <a:extLst>
                      <a:ext uri="{FF2B5EF4-FFF2-40B4-BE49-F238E27FC236}">
                        <a16:creationId xmlns:a16="http://schemas.microsoft.com/office/drawing/2014/main" id="{90E9AECF-6515-DA1F-C558-361727D77B1B}"/>
                      </a:ext>
                    </a:extLst>
                  </p:cNvPr>
                  <p:cNvSpPr txBox="1"/>
                  <p:nvPr/>
                </p:nvSpPr>
                <p:spPr>
                  <a:xfrm>
                    <a:off x="3468043" y="3123703"/>
                    <a:ext cx="401202" cy="1015663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6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⋅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6" name="TextBox 75">
                    <a:extLst>
                      <a:ext uri="{FF2B5EF4-FFF2-40B4-BE49-F238E27FC236}">
                        <a16:creationId xmlns:a16="http://schemas.microsoft.com/office/drawing/2014/main" id="{90E9AECF-6515-DA1F-C558-361727D77B1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68043" y="3123703"/>
                    <a:ext cx="401202" cy="1015663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7" name="TextBox 76">
                    <a:extLst>
                      <a:ext uri="{FF2B5EF4-FFF2-40B4-BE49-F238E27FC236}">
                        <a16:creationId xmlns:a16="http://schemas.microsoft.com/office/drawing/2014/main" id="{DD150076-2A35-C76F-170B-1E3B0819F43E}"/>
                      </a:ext>
                    </a:extLst>
                  </p:cNvPr>
                  <p:cNvSpPr txBox="1"/>
                  <p:nvPr/>
                </p:nvSpPr>
                <p:spPr>
                  <a:xfrm>
                    <a:off x="3763983" y="3467488"/>
                    <a:ext cx="401202" cy="1015663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6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⋅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7" name="TextBox 76">
                    <a:extLst>
                      <a:ext uri="{FF2B5EF4-FFF2-40B4-BE49-F238E27FC236}">
                        <a16:creationId xmlns:a16="http://schemas.microsoft.com/office/drawing/2014/main" id="{DD150076-2A35-C76F-170B-1E3B0819F43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63983" y="3467488"/>
                    <a:ext cx="401202" cy="1015663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8" name="TextBox 77">
                    <a:extLst>
                      <a:ext uri="{FF2B5EF4-FFF2-40B4-BE49-F238E27FC236}">
                        <a16:creationId xmlns:a16="http://schemas.microsoft.com/office/drawing/2014/main" id="{028098C0-7ED5-90C3-E168-33542F7383F6}"/>
                      </a:ext>
                    </a:extLst>
                  </p:cNvPr>
                  <p:cNvSpPr txBox="1"/>
                  <p:nvPr/>
                </p:nvSpPr>
                <p:spPr>
                  <a:xfrm>
                    <a:off x="4059922" y="3827224"/>
                    <a:ext cx="401202" cy="1015663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6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⋅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8" name="TextBox 77">
                    <a:extLst>
                      <a:ext uri="{FF2B5EF4-FFF2-40B4-BE49-F238E27FC236}">
                        <a16:creationId xmlns:a16="http://schemas.microsoft.com/office/drawing/2014/main" id="{028098C0-7ED5-90C3-E168-33542F7383F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59922" y="3827224"/>
                    <a:ext cx="401202" cy="1015663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9" name="TextBox 78">
                    <a:extLst>
                      <a:ext uri="{FF2B5EF4-FFF2-40B4-BE49-F238E27FC236}">
                        <a16:creationId xmlns:a16="http://schemas.microsoft.com/office/drawing/2014/main" id="{A2C504FA-7E79-0480-C228-CCCEB6B91397}"/>
                      </a:ext>
                    </a:extLst>
                  </p:cNvPr>
                  <p:cNvSpPr txBox="1"/>
                  <p:nvPr/>
                </p:nvSpPr>
                <p:spPr>
                  <a:xfrm>
                    <a:off x="4345231" y="4186959"/>
                    <a:ext cx="401202" cy="1015663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6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⋅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9" name="TextBox 78">
                    <a:extLst>
                      <a:ext uri="{FF2B5EF4-FFF2-40B4-BE49-F238E27FC236}">
                        <a16:creationId xmlns:a16="http://schemas.microsoft.com/office/drawing/2014/main" id="{A2C504FA-7E79-0480-C228-CCCEB6B9139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45231" y="4186959"/>
                    <a:ext cx="401202" cy="1015663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0" name="TextBox 79">
                    <a:extLst>
                      <a:ext uri="{FF2B5EF4-FFF2-40B4-BE49-F238E27FC236}">
                        <a16:creationId xmlns:a16="http://schemas.microsoft.com/office/drawing/2014/main" id="{EB201D1F-A3CC-55A9-63EC-911FEDE6D35A}"/>
                      </a:ext>
                    </a:extLst>
                  </p:cNvPr>
                  <p:cNvSpPr txBox="1"/>
                  <p:nvPr/>
                </p:nvSpPr>
                <p:spPr>
                  <a:xfrm>
                    <a:off x="4653571" y="4553782"/>
                    <a:ext cx="401202" cy="1015663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6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⋅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0" name="TextBox 79">
                    <a:extLst>
                      <a:ext uri="{FF2B5EF4-FFF2-40B4-BE49-F238E27FC236}">
                        <a16:creationId xmlns:a16="http://schemas.microsoft.com/office/drawing/2014/main" id="{EB201D1F-A3CC-55A9-63EC-911FEDE6D35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53571" y="4553782"/>
                    <a:ext cx="401202" cy="1015663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7567A715-1239-4DC8-18C6-B17C6597BF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43912" y="3153812"/>
                <a:ext cx="8863" cy="193760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D9CB2613-ADEA-D2F6-E7B7-E33C6CF6E7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54321" y="3183680"/>
                <a:ext cx="8863" cy="8217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C7C8A621-7BED-9521-6117-1F56BA28F9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52028" y="3131214"/>
                <a:ext cx="8863" cy="120310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F7BAD96A-57B1-7DEA-15C7-5F6D408976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39109" y="3139433"/>
                <a:ext cx="8863" cy="160132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7E9995EA-9CFA-1D42-5855-55364BB8DC8C}"/>
                  </a:ext>
                </a:extLst>
              </p:cNvPr>
              <p:cNvSpPr txBox="1"/>
              <p:nvPr/>
            </p:nvSpPr>
            <p:spPr>
              <a:xfrm>
                <a:off x="3845481" y="2967177"/>
                <a:ext cx="247087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R</a:t>
                </a:r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9307CDEF-7B06-9DDA-7CE7-FC3E370191FE}"/>
                  </a:ext>
                </a:extLst>
              </p:cNvPr>
              <p:cNvSpPr txBox="1"/>
              <p:nvPr/>
            </p:nvSpPr>
            <p:spPr>
              <a:xfrm>
                <a:off x="4137872" y="2961861"/>
                <a:ext cx="247087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R</a:t>
                </a: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6167F4D8-5963-DEB4-4279-03C6CB08634B}"/>
                  </a:ext>
                </a:extLst>
              </p:cNvPr>
              <p:cNvSpPr txBox="1"/>
              <p:nvPr/>
            </p:nvSpPr>
            <p:spPr>
              <a:xfrm>
                <a:off x="4428496" y="2960089"/>
                <a:ext cx="247087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R</a:t>
                </a:r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5894C22E-4AB9-36F8-BA0E-09EE7D29FDEA}"/>
                  </a:ext>
                </a:extLst>
              </p:cNvPr>
              <p:cNvSpPr txBox="1"/>
              <p:nvPr/>
            </p:nvSpPr>
            <p:spPr>
              <a:xfrm>
                <a:off x="4719118" y="2963633"/>
                <a:ext cx="247087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R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1" name="TextBox 100">
                    <a:extLst>
                      <a:ext uri="{FF2B5EF4-FFF2-40B4-BE49-F238E27FC236}">
                        <a16:creationId xmlns:a16="http://schemas.microsoft.com/office/drawing/2014/main" id="{0E4F2319-9FD9-819F-608D-A83286E8562B}"/>
                      </a:ext>
                    </a:extLst>
                  </p:cNvPr>
                  <p:cNvSpPr txBox="1"/>
                  <p:nvPr/>
                </p:nvSpPr>
                <p:spPr>
                  <a:xfrm>
                    <a:off x="3458110" y="2643293"/>
                    <a:ext cx="1938243" cy="3693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b="1" dirty="0"/>
                      <a:t>T   H   T   </a:t>
                    </a:r>
                    <a:r>
                      <a:rPr lang="en-US" b="1" dirty="0" err="1"/>
                      <a:t>T</a:t>
                    </a:r>
                    <a:r>
                      <a:rPr lang="en-US" b="1" dirty="0"/>
                      <a:t>   H   </a:t>
                    </a:r>
                    <a14:m>
                      <m:oMath xmlns:m="http://schemas.openxmlformats.org/officeDocument/2006/math"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101" name="TextBox 100">
                    <a:extLst>
                      <a:ext uri="{FF2B5EF4-FFF2-40B4-BE49-F238E27FC236}">
                        <a16:creationId xmlns:a16="http://schemas.microsoft.com/office/drawing/2014/main" id="{0E4F2319-9FD9-819F-608D-A83286E8562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58110" y="2643293"/>
                    <a:ext cx="1938243" cy="36933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t="-9836" b="-24590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4" name="TextBox 103">
                    <a:extLst>
                      <a:ext uri="{FF2B5EF4-FFF2-40B4-BE49-F238E27FC236}">
                        <a16:creationId xmlns:a16="http://schemas.microsoft.com/office/drawing/2014/main" id="{52221171-62F6-F45A-3585-2E93705F4DCB}"/>
                      </a:ext>
                    </a:extLst>
                  </p:cNvPr>
                  <p:cNvSpPr txBox="1"/>
                  <p:nvPr/>
                </p:nvSpPr>
                <p:spPr>
                  <a:xfrm>
                    <a:off x="1284520" y="4296294"/>
                    <a:ext cx="1160697" cy="576376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𝜖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oMath>
                      </m:oMathPara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104" name="TextBox 103">
                    <a:extLst>
                      <a:ext uri="{FF2B5EF4-FFF2-40B4-BE49-F238E27FC236}">
                        <a16:creationId xmlns:a16="http://schemas.microsoft.com/office/drawing/2014/main" id="{52221171-62F6-F45A-3585-2E93705F4DC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84520" y="4296294"/>
                    <a:ext cx="1160697" cy="576376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5" name="Right Brace 104">
                <a:extLst>
                  <a:ext uri="{FF2B5EF4-FFF2-40B4-BE49-F238E27FC236}">
                    <a16:creationId xmlns:a16="http://schemas.microsoft.com/office/drawing/2014/main" id="{3783072C-DA72-6B04-8759-78A86A91D345}"/>
                  </a:ext>
                </a:extLst>
              </p:cNvPr>
              <p:cNvSpPr/>
              <p:nvPr/>
            </p:nvSpPr>
            <p:spPr>
              <a:xfrm rot="10800000">
                <a:off x="2327115" y="3605112"/>
                <a:ext cx="345475" cy="1958740"/>
              </a:xfrm>
              <a:prstGeom prst="rightBrace">
                <a:avLst>
                  <a:gd name="adj1" fmla="val 26702"/>
                  <a:gd name="adj2" fmla="val 50000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32B961B-9654-B08C-3549-ED391A5EA529}"/>
              </a:ext>
            </a:extLst>
          </p:cNvPr>
          <p:cNvSpPr/>
          <p:nvPr/>
        </p:nvSpPr>
        <p:spPr>
          <a:xfrm>
            <a:off x="1559616" y="1371456"/>
            <a:ext cx="484501" cy="398884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6EFF399-B566-5FF8-57FD-978083F1B294}"/>
                  </a:ext>
                </a:extLst>
              </p:cNvPr>
              <p:cNvSpPr txBox="1"/>
              <p:nvPr/>
            </p:nvSpPr>
            <p:spPr>
              <a:xfrm>
                <a:off x="4423137" y="2326568"/>
                <a:ext cx="7563296" cy="171521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Theorem </a:t>
                </a:r>
                <a:r>
                  <a:rPr lang="en-US" sz="1600" dirty="0">
                    <a:solidFill>
                      <a:schemeClr val="bg1">
                        <a:lumMod val="50000"/>
                      </a:schemeClr>
                    </a:solidFill>
                  </a:rPr>
                  <a:t>[Nechiporuk’62; Schnorr’89; Maslov’16; Low, </a:t>
                </a:r>
                <a:r>
                  <a:rPr lang="en-US" sz="1600" dirty="0" err="1">
                    <a:solidFill>
                      <a:schemeClr val="bg1">
                        <a:lumMod val="50000"/>
                      </a:schemeClr>
                    </a:solidFill>
                  </a:rPr>
                  <a:t>Kliuchnikov</a:t>
                </a:r>
                <a:r>
                  <a:rPr lang="en-US" sz="1600" dirty="0">
                    <a:solidFill>
                      <a:schemeClr val="bg1">
                        <a:lumMod val="50000"/>
                      </a:schemeClr>
                    </a:solidFill>
                  </a:rPr>
                  <a:t>, Schaeffer’20]</a:t>
                </a:r>
                <a:endPara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en-US" sz="2000" dirty="0"/>
                  <a:t>Let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r>
                  <a:rPr lang="en-US" sz="2000" dirty="0"/>
                  <a:t> and 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000" dirty="0"/>
                  <a:t> by 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d>
                      <m:dPr>
                        <m:begChr m:val="|"/>
                        <m:endChr m:val="⟩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d>
                      <m:dPr>
                        <m:begChr m:val="|"/>
                        <m:endChr m:val="⟩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|"/>
                        <m:endChr m:val="⟩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2400" dirty="0"/>
                  <a:t>   </a:t>
                </a:r>
                <a:r>
                  <a:rPr lang="en-US" sz="2000" dirty="0"/>
                  <a:t>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r>
                  <a:rPr lang="en-US" sz="2000" b="0" dirty="0"/>
                  <a:t>.</a:t>
                </a:r>
              </a:p>
              <a:p>
                <a:r>
                  <a:rPr lang="en-US" sz="2000" dirty="0"/>
                  <a:t>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000" b="0" dirty="0"/>
                  <a:t> has T-count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p>
                            </m:s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rad>
                      </m:e>
                    </m:d>
                  </m:oMath>
                </a14:m>
                <a:r>
                  <a:rPr lang="en-US" sz="2000" b="0" dirty="0"/>
                  <a:t>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6EFF399-B566-5FF8-57FD-978083F1B2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3137" y="2326568"/>
                <a:ext cx="7563296" cy="1715213"/>
              </a:xfrm>
              <a:prstGeom prst="rect">
                <a:avLst/>
              </a:prstGeom>
              <a:blipFill>
                <a:blip r:embed="rId13"/>
                <a:stretch>
                  <a:fillRect l="-1774" t="-3915" b="-14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peech Bubble: Rectangle with Corners Rounded 11">
                <a:extLst>
                  <a:ext uri="{FF2B5EF4-FFF2-40B4-BE49-F238E27FC236}">
                    <a16:creationId xmlns:a16="http://schemas.microsoft.com/office/drawing/2014/main" id="{DACA745A-66BC-2869-A06E-66013356E233}"/>
                  </a:ext>
                </a:extLst>
              </p:cNvPr>
              <p:cNvSpPr/>
              <p:nvPr/>
            </p:nvSpPr>
            <p:spPr>
              <a:xfrm>
                <a:off x="2015619" y="5449940"/>
                <a:ext cx="5402675" cy="1224641"/>
              </a:xfrm>
              <a:prstGeom prst="wedgeRoundRectCallout">
                <a:avLst>
                  <a:gd name="adj1" fmla="val -46639"/>
                  <a:gd name="adj2" fmla="val -82388"/>
                  <a:gd name="adj3" fmla="val 16667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Boolean Oracle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control bits and load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classical bits</a:t>
                </a:r>
              </a:p>
            </p:txBody>
          </p:sp>
        </mc:Choice>
        <mc:Fallback xmlns="">
          <p:sp>
            <p:nvSpPr>
              <p:cNvPr id="12" name="Speech Bubble: Rectangle with Corners Rounded 11">
                <a:extLst>
                  <a:ext uri="{FF2B5EF4-FFF2-40B4-BE49-F238E27FC236}">
                    <a16:creationId xmlns:a16="http://schemas.microsoft.com/office/drawing/2014/main" id="{DACA745A-66BC-2869-A06E-66013356E2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5619" y="5449940"/>
                <a:ext cx="5402675" cy="1224641"/>
              </a:xfrm>
              <a:prstGeom prst="wedgeRoundRectCallout">
                <a:avLst>
                  <a:gd name="adj1" fmla="val -46639"/>
                  <a:gd name="adj2" fmla="val -82388"/>
                  <a:gd name="adj3" fmla="val 16667"/>
                </a:avLst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B318769F-BD0F-774B-A456-4736D8278B04}"/>
                  </a:ext>
                </a:extLst>
              </p:cNvPr>
              <p:cNvSpPr/>
              <p:nvPr/>
            </p:nvSpPr>
            <p:spPr>
              <a:xfrm>
                <a:off x="6114961" y="4741274"/>
                <a:ext cx="3711785" cy="1031902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T-count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  <m:func>
                              <m:func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𝜖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func>
                          </m:e>
                        </m:rad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B318769F-BD0F-774B-A456-4736D8278B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4961" y="4741274"/>
                <a:ext cx="3711785" cy="1031902"/>
              </a:xfrm>
              <a:prstGeom prst="round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4555772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F90F0-EA0F-6458-FB44-99DCE7509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Diagonal Unitary Synthesis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89C5C55-9B9D-5897-3A56-33B7C650A5BB}"/>
                  </a:ext>
                </a:extLst>
              </p:cNvPr>
              <p:cNvSpPr txBox="1"/>
              <p:nvPr/>
            </p:nvSpPr>
            <p:spPr>
              <a:xfrm>
                <a:off x="7418295" y="431492"/>
                <a:ext cx="4308295" cy="119282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b="1" i="1" smtClean="0">
                        <a:effectLst/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000" b="1" dirty="0">
                    <a:effectLst/>
                  </a:rPr>
                  <a:t>-qubit diagonal unitary has T-count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effectLst/>
                          <a:latin typeface="Cambria Math" panose="02040503050406030204" pitchFamily="18" charset="0"/>
                        </a:rPr>
                        <m:t>𝑶</m:t>
                      </m:r>
                      <m:d>
                        <m:dPr>
                          <m:ctrlPr>
                            <a:rPr lang="en-US" sz="1600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1600" b="1" i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𝐥𝐨𝐠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num>
                                        <m:den>
                                          <m: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𝝐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e>
                          </m:rad>
                          <m:r>
                            <a:rPr lang="en-US" sz="1600" b="1" i="1" smtClean="0">
                              <a:effectLst/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1600" b="1" i="0" smtClean="0">
                                  <a:effectLst/>
                                  <a:latin typeface="Cambria Math" panose="02040503050406030204" pitchFamily="18" charset="0"/>
                                </a:rPr>
                                <m:t>𝐥𝐨𝐠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𝝐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sz="1400" b="1" dirty="0">
                  <a:effectLst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89C5C55-9B9D-5897-3A56-33B7C650A5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8295" y="431492"/>
                <a:ext cx="4308295" cy="1192827"/>
              </a:xfrm>
              <a:prstGeom prst="rect">
                <a:avLst/>
              </a:prstGeom>
              <a:blipFill>
                <a:blip r:embed="rId2"/>
                <a:stretch>
                  <a:fillRect t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402462A6-2B74-B806-12F2-470EA4808BD5}"/>
              </a:ext>
            </a:extLst>
          </p:cNvPr>
          <p:cNvGrpSpPr/>
          <p:nvPr/>
        </p:nvGrpSpPr>
        <p:grpSpPr>
          <a:xfrm>
            <a:off x="72746" y="812081"/>
            <a:ext cx="4111833" cy="4296016"/>
            <a:chOff x="-342262" y="1173304"/>
            <a:chExt cx="4111833" cy="4296016"/>
          </a:xfrm>
        </p:grpSpPr>
        <p:sp>
          <p:nvSpPr>
            <p:cNvPr id="51" name="Right Brace 50">
              <a:extLst>
                <a:ext uri="{FF2B5EF4-FFF2-40B4-BE49-F238E27FC236}">
                  <a16:creationId xmlns:a16="http://schemas.microsoft.com/office/drawing/2014/main" id="{18F6659B-792E-2ECB-C531-0E16EEFF0888}"/>
                </a:ext>
              </a:extLst>
            </p:cNvPr>
            <p:cNvSpPr/>
            <p:nvPr/>
          </p:nvSpPr>
          <p:spPr>
            <a:xfrm rot="10800000">
              <a:off x="744007" y="2056705"/>
              <a:ext cx="270709" cy="826241"/>
            </a:xfrm>
            <a:prstGeom prst="rightBrace">
              <a:avLst>
                <a:gd name="adj1" fmla="val 26702"/>
                <a:gd name="adj2" fmla="val 50000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E86BA9C0-2973-7C39-C220-B2F7D55006DB}"/>
                    </a:ext>
                  </a:extLst>
                </p:cNvPr>
                <p:cNvSpPr txBox="1"/>
                <p:nvPr/>
              </p:nvSpPr>
              <p:spPr>
                <a:xfrm>
                  <a:off x="101728" y="2299897"/>
                  <a:ext cx="828374" cy="30777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−1 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E86BA9C0-2973-7C39-C220-B2F7D55006D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728" y="2299897"/>
                  <a:ext cx="828374" cy="30777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F807AB2-E913-6743-8F60-B63ED92B9828}"/>
                </a:ext>
              </a:extLst>
            </p:cNvPr>
            <p:cNvGrpSpPr/>
            <p:nvPr/>
          </p:nvGrpSpPr>
          <p:grpSpPr>
            <a:xfrm>
              <a:off x="-342262" y="1173304"/>
              <a:ext cx="4111833" cy="4296016"/>
              <a:chOff x="1284520" y="1273429"/>
              <a:chExt cx="4111833" cy="4296016"/>
            </a:xfrm>
          </p:grpSpPr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E1A168C9-D125-934F-3BA0-BD99A0C5E8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18855" y="5102454"/>
                <a:ext cx="2580127" cy="0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81B51AA8-7283-0F40-8406-7040EB4E32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18856" y="2157375"/>
                <a:ext cx="2580127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E55603D4-C305-A547-6AAF-375DDFAA73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18856" y="2515859"/>
                <a:ext cx="2580127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905A1B80-707A-3B26-BEBA-93F976D470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27719" y="3183937"/>
                <a:ext cx="2580127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FC361F93-A15F-28D1-3ADA-BC6D514E22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88645" y="2180420"/>
                <a:ext cx="8863" cy="130166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TextBox 4">
                    <a:extLst>
                      <a:ext uri="{FF2B5EF4-FFF2-40B4-BE49-F238E27FC236}">
                        <a16:creationId xmlns:a16="http://schemas.microsoft.com/office/drawing/2014/main" id="{7E492D2B-03AA-54F0-B0CD-B04866538F1D}"/>
                      </a:ext>
                    </a:extLst>
                  </p:cNvPr>
                  <p:cNvSpPr txBox="1"/>
                  <p:nvPr/>
                </p:nvSpPr>
                <p:spPr>
                  <a:xfrm rot="10800000">
                    <a:off x="2609736" y="1688934"/>
                    <a:ext cx="746277" cy="101566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</m:oMath>
                      </m:oMathPara>
                    </a14:m>
                    <a:endParaRPr lang="en-US" sz="6000" b="1" dirty="0"/>
                  </a:p>
                </p:txBody>
              </p:sp>
            </mc:Choice>
            <mc:Fallback xmlns="">
              <p:sp>
                <p:nvSpPr>
                  <p:cNvPr id="5" name="TextBox 4">
                    <a:extLst>
                      <a:ext uri="{FF2B5EF4-FFF2-40B4-BE49-F238E27FC236}">
                        <a16:creationId xmlns:a16="http://schemas.microsoft.com/office/drawing/2014/main" id="{7E492D2B-03AA-54F0-B0CD-B04866538F1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0800000">
                    <a:off x="2609736" y="1688934"/>
                    <a:ext cx="746277" cy="1015663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55EB5AC8-47D0-1B5D-8DDC-3E82B6E4BD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18856" y="3656426"/>
                <a:ext cx="2580127" cy="0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70023C29-FC43-DBCA-9C9B-6CE48EE90EB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18856" y="4021478"/>
                <a:ext cx="2580127" cy="0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C4ABC2A8-AE20-F224-99FB-57ECF2DA70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27719" y="4382984"/>
                <a:ext cx="2580127" cy="0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56416E3C-6AA9-F2DA-A03F-782AD14392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18856" y="4748035"/>
                <a:ext cx="2580127" cy="0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E96B8AB7-E3F3-6E9A-1201-E6D74F5A0FEC}"/>
                      </a:ext>
                    </a:extLst>
                  </p:cNvPr>
                  <p:cNvSpPr txBox="1"/>
                  <p:nvPr/>
                </p:nvSpPr>
                <p:spPr>
                  <a:xfrm rot="10800000">
                    <a:off x="2652975" y="1273429"/>
                    <a:ext cx="678434" cy="179930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</m:oMath>
                      </m:oMathPara>
                    </a14:m>
                    <a:endParaRPr lang="en-US" sz="6000" b="1" dirty="0"/>
                  </a:p>
                </p:txBody>
              </p:sp>
            </mc:Choice>
            <mc:Fallback xmlns=""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E96B8AB7-E3F3-6E9A-1201-E6D74F5A0FE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0800000">
                    <a:off x="2652975" y="1273429"/>
                    <a:ext cx="678434" cy="179930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0C7D55A-0CC3-67E7-4693-76B50F0B7EB3}"/>
                  </a:ext>
                </a:extLst>
              </p:cNvPr>
              <p:cNvSpPr txBox="1"/>
              <p:nvPr/>
            </p:nvSpPr>
            <p:spPr>
              <a:xfrm>
                <a:off x="2842351" y="3449561"/>
                <a:ext cx="326143" cy="189329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b="1" dirty="0"/>
              </a:p>
            </p:txBody>
          </p: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0472617B-6F1D-DAF3-09FA-59754E9389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60149" y="3130320"/>
                <a:ext cx="8863" cy="51023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90A71553-C343-5FC0-E24E-6B17F23D6BE1}"/>
                  </a:ext>
                </a:extLst>
              </p:cNvPr>
              <p:cNvSpPr txBox="1"/>
              <p:nvPr/>
            </p:nvSpPr>
            <p:spPr>
              <a:xfrm>
                <a:off x="3544225" y="2968949"/>
                <a:ext cx="247087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R</a:t>
                </a: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BC8419E8-7F34-1FB4-9EF9-D39FB8F841C2}"/>
                  </a:ext>
                </a:extLst>
              </p:cNvPr>
              <p:cNvSpPr txBox="1"/>
              <p:nvPr/>
            </p:nvSpPr>
            <p:spPr>
              <a:xfrm rot="10800000">
                <a:off x="3068069" y="3162382"/>
                <a:ext cx="1201886" cy="4307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6000" b="1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6" name="TextBox 75">
                    <a:extLst>
                      <a:ext uri="{FF2B5EF4-FFF2-40B4-BE49-F238E27FC236}">
                        <a16:creationId xmlns:a16="http://schemas.microsoft.com/office/drawing/2014/main" id="{90E9AECF-6515-DA1F-C558-361727D77B1B}"/>
                      </a:ext>
                    </a:extLst>
                  </p:cNvPr>
                  <p:cNvSpPr txBox="1"/>
                  <p:nvPr/>
                </p:nvSpPr>
                <p:spPr>
                  <a:xfrm>
                    <a:off x="3468043" y="3123703"/>
                    <a:ext cx="401202" cy="1015663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6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⋅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6" name="TextBox 75">
                    <a:extLst>
                      <a:ext uri="{FF2B5EF4-FFF2-40B4-BE49-F238E27FC236}">
                        <a16:creationId xmlns:a16="http://schemas.microsoft.com/office/drawing/2014/main" id="{90E9AECF-6515-DA1F-C558-361727D77B1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68043" y="3123703"/>
                    <a:ext cx="401202" cy="1015663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7" name="TextBox 76">
                    <a:extLst>
                      <a:ext uri="{FF2B5EF4-FFF2-40B4-BE49-F238E27FC236}">
                        <a16:creationId xmlns:a16="http://schemas.microsoft.com/office/drawing/2014/main" id="{DD150076-2A35-C76F-170B-1E3B0819F43E}"/>
                      </a:ext>
                    </a:extLst>
                  </p:cNvPr>
                  <p:cNvSpPr txBox="1"/>
                  <p:nvPr/>
                </p:nvSpPr>
                <p:spPr>
                  <a:xfrm>
                    <a:off x="3763983" y="3467488"/>
                    <a:ext cx="401202" cy="1015663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6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⋅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7" name="TextBox 76">
                    <a:extLst>
                      <a:ext uri="{FF2B5EF4-FFF2-40B4-BE49-F238E27FC236}">
                        <a16:creationId xmlns:a16="http://schemas.microsoft.com/office/drawing/2014/main" id="{DD150076-2A35-C76F-170B-1E3B0819F43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63983" y="3467488"/>
                    <a:ext cx="401202" cy="1015663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8" name="TextBox 77">
                    <a:extLst>
                      <a:ext uri="{FF2B5EF4-FFF2-40B4-BE49-F238E27FC236}">
                        <a16:creationId xmlns:a16="http://schemas.microsoft.com/office/drawing/2014/main" id="{028098C0-7ED5-90C3-E168-33542F7383F6}"/>
                      </a:ext>
                    </a:extLst>
                  </p:cNvPr>
                  <p:cNvSpPr txBox="1"/>
                  <p:nvPr/>
                </p:nvSpPr>
                <p:spPr>
                  <a:xfrm>
                    <a:off x="4059922" y="3827224"/>
                    <a:ext cx="401202" cy="1015663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6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⋅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8" name="TextBox 77">
                    <a:extLst>
                      <a:ext uri="{FF2B5EF4-FFF2-40B4-BE49-F238E27FC236}">
                        <a16:creationId xmlns:a16="http://schemas.microsoft.com/office/drawing/2014/main" id="{028098C0-7ED5-90C3-E168-33542F7383F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59922" y="3827224"/>
                    <a:ext cx="401202" cy="1015663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9" name="TextBox 78">
                    <a:extLst>
                      <a:ext uri="{FF2B5EF4-FFF2-40B4-BE49-F238E27FC236}">
                        <a16:creationId xmlns:a16="http://schemas.microsoft.com/office/drawing/2014/main" id="{A2C504FA-7E79-0480-C228-CCCEB6B91397}"/>
                      </a:ext>
                    </a:extLst>
                  </p:cNvPr>
                  <p:cNvSpPr txBox="1"/>
                  <p:nvPr/>
                </p:nvSpPr>
                <p:spPr>
                  <a:xfrm>
                    <a:off x="4345231" y="4186959"/>
                    <a:ext cx="401202" cy="1015663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6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⋅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9" name="TextBox 78">
                    <a:extLst>
                      <a:ext uri="{FF2B5EF4-FFF2-40B4-BE49-F238E27FC236}">
                        <a16:creationId xmlns:a16="http://schemas.microsoft.com/office/drawing/2014/main" id="{A2C504FA-7E79-0480-C228-CCCEB6B9139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45231" y="4186959"/>
                    <a:ext cx="401202" cy="1015663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0" name="TextBox 79">
                    <a:extLst>
                      <a:ext uri="{FF2B5EF4-FFF2-40B4-BE49-F238E27FC236}">
                        <a16:creationId xmlns:a16="http://schemas.microsoft.com/office/drawing/2014/main" id="{EB201D1F-A3CC-55A9-63EC-911FEDE6D35A}"/>
                      </a:ext>
                    </a:extLst>
                  </p:cNvPr>
                  <p:cNvSpPr txBox="1"/>
                  <p:nvPr/>
                </p:nvSpPr>
                <p:spPr>
                  <a:xfrm>
                    <a:off x="4653571" y="4553782"/>
                    <a:ext cx="401202" cy="1015663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6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⋅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0" name="TextBox 79">
                    <a:extLst>
                      <a:ext uri="{FF2B5EF4-FFF2-40B4-BE49-F238E27FC236}">
                        <a16:creationId xmlns:a16="http://schemas.microsoft.com/office/drawing/2014/main" id="{EB201D1F-A3CC-55A9-63EC-911FEDE6D35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53571" y="4553782"/>
                    <a:ext cx="401202" cy="1015663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7567A715-1239-4DC8-18C6-B17C6597BF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43912" y="3153812"/>
                <a:ext cx="8863" cy="193760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D9CB2613-ADEA-D2F6-E7B7-E33C6CF6E7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54321" y="3183680"/>
                <a:ext cx="8863" cy="8217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C7C8A621-7BED-9521-6117-1F56BA28F9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52028" y="3131214"/>
                <a:ext cx="8863" cy="120310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F7BAD96A-57B1-7DEA-15C7-5F6D408976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39109" y="3139433"/>
                <a:ext cx="8863" cy="160132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7E9995EA-9CFA-1D42-5855-55364BB8DC8C}"/>
                  </a:ext>
                </a:extLst>
              </p:cNvPr>
              <p:cNvSpPr txBox="1"/>
              <p:nvPr/>
            </p:nvSpPr>
            <p:spPr>
              <a:xfrm>
                <a:off x="3845481" y="2967177"/>
                <a:ext cx="247087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R</a:t>
                </a:r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9307CDEF-7B06-9DDA-7CE7-FC3E370191FE}"/>
                  </a:ext>
                </a:extLst>
              </p:cNvPr>
              <p:cNvSpPr txBox="1"/>
              <p:nvPr/>
            </p:nvSpPr>
            <p:spPr>
              <a:xfrm>
                <a:off x="4137872" y="2961861"/>
                <a:ext cx="247087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R</a:t>
                </a: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6167F4D8-5963-DEB4-4279-03C6CB08634B}"/>
                  </a:ext>
                </a:extLst>
              </p:cNvPr>
              <p:cNvSpPr txBox="1"/>
              <p:nvPr/>
            </p:nvSpPr>
            <p:spPr>
              <a:xfrm>
                <a:off x="4428496" y="2960089"/>
                <a:ext cx="247087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R</a:t>
                </a:r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5894C22E-4AB9-36F8-BA0E-09EE7D29FDEA}"/>
                  </a:ext>
                </a:extLst>
              </p:cNvPr>
              <p:cNvSpPr txBox="1"/>
              <p:nvPr/>
            </p:nvSpPr>
            <p:spPr>
              <a:xfrm>
                <a:off x="4719118" y="2963633"/>
                <a:ext cx="247087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R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1" name="TextBox 100">
                    <a:extLst>
                      <a:ext uri="{FF2B5EF4-FFF2-40B4-BE49-F238E27FC236}">
                        <a16:creationId xmlns:a16="http://schemas.microsoft.com/office/drawing/2014/main" id="{0E4F2319-9FD9-819F-608D-A83286E8562B}"/>
                      </a:ext>
                    </a:extLst>
                  </p:cNvPr>
                  <p:cNvSpPr txBox="1"/>
                  <p:nvPr/>
                </p:nvSpPr>
                <p:spPr>
                  <a:xfrm>
                    <a:off x="3458110" y="2643293"/>
                    <a:ext cx="1938243" cy="3693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b="1" dirty="0"/>
                      <a:t>T   H   T   </a:t>
                    </a:r>
                    <a:r>
                      <a:rPr lang="en-US" b="1" dirty="0" err="1"/>
                      <a:t>T</a:t>
                    </a:r>
                    <a:r>
                      <a:rPr lang="en-US" b="1" dirty="0"/>
                      <a:t>   H   </a:t>
                    </a:r>
                    <a14:m>
                      <m:oMath xmlns:m="http://schemas.openxmlformats.org/officeDocument/2006/math"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101" name="TextBox 100">
                    <a:extLst>
                      <a:ext uri="{FF2B5EF4-FFF2-40B4-BE49-F238E27FC236}">
                        <a16:creationId xmlns:a16="http://schemas.microsoft.com/office/drawing/2014/main" id="{0E4F2319-9FD9-819F-608D-A83286E8562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58110" y="2643293"/>
                    <a:ext cx="1938243" cy="36933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t="-9836" b="-24590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4" name="TextBox 103">
                    <a:extLst>
                      <a:ext uri="{FF2B5EF4-FFF2-40B4-BE49-F238E27FC236}">
                        <a16:creationId xmlns:a16="http://schemas.microsoft.com/office/drawing/2014/main" id="{52221171-62F6-F45A-3585-2E93705F4DCB}"/>
                      </a:ext>
                    </a:extLst>
                  </p:cNvPr>
                  <p:cNvSpPr txBox="1"/>
                  <p:nvPr/>
                </p:nvSpPr>
                <p:spPr>
                  <a:xfrm>
                    <a:off x="1284520" y="4296294"/>
                    <a:ext cx="1160697" cy="576376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𝜖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oMath>
                      </m:oMathPara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104" name="TextBox 103">
                    <a:extLst>
                      <a:ext uri="{FF2B5EF4-FFF2-40B4-BE49-F238E27FC236}">
                        <a16:creationId xmlns:a16="http://schemas.microsoft.com/office/drawing/2014/main" id="{52221171-62F6-F45A-3585-2E93705F4DC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84520" y="4296294"/>
                    <a:ext cx="1160697" cy="576376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5" name="Right Brace 104">
                <a:extLst>
                  <a:ext uri="{FF2B5EF4-FFF2-40B4-BE49-F238E27FC236}">
                    <a16:creationId xmlns:a16="http://schemas.microsoft.com/office/drawing/2014/main" id="{3783072C-DA72-6B04-8759-78A86A91D345}"/>
                  </a:ext>
                </a:extLst>
              </p:cNvPr>
              <p:cNvSpPr/>
              <p:nvPr/>
            </p:nvSpPr>
            <p:spPr>
              <a:xfrm rot="10800000">
                <a:off x="2327115" y="3605112"/>
                <a:ext cx="345475" cy="1958740"/>
              </a:xfrm>
              <a:prstGeom prst="rightBrace">
                <a:avLst>
                  <a:gd name="adj1" fmla="val 26702"/>
                  <a:gd name="adj2" fmla="val 50000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32B961B-9654-B08C-3549-ED391A5EA529}"/>
              </a:ext>
            </a:extLst>
          </p:cNvPr>
          <p:cNvSpPr/>
          <p:nvPr/>
        </p:nvSpPr>
        <p:spPr>
          <a:xfrm>
            <a:off x="1559616" y="1371456"/>
            <a:ext cx="484501" cy="398884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peech Bubble: Rectangle with Corners Rounded 11">
                <a:extLst>
                  <a:ext uri="{FF2B5EF4-FFF2-40B4-BE49-F238E27FC236}">
                    <a16:creationId xmlns:a16="http://schemas.microsoft.com/office/drawing/2014/main" id="{DACA745A-66BC-2869-A06E-66013356E233}"/>
                  </a:ext>
                </a:extLst>
              </p:cNvPr>
              <p:cNvSpPr/>
              <p:nvPr/>
            </p:nvSpPr>
            <p:spPr>
              <a:xfrm>
                <a:off x="2015619" y="5449940"/>
                <a:ext cx="5402675" cy="1224641"/>
              </a:xfrm>
              <a:prstGeom prst="wedgeRoundRectCallout">
                <a:avLst>
                  <a:gd name="adj1" fmla="val -46639"/>
                  <a:gd name="adj2" fmla="val -82388"/>
                  <a:gd name="adj3" fmla="val 16667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Boolean Oracle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control bits and load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classical bits</a:t>
                </a:r>
              </a:p>
            </p:txBody>
          </p:sp>
        </mc:Choice>
        <mc:Fallback xmlns="">
          <p:sp>
            <p:nvSpPr>
              <p:cNvPr id="12" name="Speech Bubble: Rectangle with Corners Rounded 11">
                <a:extLst>
                  <a:ext uri="{FF2B5EF4-FFF2-40B4-BE49-F238E27FC236}">
                    <a16:creationId xmlns:a16="http://schemas.microsoft.com/office/drawing/2014/main" id="{DACA745A-66BC-2869-A06E-66013356E2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5619" y="5449940"/>
                <a:ext cx="5402675" cy="1224641"/>
              </a:xfrm>
              <a:prstGeom prst="wedgeRoundRectCallout">
                <a:avLst>
                  <a:gd name="adj1" fmla="val -46639"/>
                  <a:gd name="adj2" fmla="val -82388"/>
                  <a:gd name="adj3" fmla="val 16667"/>
                </a:avLst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B318769F-BD0F-774B-A456-4736D8278B04}"/>
                  </a:ext>
                </a:extLst>
              </p:cNvPr>
              <p:cNvSpPr/>
              <p:nvPr/>
            </p:nvSpPr>
            <p:spPr>
              <a:xfrm>
                <a:off x="6114961" y="4741274"/>
                <a:ext cx="3711785" cy="1031902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T-count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  <m:func>
                              <m:func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𝜖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func>
                          </m:e>
                        </m:rad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B318769F-BD0F-774B-A456-4736D8278B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4961" y="4741274"/>
                <a:ext cx="3711785" cy="1031902"/>
              </a:xfrm>
              <a:prstGeom prst="round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8CAC3E9-7DB0-8984-2342-B1926B3B55B6}"/>
              </a:ext>
            </a:extLst>
          </p:cNvPr>
          <p:cNvCxnSpPr>
            <a:cxnSpLocks/>
          </p:cNvCxnSpPr>
          <p:nvPr/>
        </p:nvCxnSpPr>
        <p:spPr>
          <a:xfrm flipV="1">
            <a:off x="8493597" y="1624319"/>
            <a:ext cx="623458" cy="3172596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4A20545-AC28-00A0-B9DF-F21C812582F7}"/>
              </a:ext>
            </a:extLst>
          </p:cNvPr>
          <p:cNvSpPr/>
          <p:nvPr/>
        </p:nvSpPr>
        <p:spPr>
          <a:xfrm>
            <a:off x="8637182" y="773597"/>
            <a:ext cx="1203252" cy="784073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C3C93DF-B71C-05E8-CB23-56FDA4D5F0A9}"/>
              </a:ext>
            </a:extLst>
          </p:cNvPr>
          <p:cNvSpPr/>
          <p:nvPr/>
        </p:nvSpPr>
        <p:spPr>
          <a:xfrm>
            <a:off x="7891971" y="4893009"/>
            <a:ext cx="1203252" cy="784073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813086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F90F0-EA0F-6458-FB44-99DCE7509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Diagonal Unitary Synthesis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89C5C55-9B9D-5897-3A56-33B7C650A5BB}"/>
                  </a:ext>
                </a:extLst>
              </p:cNvPr>
              <p:cNvSpPr txBox="1"/>
              <p:nvPr/>
            </p:nvSpPr>
            <p:spPr>
              <a:xfrm>
                <a:off x="7418295" y="431492"/>
                <a:ext cx="4308295" cy="119282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b="1" i="1" smtClean="0">
                        <a:effectLst/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000" b="1" dirty="0">
                    <a:effectLst/>
                  </a:rPr>
                  <a:t>-qubit diagonal unitary has T-count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effectLst/>
                          <a:latin typeface="Cambria Math" panose="02040503050406030204" pitchFamily="18" charset="0"/>
                        </a:rPr>
                        <m:t>𝑶</m:t>
                      </m:r>
                      <m:d>
                        <m:dPr>
                          <m:ctrlPr>
                            <a:rPr lang="en-US" sz="1600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1600" b="1" i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𝐥𝐨𝐠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num>
                                        <m:den>
                                          <m: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𝝐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e>
                          </m:rad>
                          <m:r>
                            <a:rPr lang="en-US" sz="1600" b="1" i="1" smtClean="0">
                              <a:effectLst/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1600" b="1" i="0" smtClean="0">
                                  <a:effectLst/>
                                  <a:latin typeface="Cambria Math" panose="02040503050406030204" pitchFamily="18" charset="0"/>
                                </a:rPr>
                                <m:t>𝐥𝐨𝐠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𝝐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sz="1400" b="1" dirty="0">
                  <a:effectLst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89C5C55-9B9D-5897-3A56-33B7C650A5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8295" y="431492"/>
                <a:ext cx="4308295" cy="1192827"/>
              </a:xfrm>
              <a:prstGeom prst="rect">
                <a:avLst/>
              </a:prstGeom>
              <a:blipFill>
                <a:blip r:embed="rId2"/>
                <a:stretch>
                  <a:fillRect t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402462A6-2B74-B806-12F2-470EA4808BD5}"/>
              </a:ext>
            </a:extLst>
          </p:cNvPr>
          <p:cNvGrpSpPr/>
          <p:nvPr/>
        </p:nvGrpSpPr>
        <p:grpSpPr>
          <a:xfrm>
            <a:off x="72746" y="812081"/>
            <a:ext cx="4023326" cy="4296016"/>
            <a:chOff x="-342262" y="1173304"/>
            <a:chExt cx="4023326" cy="4296016"/>
          </a:xfrm>
        </p:grpSpPr>
        <p:sp>
          <p:nvSpPr>
            <p:cNvPr id="51" name="Right Brace 50">
              <a:extLst>
                <a:ext uri="{FF2B5EF4-FFF2-40B4-BE49-F238E27FC236}">
                  <a16:creationId xmlns:a16="http://schemas.microsoft.com/office/drawing/2014/main" id="{18F6659B-792E-2ECB-C531-0E16EEFF0888}"/>
                </a:ext>
              </a:extLst>
            </p:cNvPr>
            <p:cNvSpPr/>
            <p:nvPr/>
          </p:nvSpPr>
          <p:spPr>
            <a:xfrm rot="10800000">
              <a:off x="744007" y="2056705"/>
              <a:ext cx="270709" cy="826241"/>
            </a:xfrm>
            <a:prstGeom prst="rightBrace">
              <a:avLst>
                <a:gd name="adj1" fmla="val 26702"/>
                <a:gd name="adj2" fmla="val 50000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E86BA9C0-2973-7C39-C220-B2F7D55006DB}"/>
                    </a:ext>
                  </a:extLst>
                </p:cNvPr>
                <p:cNvSpPr txBox="1"/>
                <p:nvPr/>
              </p:nvSpPr>
              <p:spPr>
                <a:xfrm>
                  <a:off x="101728" y="2299897"/>
                  <a:ext cx="828374" cy="30777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−1 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E86BA9C0-2973-7C39-C220-B2F7D55006D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728" y="2299897"/>
                  <a:ext cx="828374" cy="30777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F807AB2-E913-6743-8F60-B63ED92B9828}"/>
                </a:ext>
              </a:extLst>
            </p:cNvPr>
            <p:cNvGrpSpPr/>
            <p:nvPr/>
          </p:nvGrpSpPr>
          <p:grpSpPr>
            <a:xfrm>
              <a:off x="-342262" y="1173304"/>
              <a:ext cx="4023326" cy="4296016"/>
              <a:chOff x="1284520" y="1273429"/>
              <a:chExt cx="4023326" cy="4296016"/>
            </a:xfrm>
          </p:grpSpPr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E1A168C9-D125-934F-3BA0-BD99A0C5E8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18855" y="5102454"/>
                <a:ext cx="2580127" cy="0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81B51AA8-7283-0F40-8406-7040EB4E32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18856" y="2157375"/>
                <a:ext cx="2580127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E55603D4-C305-A547-6AAF-375DDFAA73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18856" y="2515859"/>
                <a:ext cx="2580127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905A1B80-707A-3B26-BEBA-93F976D470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27719" y="3183937"/>
                <a:ext cx="2580127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FC361F93-A15F-28D1-3ADA-BC6D514E22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88645" y="2180420"/>
                <a:ext cx="8863" cy="130166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TextBox 4">
                    <a:extLst>
                      <a:ext uri="{FF2B5EF4-FFF2-40B4-BE49-F238E27FC236}">
                        <a16:creationId xmlns:a16="http://schemas.microsoft.com/office/drawing/2014/main" id="{7E492D2B-03AA-54F0-B0CD-B04866538F1D}"/>
                      </a:ext>
                    </a:extLst>
                  </p:cNvPr>
                  <p:cNvSpPr txBox="1"/>
                  <p:nvPr/>
                </p:nvSpPr>
                <p:spPr>
                  <a:xfrm rot="10800000">
                    <a:off x="2609736" y="1688934"/>
                    <a:ext cx="746277" cy="101566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</m:oMath>
                      </m:oMathPara>
                    </a14:m>
                    <a:endParaRPr lang="en-US" sz="6000" b="1" dirty="0"/>
                  </a:p>
                </p:txBody>
              </p:sp>
            </mc:Choice>
            <mc:Fallback xmlns="">
              <p:sp>
                <p:nvSpPr>
                  <p:cNvPr id="5" name="TextBox 4">
                    <a:extLst>
                      <a:ext uri="{FF2B5EF4-FFF2-40B4-BE49-F238E27FC236}">
                        <a16:creationId xmlns:a16="http://schemas.microsoft.com/office/drawing/2014/main" id="{7E492D2B-03AA-54F0-B0CD-B04866538F1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0800000">
                    <a:off x="2609736" y="1688934"/>
                    <a:ext cx="746277" cy="1015663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55EB5AC8-47D0-1B5D-8DDC-3E82B6E4BD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18856" y="3656426"/>
                <a:ext cx="2580127" cy="0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70023C29-FC43-DBCA-9C9B-6CE48EE90EB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18856" y="4021478"/>
                <a:ext cx="2580127" cy="0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C4ABC2A8-AE20-F224-99FB-57ECF2DA70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27719" y="4382984"/>
                <a:ext cx="2580127" cy="0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56416E3C-6AA9-F2DA-A03F-782AD14392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18856" y="4748035"/>
                <a:ext cx="2580127" cy="0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E96B8AB7-E3F3-6E9A-1201-E6D74F5A0FEC}"/>
                      </a:ext>
                    </a:extLst>
                  </p:cNvPr>
                  <p:cNvSpPr txBox="1"/>
                  <p:nvPr/>
                </p:nvSpPr>
                <p:spPr>
                  <a:xfrm rot="10800000">
                    <a:off x="2652975" y="1273429"/>
                    <a:ext cx="678434" cy="179930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</m:oMath>
                      </m:oMathPara>
                    </a14:m>
                    <a:endParaRPr lang="en-US" sz="6000" b="1" dirty="0"/>
                  </a:p>
                </p:txBody>
              </p:sp>
            </mc:Choice>
            <mc:Fallback xmlns=""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E96B8AB7-E3F3-6E9A-1201-E6D74F5A0FE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0800000">
                    <a:off x="2652975" y="1273429"/>
                    <a:ext cx="678434" cy="179930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0C7D55A-0CC3-67E7-4693-76B50F0B7EB3}"/>
                  </a:ext>
                </a:extLst>
              </p:cNvPr>
              <p:cNvSpPr txBox="1"/>
              <p:nvPr/>
            </p:nvSpPr>
            <p:spPr>
              <a:xfrm>
                <a:off x="2842351" y="3449561"/>
                <a:ext cx="326143" cy="189329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b="1" dirty="0"/>
              </a:p>
            </p:txBody>
          </p: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0472617B-6F1D-DAF3-09FA-59754E9389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60149" y="3130320"/>
                <a:ext cx="8863" cy="51023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90A71553-C343-5FC0-E24E-6B17F23D6BE1}"/>
                  </a:ext>
                </a:extLst>
              </p:cNvPr>
              <p:cNvSpPr txBox="1"/>
              <p:nvPr/>
            </p:nvSpPr>
            <p:spPr>
              <a:xfrm>
                <a:off x="3544225" y="2968949"/>
                <a:ext cx="247087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R</a:t>
                </a: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BC8419E8-7F34-1FB4-9EF9-D39FB8F841C2}"/>
                  </a:ext>
                </a:extLst>
              </p:cNvPr>
              <p:cNvSpPr txBox="1"/>
              <p:nvPr/>
            </p:nvSpPr>
            <p:spPr>
              <a:xfrm rot="10800000">
                <a:off x="3068069" y="3162382"/>
                <a:ext cx="1201886" cy="4307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6000" b="1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6" name="TextBox 75">
                    <a:extLst>
                      <a:ext uri="{FF2B5EF4-FFF2-40B4-BE49-F238E27FC236}">
                        <a16:creationId xmlns:a16="http://schemas.microsoft.com/office/drawing/2014/main" id="{90E9AECF-6515-DA1F-C558-361727D77B1B}"/>
                      </a:ext>
                    </a:extLst>
                  </p:cNvPr>
                  <p:cNvSpPr txBox="1"/>
                  <p:nvPr/>
                </p:nvSpPr>
                <p:spPr>
                  <a:xfrm>
                    <a:off x="3468043" y="3123703"/>
                    <a:ext cx="401202" cy="1015663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6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⋅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6" name="TextBox 75">
                    <a:extLst>
                      <a:ext uri="{FF2B5EF4-FFF2-40B4-BE49-F238E27FC236}">
                        <a16:creationId xmlns:a16="http://schemas.microsoft.com/office/drawing/2014/main" id="{90E9AECF-6515-DA1F-C558-361727D77B1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68043" y="3123703"/>
                    <a:ext cx="401202" cy="1015663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7" name="TextBox 76">
                    <a:extLst>
                      <a:ext uri="{FF2B5EF4-FFF2-40B4-BE49-F238E27FC236}">
                        <a16:creationId xmlns:a16="http://schemas.microsoft.com/office/drawing/2014/main" id="{DD150076-2A35-C76F-170B-1E3B0819F43E}"/>
                      </a:ext>
                    </a:extLst>
                  </p:cNvPr>
                  <p:cNvSpPr txBox="1"/>
                  <p:nvPr/>
                </p:nvSpPr>
                <p:spPr>
                  <a:xfrm>
                    <a:off x="3763983" y="3467488"/>
                    <a:ext cx="401202" cy="1015663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6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⋅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7" name="TextBox 76">
                    <a:extLst>
                      <a:ext uri="{FF2B5EF4-FFF2-40B4-BE49-F238E27FC236}">
                        <a16:creationId xmlns:a16="http://schemas.microsoft.com/office/drawing/2014/main" id="{DD150076-2A35-C76F-170B-1E3B0819F43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63983" y="3467488"/>
                    <a:ext cx="401202" cy="1015663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8" name="TextBox 77">
                    <a:extLst>
                      <a:ext uri="{FF2B5EF4-FFF2-40B4-BE49-F238E27FC236}">
                        <a16:creationId xmlns:a16="http://schemas.microsoft.com/office/drawing/2014/main" id="{028098C0-7ED5-90C3-E168-33542F7383F6}"/>
                      </a:ext>
                    </a:extLst>
                  </p:cNvPr>
                  <p:cNvSpPr txBox="1"/>
                  <p:nvPr/>
                </p:nvSpPr>
                <p:spPr>
                  <a:xfrm>
                    <a:off x="4059922" y="3827224"/>
                    <a:ext cx="401202" cy="1015663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6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⋅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8" name="TextBox 77">
                    <a:extLst>
                      <a:ext uri="{FF2B5EF4-FFF2-40B4-BE49-F238E27FC236}">
                        <a16:creationId xmlns:a16="http://schemas.microsoft.com/office/drawing/2014/main" id="{028098C0-7ED5-90C3-E168-33542F7383F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59922" y="3827224"/>
                    <a:ext cx="401202" cy="1015663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9" name="TextBox 78">
                    <a:extLst>
                      <a:ext uri="{FF2B5EF4-FFF2-40B4-BE49-F238E27FC236}">
                        <a16:creationId xmlns:a16="http://schemas.microsoft.com/office/drawing/2014/main" id="{A2C504FA-7E79-0480-C228-CCCEB6B91397}"/>
                      </a:ext>
                    </a:extLst>
                  </p:cNvPr>
                  <p:cNvSpPr txBox="1"/>
                  <p:nvPr/>
                </p:nvSpPr>
                <p:spPr>
                  <a:xfrm>
                    <a:off x="4345231" y="4186959"/>
                    <a:ext cx="401202" cy="1015663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6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⋅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9" name="TextBox 78">
                    <a:extLst>
                      <a:ext uri="{FF2B5EF4-FFF2-40B4-BE49-F238E27FC236}">
                        <a16:creationId xmlns:a16="http://schemas.microsoft.com/office/drawing/2014/main" id="{A2C504FA-7E79-0480-C228-CCCEB6B9139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45231" y="4186959"/>
                    <a:ext cx="401202" cy="1015663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0" name="TextBox 79">
                    <a:extLst>
                      <a:ext uri="{FF2B5EF4-FFF2-40B4-BE49-F238E27FC236}">
                        <a16:creationId xmlns:a16="http://schemas.microsoft.com/office/drawing/2014/main" id="{EB201D1F-A3CC-55A9-63EC-911FEDE6D35A}"/>
                      </a:ext>
                    </a:extLst>
                  </p:cNvPr>
                  <p:cNvSpPr txBox="1"/>
                  <p:nvPr/>
                </p:nvSpPr>
                <p:spPr>
                  <a:xfrm>
                    <a:off x="4653571" y="4553782"/>
                    <a:ext cx="401202" cy="1015663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6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⋅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0" name="TextBox 79">
                    <a:extLst>
                      <a:ext uri="{FF2B5EF4-FFF2-40B4-BE49-F238E27FC236}">
                        <a16:creationId xmlns:a16="http://schemas.microsoft.com/office/drawing/2014/main" id="{EB201D1F-A3CC-55A9-63EC-911FEDE6D35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53571" y="4553782"/>
                    <a:ext cx="401202" cy="1015663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7567A715-1239-4DC8-18C6-B17C6597BF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43912" y="3153812"/>
                <a:ext cx="8863" cy="193760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D9CB2613-ADEA-D2F6-E7B7-E33C6CF6E7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54321" y="3183680"/>
                <a:ext cx="8863" cy="8217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C7C8A621-7BED-9521-6117-1F56BA28F9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52028" y="3131214"/>
                <a:ext cx="8863" cy="120310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F7BAD96A-57B1-7DEA-15C7-5F6D408976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39109" y="3139433"/>
                <a:ext cx="8863" cy="160132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7E9995EA-9CFA-1D42-5855-55364BB8DC8C}"/>
                  </a:ext>
                </a:extLst>
              </p:cNvPr>
              <p:cNvSpPr txBox="1"/>
              <p:nvPr/>
            </p:nvSpPr>
            <p:spPr>
              <a:xfrm>
                <a:off x="3845481" y="2967177"/>
                <a:ext cx="247087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R</a:t>
                </a:r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9307CDEF-7B06-9DDA-7CE7-FC3E370191FE}"/>
                  </a:ext>
                </a:extLst>
              </p:cNvPr>
              <p:cNvSpPr txBox="1"/>
              <p:nvPr/>
            </p:nvSpPr>
            <p:spPr>
              <a:xfrm>
                <a:off x="4137872" y="2961861"/>
                <a:ext cx="247087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R</a:t>
                </a: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6167F4D8-5963-DEB4-4279-03C6CB08634B}"/>
                  </a:ext>
                </a:extLst>
              </p:cNvPr>
              <p:cNvSpPr txBox="1"/>
              <p:nvPr/>
            </p:nvSpPr>
            <p:spPr>
              <a:xfrm>
                <a:off x="4428496" y="2960089"/>
                <a:ext cx="247087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R</a:t>
                </a:r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5894C22E-4AB9-36F8-BA0E-09EE7D29FDEA}"/>
                  </a:ext>
                </a:extLst>
              </p:cNvPr>
              <p:cNvSpPr txBox="1"/>
              <p:nvPr/>
            </p:nvSpPr>
            <p:spPr>
              <a:xfrm>
                <a:off x="4719118" y="2963633"/>
                <a:ext cx="247087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R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4" name="TextBox 103">
                    <a:extLst>
                      <a:ext uri="{FF2B5EF4-FFF2-40B4-BE49-F238E27FC236}">
                        <a16:creationId xmlns:a16="http://schemas.microsoft.com/office/drawing/2014/main" id="{52221171-62F6-F45A-3585-2E93705F4DCB}"/>
                      </a:ext>
                    </a:extLst>
                  </p:cNvPr>
                  <p:cNvSpPr txBox="1"/>
                  <p:nvPr/>
                </p:nvSpPr>
                <p:spPr>
                  <a:xfrm>
                    <a:off x="1284520" y="4296294"/>
                    <a:ext cx="1160697" cy="576376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𝜖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oMath>
                      </m:oMathPara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104" name="TextBox 103">
                    <a:extLst>
                      <a:ext uri="{FF2B5EF4-FFF2-40B4-BE49-F238E27FC236}">
                        <a16:creationId xmlns:a16="http://schemas.microsoft.com/office/drawing/2014/main" id="{52221171-62F6-F45A-3585-2E93705F4DC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84520" y="4296294"/>
                    <a:ext cx="1160697" cy="576376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5" name="Right Brace 104">
                <a:extLst>
                  <a:ext uri="{FF2B5EF4-FFF2-40B4-BE49-F238E27FC236}">
                    <a16:creationId xmlns:a16="http://schemas.microsoft.com/office/drawing/2014/main" id="{3783072C-DA72-6B04-8759-78A86A91D345}"/>
                  </a:ext>
                </a:extLst>
              </p:cNvPr>
              <p:cNvSpPr/>
              <p:nvPr/>
            </p:nvSpPr>
            <p:spPr>
              <a:xfrm rot="10800000">
                <a:off x="2327115" y="3605112"/>
                <a:ext cx="345475" cy="1958740"/>
              </a:xfrm>
              <a:prstGeom prst="rightBrace">
                <a:avLst>
                  <a:gd name="adj1" fmla="val 26702"/>
                  <a:gd name="adj2" fmla="val 50000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32B961B-9654-B08C-3549-ED391A5EA529}"/>
              </a:ext>
            </a:extLst>
          </p:cNvPr>
          <p:cNvSpPr/>
          <p:nvPr/>
        </p:nvSpPr>
        <p:spPr>
          <a:xfrm>
            <a:off x="3483586" y="2379743"/>
            <a:ext cx="364013" cy="2367584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397277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F90F0-EA0F-6458-FB44-99DCE7509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Diagonal Unitary Synthesis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89C5C55-9B9D-5897-3A56-33B7C650A5BB}"/>
                  </a:ext>
                </a:extLst>
              </p:cNvPr>
              <p:cNvSpPr txBox="1"/>
              <p:nvPr/>
            </p:nvSpPr>
            <p:spPr>
              <a:xfrm>
                <a:off x="7418295" y="431492"/>
                <a:ext cx="4308295" cy="119282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b="1" i="1" smtClean="0">
                        <a:effectLst/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000" b="1" dirty="0">
                    <a:effectLst/>
                  </a:rPr>
                  <a:t>-qubit diagonal unitary has T-count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effectLst/>
                          <a:latin typeface="Cambria Math" panose="02040503050406030204" pitchFamily="18" charset="0"/>
                        </a:rPr>
                        <m:t>𝑶</m:t>
                      </m:r>
                      <m:d>
                        <m:dPr>
                          <m:ctrlPr>
                            <a:rPr lang="en-US" sz="1600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1600" b="1" i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𝐥𝐨𝐠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num>
                                        <m:den>
                                          <m: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𝝐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e>
                          </m:rad>
                          <m:r>
                            <a:rPr lang="en-US" sz="1600" b="1" i="1" smtClean="0">
                              <a:effectLst/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1600" b="1" i="0" smtClean="0">
                                  <a:effectLst/>
                                  <a:latin typeface="Cambria Math" panose="02040503050406030204" pitchFamily="18" charset="0"/>
                                </a:rPr>
                                <m:t>𝐥𝐨𝐠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𝝐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sz="1400" b="1" dirty="0">
                  <a:effectLst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89C5C55-9B9D-5897-3A56-33B7C650A5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8295" y="431492"/>
                <a:ext cx="4308295" cy="1192827"/>
              </a:xfrm>
              <a:prstGeom prst="rect">
                <a:avLst/>
              </a:prstGeom>
              <a:blipFill>
                <a:blip r:embed="rId2"/>
                <a:stretch>
                  <a:fillRect t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9" name="Group 98">
            <a:extLst>
              <a:ext uri="{FF2B5EF4-FFF2-40B4-BE49-F238E27FC236}">
                <a16:creationId xmlns:a16="http://schemas.microsoft.com/office/drawing/2014/main" id="{90D887D5-78EC-11C9-86C7-9EF29A3E204D}"/>
              </a:ext>
            </a:extLst>
          </p:cNvPr>
          <p:cNvGrpSpPr/>
          <p:nvPr/>
        </p:nvGrpSpPr>
        <p:grpSpPr>
          <a:xfrm>
            <a:off x="5263946" y="2506021"/>
            <a:ext cx="2915044" cy="1251508"/>
            <a:chOff x="8543856" y="2177492"/>
            <a:chExt cx="2915044" cy="1251508"/>
          </a:xfrm>
        </p:grpSpPr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8E987A3A-D250-C0F7-6B61-2D8CD6EAD443}"/>
                </a:ext>
              </a:extLst>
            </p:cNvPr>
            <p:cNvGrpSpPr/>
            <p:nvPr/>
          </p:nvGrpSpPr>
          <p:grpSpPr>
            <a:xfrm>
              <a:off x="8543856" y="2177492"/>
              <a:ext cx="401202" cy="1251508"/>
              <a:chOff x="8931414" y="3977852"/>
              <a:chExt cx="401202" cy="125150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3" name="TextBox 92">
                    <a:extLst>
                      <a:ext uri="{FF2B5EF4-FFF2-40B4-BE49-F238E27FC236}">
                        <a16:creationId xmlns:a16="http://schemas.microsoft.com/office/drawing/2014/main" id="{DE0C9226-C9C9-B5C1-7B88-B8F8A01DC7E1}"/>
                      </a:ext>
                    </a:extLst>
                  </p:cNvPr>
                  <p:cNvSpPr txBox="1"/>
                  <p:nvPr/>
                </p:nvSpPr>
                <p:spPr>
                  <a:xfrm>
                    <a:off x="8931414" y="3977852"/>
                    <a:ext cx="401202" cy="1015663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6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⋅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93" name="TextBox 92">
                    <a:extLst>
                      <a:ext uri="{FF2B5EF4-FFF2-40B4-BE49-F238E27FC236}">
                        <a16:creationId xmlns:a16="http://schemas.microsoft.com/office/drawing/2014/main" id="{DE0C9226-C9C9-B5C1-7B88-B8F8A01DC7E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931414" y="3977852"/>
                    <a:ext cx="401202" cy="1015663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7A9A2C42-D5D7-29C5-D4BF-75A63B0AA94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32387" y="4476688"/>
                <a:ext cx="8863" cy="61738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B3A6027A-3A87-74F4-A0EA-A1CDBFC8FD93}"/>
                  </a:ext>
                </a:extLst>
              </p:cNvPr>
              <p:cNvSpPr txBox="1"/>
              <p:nvPr/>
            </p:nvSpPr>
            <p:spPr>
              <a:xfrm>
                <a:off x="9013787" y="4921583"/>
                <a:ext cx="247087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R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C5C01D39-334B-1C2E-7048-8C3E75BA43B1}"/>
                    </a:ext>
                  </a:extLst>
                </p:cNvPr>
                <p:cNvSpPr txBox="1"/>
                <p:nvPr/>
              </p:nvSpPr>
              <p:spPr>
                <a:xfrm>
                  <a:off x="8892170" y="2704598"/>
                  <a:ext cx="2566730" cy="58528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800" b="1" i="0" smtClean="0">
                                    <a:latin typeface="Cambria Math" panose="02040503050406030204" pitchFamily="18" charset="0"/>
                                  </a:rPr>
                                  <m:t>𝐓</m:t>
                                </m:r>
                              </m:e>
                              <m:e/>
                            </m:mr>
                            <m:mr>
                              <m:e/>
                              <m:e>
                                <m:r>
                                  <a:rPr lang="en-US" sz="1800" b="1" i="0" smtClean="0">
                                    <a:latin typeface="Cambria Math" panose="02040503050406030204" pitchFamily="18" charset="0"/>
                                  </a:rPr>
                                  <m:t>𝐇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∈</m:t>
                      </m:r>
                    </m:oMath>
                  </a14:m>
                  <a:r>
                    <a:rPr lang="en-US" sz="1800" dirty="0"/>
                    <a:t> </a:t>
                  </a:r>
                  <a:r>
                    <a:rPr lang="en-US" sz="1800" dirty="0" err="1"/>
                    <a:t>Clifford+T</a:t>
                  </a:r>
                  <a:endParaRPr lang="en-US" sz="1800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C5C01D39-334B-1C2E-7048-8C3E75BA43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92170" y="2704598"/>
                  <a:ext cx="2566730" cy="58528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02462A6-2B74-B806-12F2-470EA4808BD5}"/>
              </a:ext>
            </a:extLst>
          </p:cNvPr>
          <p:cNvGrpSpPr/>
          <p:nvPr/>
        </p:nvGrpSpPr>
        <p:grpSpPr>
          <a:xfrm>
            <a:off x="72746" y="812081"/>
            <a:ext cx="4023326" cy="4296016"/>
            <a:chOff x="-342262" y="1173304"/>
            <a:chExt cx="4023326" cy="4296016"/>
          </a:xfrm>
        </p:grpSpPr>
        <p:sp>
          <p:nvSpPr>
            <p:cNvPr id="51" name="Right Brace 50">
              <a:extLst>
                <a:ext uri="{FF2B5EF4-FFF2-40B4-BE49-F238E27FC236}">
                  <a16:creationId xmlns:a16="http://schemas.microsoft.com/office/drawing/2014/main" id="{18F6659B-792E-2ECB-C531-0E16EEFF0888}"/>
                </a:ext>
              </a:extLst>
            </p:cNvPr>
            <p:cNvSpPr/>
            <p:nvPr/>
          </p:nvSpPr>
          <p:spPr>
            <a:xfrm rot="10800000">
              <a:off x="744007" y="2056705"/>
              <a:ext cx="270709" cy="826241"/>
            </a:xfrm>
            <a:prstGeom prst="rightBrace">
              <a:avLst>
                <a:gd name="adj1" fmla="val 26702"/>
                <a:gd name="adj2" fmla="val 50000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E86BA9C0-2973-7C39-C220-B2F7D55006DB}"/>
                    </a:ext>
                  </a:extLst>
                </p:cNvPr>
                <p:cNvSpPr txBox="1"/>
                <p:nvPr/>
              </p:nvSpPr>
              <p:spPr>
                <a:xfrm>
                  <a:off x="101728" y="2299897"/>
                  <a:ext cx="828374" cy="30777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−1 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E86BA9C0-2973-7C39-C220-B2F7D55006D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728" y="2299897"/>
                  <a:ext cx="828374" cy="30777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F807AB2-E913-6743-8F60-B63ED92B9828}"/>
                </a:ext>
              </a:extLst>
            </p:cNvPr>
            <p:cNvGrpSpPr/>
            <p:nvPr/>
          </p:nvGrpSpPr>
          <p:grpSpPr>
            <a:xfrm>
              <a:off x="-342262" y="1173304"/>
              <a:ext cx="4023326" cy="4296016"/>
              <a:chOff x="1284520" y="1273429"/>
              <a:chExt cx="4023326" cy="4296016"/>
            </a:xfrm>
          </p:grpSpPr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E1A168C9-D125-934F-3BA0-BD99A0C5E8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18855" y="5102454"/>
                <a:ext cx="2580127" cy="0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81B51AA8-7283-0F40-8406-7040EB4E32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18856" y="2157375"/>
                <a:ext cx="2580127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E55603D4-C305-A547-6AAF-375DDFAA73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18856" y="2515859"/>
                <a:ext cx="2580127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905A1B80-707A-3B26-BEBA-93F976D470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27719" y="3183937"/>
                <a:ext cx="2580127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FC361F93-A15F-28D1-3ADA-BC6D514E22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88645" y="2180420"/>
                <a:ext cx="8863" cy="130166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TextBox 4">
                    <a:extLst>
                      <a:ext uri="{FF2B5EF4-FFF2-40B4-BE49-F238E27FC236}">
                        <a16:creationId xmlns:a16="http://schemas.microsoft.com/office/drawing/2014/main" id="{7E492D2B-03AA-54F0-B0CD-B04866538F1D}"/>
                      </a:ext>
                    </a:extLst>
                  </p:cNvPr>
                  <p:cNvSpPr txBox="1"/>
                  <p:nvPr/>
                </p:nvSpPr>
                <p:spPr>
                  <a:xfrm rot="10800000">
                    <a:off x="2609736" y="1688934"/>
                    <a:ext cx="746277" cy="101566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</m:oMath>
                      </m:oMathPara>
                    </a14:m>
                    <a:endParaRPr lang="en-US" sz="6000" b="1" dirty="0"/>
                  </a:p>
                </p:txBody>
              </p:sp>
            </mc:Choice>
            <mc:Fallback xmlns="">
              <p:sp>
                <p:nvSpPr>
                  <p:cNvPr id="5" name="TextBox 4">
                    <a:extLst>
                      <a:ext uri="{FF2B5EF4-FFF2-40B4-BE49-F238E27FC236}">
                        <a16:creationId xmlns:a16="http://schemas.microsoft.com/office/drawing/2014/main" id="{7E492D2B-03AA-54F0-B0CD-B04866538F1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0800000">
                    <a:off x="2609736" y="1688934"/>
                    <a:ext cx="746277" cy="1015663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55EB5AC8-47D0-1B5D-8DDC-3E82B6E4BD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18856" y="3656426"/>
                <a:ext cx="2580127" cy="0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70023C29-FC43-DBCA-9C9B-6CE48EE90EB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18856" y="4021478"/>
                <a:ext cx="2580127" cy="0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C4ABC2A8-AE20-F224-99FB-57ECF2DA70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27719" y="4382984"/>
                <a:ext cx="2580127" cy="0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56416E3C-6AA9-F2DA-A03F-782AD14392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18856" y="4748035"/>
                <a:ext cx="2580127" cy="0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E96B8AB7-E3F3-6E9A-1201-E6D74F5A0FEC}"/>
                      </a:ext>
                    </a:extLst>
                  </p:cNvPr>
                  <p:cNvSpPr txBox="1"/>
                  <p:nvPr/>
                </p:nvSpPr>
                <p:spPr>
                  <a:xfrm rot="10800000">
                    <a:off x="2652975" y="1273429"/>
                    <a:ext cx="678434" cy="179930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</m:oMath>
                      </m:oMathPara>
                    </a14:m>
                    <a:endParaRPr lang="en-US" sz="6000" b="1" dirty="0"/>
                  </a:p>
                </p:txBody>
              </p:sp>
            </mc:Choice>
            <mc:Fallback xmlns=""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E96B8AB7-E3F3-6E9A-1201-E6D74F5A0FE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0800000">
                    <a:off x="2652975" y="1273429"/>
                    <a:ext cx="678434" cy="1799309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0C7D55A-0CC3-67E7-4693-76B50F0B7EB3}"/>
                  </a:ext>
                </a:extLst>
              </p:cNvPr>
              <p:cNvSpPr txBox="1"/>
              <p:nvPr/>
            </p:nvSpPr>
            <p:spPr>
              <a:xfrm>
                <a:off x="2842351" y="3449561"/>
                <a:ext cx="326143" cy="189329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b="1" dirty="0"/>
              </a:p>
            </p:txBody>
          </p: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0472617B-6F1D-DAF3-09FA-59754E9389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60149" y="3130320"/>
                <a:ext cx="8863" cy="51023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90A71553-C343-5FC0-E24E-6B17F23D6BE1}"/>
                  </a:ext>
                </a:extLst>
              </p:cNvPr>
              <p:cNvSpPr txBox="1"/>
              <p:nvPr/>
            </p:nvSpPr>
            <p:spPr>
              <a:xfrm>
                <a:off x="3544225" y="2968949"/>
                <a:ext cx="247087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R</a:t>
                </a: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BC8419E8-7F34-1FB4-9EF9-D39FB8F841C2}"/>
                  </a:ext>
                </a:extLst>
              </p:cNvPr>
              <p:cNvSpPr txBox="1"/>
              <p:nvPr/>
            </p:nvSpPr>
            <p:spPr>
              <a:xfrm rot="10800000">
                <a:off x="3068069" y="3162382"/>
                <a:ext cx="1201886" cy="4307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6000" b="1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6" name="TextBox 75">
                    <a:extLst>
                      <a:ext uri="{FF2B5EF4-FFF2-40B4-BE49-F238E27FC236}">
                        <a16:creationId xmlns:a16="http://schemas.microsoft.com/office/drawing/2014/main" id="{90E9AECF-6515-DA1F-C558-361727D77B1B}"/>
                      </a:ext>
                    </a:extLst>
                  </p:cNvPr>
                  <p:cNvSpPr txBox="1"/>
                  <p:nvPr/>
                </p:nvSpPr>
                <p:spPr>
                  <a:xfrm>
                    <a:off x="3468043" y="3123703"/>
                    <a:ext cx="401202" cy="1015663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6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⋅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6" name="TextBox 75">
                    <a:extLst>
                      <a:ext uri="{FF2B5EF4-FFF2-40B4-BE49-F238E27FC236}">
                        <a16:creationId xmlns:a16="http://schemas.microsoft.com/office/drawing/2014/main" id="{90E9AECF-6515-DA1F-C558-361727D77B1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68043" y="3123703"/>
                    <a:ext cx="401202" cy="1015663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7" name="TextBox 76">
                    <a:extLst>
                      <a:ext uri="{FF2B5EF4-FFF2-40B4-BE49-F238E27FC236}">
                        <a16:creationId xmlns:a16="http://schemas.microsoft.com/office/drawing/2014/main" id="{DD150076-2A35-C76F-170B-1E3B0819F43E}"/>
                      </a:ext>
                    </a:extLst>
                  </p:cNvPr>
                  <p:cNvSpPr txBox="1"/>
                  <p:nvPr/>
                </p:nvSpPr>
                <p:spPr>
                  <a:xfrm>
                    <a:off x="3763983" y="3467488"/>
                    <a:ext cx="401202" cy="1015663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6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⋅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7" name="TextBox 76">
                    <a:extLst>
                      <a:ext uri="{FF2B5EF4-FFF2-40B4-BE49-F238E27FC236}">
                        <a16:creationId xmlns:a16="http://schemas.microsoft.com/office/drawing/2014/main" id="{DD150076-2A35-C76F-170B-1E3B0819F43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63983" y="3467488"/>
                    <a:ext cx="401202" cy="1015663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8" name="TextBox 77">
                    <a:extLst>
                      <a:ext uri="{FF2B5EF4-FFF2-40B4-BE49-F238E27FC236}">
                        <a16:creationId xmlns:a16="http://schemas.microsoft.com/office/drawing/2014/main" id="{028098C0-7ED5-90C3-E168-33542F7383F6}"/>
                      </a:ext>
                    </a:extLst>
                  </p:cNvPr>
                  <p:cNvSpPr txBox="1"/>
                  <p:nvPr/>
                </p:nvSpPr>
                <p:spPr>
                  <a:xfrm>
                    <a:off x="4059922" y="3827224"/>
                    <a:ext cx="401202" cy="1015663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6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⋅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8" name="TextBox 77">
                    <a:extLst>
                      <a:ext uri="{FF2B5EF4-FFF2-40B4-BE49-F238E27FC236}">
                        <a16:creationId xmlns:a16="http://schemas.microsoft.com/office/drawing/2014/main" id="{028098C0-7ED5-90C3-E168-33542F7383F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59922" y="3827224"/>
                    <a:ext cx="401202" cy="1015663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9" name="TextBox 78">
                    <a:extLst>
                      <a:ext uri="{FF2B5EF4-FFF2-40B4-BE49-F238E27FC236}">
                        <a16:creationId xmlns:a16="http://schemas.microsoft.com/office/drawing/2014/main" id="{A2C504FA-7E79-0480-C228-CCCEB6B91397}"/>
                      </a:ext>
                    </a:extLst>
                  </p:cNvPr>
                  <p:cNvSpPr txBox="1"/>
                  <p:nvPr/>
                </p:nvSpPr>
                <p:spPr>
                  <a:xfrm>
                    <a:off x="4345231" y="4186959"/>
                    <a:ext cx="401202" cy="1015663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6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⋅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9" name="TextBox 78">
                    <a:extLst>
                      <a:ext uri="{FF2B5EF4-FFF2-40B4-BE49-F238E27FC236}">
                        <a16:creationId xmlns:a16="http://schemas.microsoft.com/office/drawing/2014/main" id="{A2C504FA-7E79-0480-C228-CCCEB6B9139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45231" y="4186959"/>
                    <a:ext cx="401202" cy="1015663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0" name="TextBox 79">
                    <a:extLst>
                      <a:ext uri="{FF2B5EF4-FFF2-40B4-BE49-F238E27FC236}">
                        <a16:creationId xmlns:a16="http://schemas.microsoft.com/office/drawing/2014/main" id="{EB201D1F-A3CC-55A9-63EC-911FEDE6D35A}"/>
                      </a:ext>
                    </a:extLst>
                  </p:cNvPr>
                  <p:cNvSpPr txBox="1"/>
                  <p:nvPr/>
                </p:nvSpPr>
                <p:spPr>
                  <a:xfrm>
                    <a:off x="4653571" y="4553782"/>
                    <a:ext cx="401202" cy="1015663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6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⋅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0" name="TextBox 79">
                    <a:extLst>
                      <a:ext uri="{FF2B5EF4-FFF2-40B4-BE49-F238E27FC236}">
                        <a16:creationId xmlns:a16="http://schemas.microsoft.com/office/drawing/2014/main" id="{EB201D1F-A3CC-55A9-63EC-911FEDE6D35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53571" y="4553782"/>
                    <a:ext cx="401202" cy="1015663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7567A715-1239-4DC8-18C6-B17C6597BF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43912" y="3153812"/>
                <a:ext cx="8863" cy="193760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D9CB2613-ADEA-D2F6-E7B7-E33C6CF6E7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54321" y="3183680"/>
                <a:ext cx="8863" cy="8217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C7C8A621-7BED-9521-6117-1F56BA28F9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52028" y="3131214"/>
                <a:ext cx="8863" cy="120310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F7BAD96A-57B1-7DEA-15C7-5F6D408976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39109" y="3139433"/>
                <a:ext cx="8863" cy="160132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7E9995EA-9CFA-1D42-5855-55364BB8DC8C}"/>
                  </a:ext>
                </a:extLst>
              </p:cNvPr>
              <p:cNvSpPr txBox="1"/>
              <p:nvPr/>
            </p:nvSpPr>
            <p:spPr>
              <a:xfrm>
                <a:off x="3845481" y="2967177"/>
                <a:ext cx="247087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R</a:t>
                </a:r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9307CDEF-7B06-9DDA-7CE7-FC3E370191FE}"/>
                  </a:ext>
                </a:extLst>
              </p:cNvPr>
              <p:cNvSpPr txBox="1"/>
              <p:nvPr/>
            </p:nvSpPr>
            <p:spPr>
              <a:xfrm>
                <a:off x="4137872" y="2961861"/>
                <a:ext cx="247087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R</a:t>
                </a: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6167F4D8-5963-DEB4-4279-03C6CB08634B}"/>
                  </a:ext>
                </a:extLst>
              </p:cNvPr>
              <p:cNvSpPr txBox="1"/>
              <p:nvPr/>
            </p:nvSpPr>
            <p:spPr>
              <a:xfrm>
                <a:off x="4428496" y="2960089"/>
                <a:ext cx="247087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R</a:t>
                </a:r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5894C22E-4AB9-36F8-BA0E-09EE7D29FDEA}"/>
                  </a:ext>
                </a:extLst>
              </p:cNvPr>
              <p:cNvSpPr txBox="1"/>
              <p:nvPr/>
            </p:nvSpPr>
            <p:spPr>
              <a:xfrm>
                <a:off x="4719118" y="2963633"/>
                <a:ext cx="247087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R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4" name="TextBox 103">
                    <a:extLst>
                      <a:ext uri="{FF2B5EF4-FFF2-40B4-BE49-F238E27FC236}">
                        <a16:creationId xmlns:a16="http://schemas.microsoft.com/office/drawing/2014/main" id="{52221171-62F6-F45A-3585-2E93705F4DCB}"/>
                      </a:ext>
                    </a:extLst>
                  </p:cNvPr>
                  <p:cNvSpPr txBox="1"/>
                  <p:nvPr/>
                </p:nvSpPr>
                <p:spPr>
                  <a:xfrm>
                    <a:off x="1284520" y="4296294"/>
                    <a:ext cx="1160697" cy="576376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𝜖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oMath>
                      </m:oMathPara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104" name="TextBox 103">
                    <a:extLst>
                      <a:ext uri="{FF2B5EF4-FFF2-40B4-BE49-F238E27FC236}">
                        <a16:creationId xmlns:a16="http://schemas.microsoft.com/office/drawing/2014/main" id="{52221171-62F6-F45A-3585-2E93705F4DC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84520" y="4296294"/>
                    <a:ext cx="1160697" cy="576376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5" name="Right Brace 104">
                <a:extLst>
                  <a:ext uri="{FF2B5EF4-FFF2-40B4-BE49-F238E27FC236}">
                    <a16:creationId xmlns:a16="http://schemas.microsoft.com/office/drawing/2014/main" id="{3783072C-DA72-6B04-8759-78A86A91D345}"/>
                  </a:ext>
                </a:extLst>
              </p:cNvPr>
              <p:cNvSpPr/>
              <p:nvPr/>
            </p:nvSpPr>
            <p:spPr>
              <a:xfrm rot="10800000">
                <a:off x="2327115" y="3605112"/>
                <a:ext cx="345475" cy="1958740"/>
              </a:xfrm>
              <a:prstGeom prst="rightBrace">
                <a:avLst>
                  <a:gd name="adj1" fmla="val 26702"/>
                  <a:gd name="adj2" fmla="val 50000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32B961B-9654-B08C-3549-ED391A5EA529}"/>
              </a:ext>
            </a:extLst>
          </p:cNvPr>
          <p:cNvSpPr/>
          <p:nvPr/>
        </p:nvSpPr>
        <p:spPr>
          <a:xfrm>
            <a:off x="3483586" y="2379743"/>
            <a:ext cx="364013" cy="2367584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406434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F90F0-EA0F-6458-FB44-99DCE7509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Diagonal Unitary Synthesis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89C5C55-9B9D-5897-3A56-33B7C650A5BB}"/>
                  </a:ext>
                </a:extLst>
              </p:cNvPr>
              <p:cNvSpPr txBox="1"/>
              <p:nvPr/>
            </p:nvSpPr>
            <p:spPr>
              <a:xfrm>
                <a:off x="7418295" y="431492"/>
                <a:ext cx="4308295" cy="119282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b="1" i="1" smtClean="0">
                        <a:effectLst/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000" b="1" dirty="0">
                    <a:effectLst/>
                  </a:rPr>
                  <a:t>-qubit diagonal unitary has T-count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effectLst/>
                          <a:latin typeface="Cambria Math" panose="02040503050406030204" pitchFamily="18" charset="0"/>
                        </a:rPr>
                        <m:t>𝑶</m:t>
                      </m:r>
                      <m:d>
                        <m:dPr>
                          <m:ctrlPr>
                            <a:rPr lang="en-US" sz="1600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1600" b="1" i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𝐥𝐨𝐠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num>
                                        <m:den>
                                          <m: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𝝐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e>
                          </m:rad>
                          <m:r>
                            <a:rPr lang="en-US" sz="1600" b="1" i="1" smtClean="0">
                              <a:effectLst/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1600" b="1" i="0" smtClean="0">
                                  <a:effectLst/>
                                  <a:latin typeface="Cambria Math" panose="02040503050406030204" pitchFamily="18" charset="0"/>
                                </a:rPr>
                                <m:t>𝐥𝐨𝐠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𝝐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sz="1400" b="1" dirty="0">
                  <a:effectLst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89C5C55-9B9D-5897-3A56-33B7C650A5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8295" y="431492"/>
                <a:ext cx="4308295" cy="1192827"/>
              </a:xfrm>
              <a:prstGeom prst="rect">
                <a:avLst/>
              </a:prstGeom>
              <a:blipFill>
                <a:blip r:embed="rId2"/>
                <a:stretch>
                  <a:fillRect t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9" name="Group 98">
            <a:extLst>
              <a:ext uri="{FF2B5EF4-FFF2-40B4-BE49-F238E27FC236}">
                <a16:creationId xmlns:a16="http://schemas.microsoft.com/office/drawing/2014/main" id="{90D887D5-78EC-11C9-86C7-9EF29A3E204D}"/>
              </a:ext>
            </a:extLst>
          </p:cNvPr>
          <p:cNvGrpSpPr/>
          <p:nvPr/>
        </p:nvGrpSpPr>
        <p:grpSpPr>
          <a:xfrm>
            <a:off x="5263946" y="2506021"/>
            <a:ext cx="2915044" cy="1251508"/>
            <a:chOff x="8543856" y="2177492"/>
            <a:chExt cx="2915044" cy="1251508"/>
          </a:xfrm>
        </p:grpSpPr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8E987A3A-D250-C0F7-6B61-2D8CD6EAD443}"/>
                </a:ext>
              </a:extLst>
            </p:cNvPr>
            <p:cNvGrpSpPr/>
            <p:nvPr/>
          </p:nvGrpSpPr>
          <p:grpSpPr>
            <a:xfrm>
              <a:off x="8543856" y="2177492"/>
              <a:ext cx="401202" cy="1251508"/>
              <a:chOff x="8931414" y="3977852"/>
              <a:chExt cx="401202" cy="125150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3" name="TextBox 92">
                    <a:extLst>
                      <a:ext uri="{FF2B5EF4-FFF2-40B4-BE49-F238E27FC236}">
                        <a16:creationId xmlns:a16="http://schemas.microsoft.com/office/drawing/2014/main" id="{DE0C9226-C9C9-B5C1-7B88-B8F8A01DC7E1}"/>
                      </a:ext>
                    </a:extLst>
                  </p:cNvPr>
                  <p:cNvSpPr txBox="1"/>
                  <p:nvPr/>
                </p:nvSpPr>
                <p:spPr>
                  <a:xfrm>
                    <a:off x="8931414" y="3977852"/>
                    <a:ext cx="401202" cy="1015663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6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⋅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93" name="TextBox 92">
                    <a:extLst>
                      <a:ext uri="{FF2B5EF4-FFF2-40B4-BE49-F238E27FC236}">
                        <a16:creationId xmlns:a16="http://schemas.microsoft.com/office/drawing/2014/main" id="{DE0C9226-C9C9-B5C1-7B88-B8F8A01DC7E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931414" y="3977852"/>
                    <a:ext cx="401202" cy="1015663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7A9A2C42-D5D7-29C5-D4BF-75A63B0AA94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32387" y="4476688"/>
                <a:ext cx="8863" cy="61738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B3A6027A-3A87-74F4-A0EA-A1CDBFC8FD93}"/>
                  </a:ext>
                </a:extLst>
              </p:cNvPr>
              <p:cNvSpPr txBox="1"/>
              <p:nvPr/>
            </p:nvSpPr>
            <p:spPr>
              <a:xfrm>
                <a:off x="9013787" y="4921583"/>
                <a:ext cx="247087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R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C5C01D39-334B-1C2E-7048-8C3E75BA43B1}"/>
                    </a:ext>
                  </a:extLst>
                </p:cNvPr>
                <p:cNvSpPr txBox="1"/>
                <p:nvPr/>
              </p:nvSpPr>
              <p:spPr>
                <a:xfrm>
                  <a:off x="8892170" y="2704598"/>
                  <a:ext cx="2566730" cy="58528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800" b="1" i="0" smtClean="0">
                                    <a:latin typeface="Cambria Math" panose="02040503050406030204" pitchFamily="18" charset="0"/>
                                  </a:rPr>
                                  <m:t>𝐓</m:t>
                                </m:r>
                              </m:e>
                              <m:e/>
                            </m:mr>
                            <m:mr>
                              <m:e/>
                              <m:e>
                                <m:r>
                                  <a:rPr lang="en-US" sz="1800" b="1" i="0" smtClean="0">
                                    <a:latin typeface="Cambria Math" panose="02040503050406030204" pitchFamily="18" charset="0"/>
                                  </a:rPr>
                                  <m:t>𝐇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∈</m:t>
                      </m:r>
                    </m:oMath>
                  </a14:m>
                  <a:r>
                    <a:rPr lang="en-US" sz="1800" dirty="0"/>
                    <a:t> </a:t>
                  </a:r>
                  <a:r>
                    <a:rPr lang="en-US" sz="1800" dirty="0" err="1"/>
                    <a:t>Clifford+T</a:t>
                  </a:r>
                  <a:endParaRPr lang="en-US" sz="1800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C5C01D39-334B-1C2E-7048-8C3E75BA43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92170" y="2704598"/>
                  <a:ext cx="2566730" cy="58528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02462A6-2B74-B806-12F2-470EA4808BD5}"/>
              </a:ext>
            </a:extLst>
          </p:cNvPr>
          <p:cNvGrpSpPr/>
          <p:nvPr/>
        </p:nvGrpSpPr>
        <p:grpSpPr>
          <a:xfrm>
            <a:off x="72746" y="812081"/>
            <a:ext cx="4023326" cy="4296016"/>
            <a:chOff x="-342262" y="1173304"/>
            <a:chExt cx="4023326" cy="4296016"/>
          </a:xfrm>
        </p:grpSpPr>
        <p:sp>
          <p:nvSpPr>
            <p:cNvPr id="51" name="Right Brace 50">
              <a:extLst>
                <a:ext uri="{FF2B5EF4-FFF2-40B4-BE49-F238E27FC236}">
                  <a16:creationId xmlns:a16="http://schemas.microsoft.com/office/drawing/2014/main" id="{18F6659B-792E-2ECB-C531-0E16EEFF0888}"/>
                </a:ext>
              </a:extLst>
            </p:cNvPr>
            <p:cNvSpPr/>
            <p:nvPr/>
          </p:nvSpPr>
          <p:spPr>
            <a:xfrm rot="10800000">
              <a:off x="744007" y="2056705"/>
              <a:ext cx="270709" cy="826241"/>
            </a:xfrm>
            <a:prstGeom prst="rightBrace">
              <a:avLst>
                <a:gd name="adj1" fmla="val 26702"/>
                <a:gd name="adj2" fmla="val 50000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E86BA9C0-2973-7C39-C220-B2F7D55006DB}"/>
                    </a:ext>
                  </a:extLst>
                </p:cNvPr>
                <p:cNvSpPr txBox="1"/>
                <p:nvPr/>
              </p:nvSpPr>
              <p:spPr>
                <a:xfrm>
                  <a:off x="101728" y="2299897"/>
                  <a:ext cx="828374" cy="30777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−1 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E86BA9C0-2973-7C39-C220-B2F7D55006D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728" y="2299897"/>
                  <a:ext cx="828374" cy="30777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F807AB2-E913-6743-8F60-B63ED92B9828}"/>
                </a:ext>
              </a:extLst>
            </p:cNvPr>
            <p:cNvGrpSpPr/>
            <p:nvPr/>
          </p:nvGrpSpPr>
          <p:grpSpPr>
            <a:xfrm>
              <a:off x="-342262" y="1173304"/>
              <a:ext cx="4023326" cy="4296016"/>
              <a:chOff x="1284520" y="1273429"/>
              <a:chExt cx="4023326" cy="4296016"/>
            </a:xfrm>
          </p:grpSpPr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E1A168C9-D125-934F-3BA0-BD99A0C5E8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18855" y="5102454"/>
                <a:ext cx="2580127" cy="0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81B51AA8-7283-0F40-8406-7040EB4E32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18856" y="2157375"/>
                <a:ext cx="2580127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E55603D4-C305-A547-6AAF-375DDFAA73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18856" y="2515859"/>
                <a:ext cx="2580127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905A1B80-707A-3B26-BEBA-93F976D470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27719" y="3183937"/>
                <a:ext cx="2580127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FC361F93-A15F-28D1-3ADA-BC6D514E22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88645" y="2180420"/>
                <a:ext cx="8863" cy="130166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TextBox 4">
                    <a:extLst>
                      <a:ext uri="{FF2B5EF4-FFF2-40B4-BE49-F238E27FC236}">
                        <a16:creationId xmlns:a16="http://schemas.microsoft.com/office/drawing/2014/main" id="{7E492D2B-03AA-54F0-B0CD-B04866538F1D}"/>
                      </a:ext>
                    </a:extLst>
                  </p:cNvPr>
                  <p:cNvSpPr txBox="1"/>
                  <p:nvPr/>
                </p:nvSpPr>
                <p:spPr>
                  <a:xfrm rot="10800000">
                    <a:off x="2609736" y="1688934"/>
                    <a:ext cx="746277" cy="101566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</m:oMath>
                      </m:oMathPara>
                    </a14:m>
                    <a:endParaRPr lang="en-US" sz="6000" b="1" dirty="0"/>
                  </a:p>
                </p:txBody>
              </p:sp>
            </mc:Choice>
            <mc:Fallback xmlns="">
              <p:sp>
                <p:nvSpPr>
                  <p:cNvPr id="5" name="TextBox 4">
                    <a:extLst>
                      <a:ext uri="{FF2B5EF4-FFF2-40B4-BE49-F238E27FC236}">
                        <a16:creationId xmlns:a16="http://schemas.microsoft.com/office/drawing/2014/main" id="{7E492D2B-03AA-54F0-B0CD-B04866538F1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0800000">
                    <a:off x="2609736" y="1688934"/>
                    <a:ext cx="746277" cy="1015663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55EB5AC8-47D0-1B5D-8DDC-3E82B6E4BD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18856" y="3656426"/>
                <a:ext cx="2580127" cy="0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70023C29-FC43-DBCA-9C9B-6CE48EE90EB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18856" y="4021478"/>
                <a:ext cx="2580127" cy="0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C4ABC2A8-AE20-F224-99FB-57ECF2DA70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27719" y="4382984"/>
                <a:ext cx="2580127" cy="0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56416E3C-6AA9-F2DA-A03F-782AD14392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18856" y="4748035"/>
                <a:ext cx="2580127" cy="0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E96B8AB7-E3F3-6E9A-1201-E6D74F5A0FEC}"/>
                      </a:ext>
                    </a:extLst>
                  </p:cNvPr>
                  <p:cNvSpPr txBox="1"/>
                  <p:nvPr/>
                </p:nvSpPr>
                <p:spPr>
                  <a:xfrm rot="10800000">
                    <a:off x="2652975" y="1273429"/>
                    <a:ext cx="678434" cy="179930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</m:oMath>
                      </m:oMathPara>
                    </a14:m>
                    <a:endParaRPr lang="en-US" sz="6000" b="1" dirty="0"/>
                  </a:p>
                </p:txBody>
              </p:sp>
            </mc:Choice>
            <mc:Fallback xmlns=""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E96B8AB7-E3F3-6E9A-1201-E6D74F5A0FE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0800000">
                    <a:off x="2652975" y="1273429"/>
                    <a:ext cx="678434" cy="1799309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0C7D55A-0CC3-67E7-4693-76B50F0B7EB3}"/>
                  </a:ext>
                </a:extLst>
              </p:cNvPr>
              <p:cNvSpPr txBox="1"/>
              <p:nvPr/>
            </p:nvSpPr>
            <p:spPr>
              <a:xfrm>
                <a:off x="2842351" y="3449561"/>
                <a:ext cx="326143" cy="189329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b="1" dirty="0"/>
              </a:p>
            </p:txBody>
          </p: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0472617B-6F1D-DAF3-09FA-59754E9389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60149" y="3130320"/>
                <a:ext cx="8863" cy="51023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90A71553-C343-5FC0-E24E-6B17F23D6BE1}"/>
                  </a:ext>
                </a:extLst>
              </p:cNvPr>
              <p:cNvSpPr txBox="1"/>
              <p:nvPr/>
            </p:nvSpPr>
            <p:spPr>
              <a:xfrm>
                <a:off x="3544225" y="2968949"/>
                <a:ext cx="247087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R</a:t>
                </a: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BC8419E8-7F34-1FB4-9EF9-D39FB8F841C2}"/>
                  </a:ext>
                </a:extLst>
              </p:cNvPr>
              <p:cNvSpPr txBox="1"/>
              <p:nvPr/>
            </p:nvSpPr>
            <p:spPr>
              <a:xfrm rot="10800000">
                <a:off x="3068069" y="3162382"/>
                <a:ext cx="1201886" cy="4307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6000" b="1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6" name="TextBox 75">
                    <a:extLst>
                      <a:ext uri="{FF2B5EF4-FFF2-40B4-BE49-F238E27FC236}">
                        <a16:creationId xmlns:a16="http://schemas.microsoft.com/office/drawing/2014/main" id="{90E9AECF-6515-DA1F-C558-361727D77B1B}"/>
                      </a:ext>
                    </a:extLst>
                  </p:cNvPr>
                  <p:cNvSpPr txBox="1"/>
                  <p:nvPr/>
                </p:nvSpPr>
                <p:spPr>
                  <a:xfrm>
                    <a:off x="3468043" y="3123703"/>
                    <a:ext cx="401202" cy="1015663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6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⋅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6" name="TextBox 75">
                    <a:extLst>
                      <a:ext uri="{FF2B5EF4-FFF2-40B4-BE49-F238E27FC236}">
                        <a16:creationId xmlns:a16="http://schemas.microsoft.com/office/drawing/2014/main" id="{90E9AECF-6515-DA1F-C558-361727D77B1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68043" y="3123703"/>
                    <a:ext cx="401202" cy="1015663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7" name="TextBox 76">
                    <a:extLst>
                      <a:ext uri="{FF2B5EF4-FFF2-40B4-BE49-F238E27FC236}">
                        <a16:creationId xmlns:a16="http://schemas.microsoft.com/office/drawing/2014/main" id="{DD150076-2A35-C76F-170B-1E3B0819F43E}"/>
                      </a:ext>
                    </a:extLst>
                  </p:cNvPr>
                  <p:cNvSpPr txBox="1"/>
                  <p:nvPr/>
                </p:nvSpPr>
                <p:spPr>
                  <a:xfrm>
                    <a:off x="3763983" y="3467488"/>
                    <a:ext cx="401202" cy="1015663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6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⋅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7" name="TextBox 76">
                    <a:extLst>
                      <a:ext uri="{FF2B5EF4-FFF2-40B4-BE49-F238E27FC236}">
                        <a16:creationId xmlns:a16="http://schemas.microsoft.com/office/drawing/2014/main" id="{DD150076-2A35-C76F-170B-1E3B0819F43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63983" y="3467488"/>
                    <a:ext cx="401202" cy="1015663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8" name="TextBox 77">
                    <a:extLst>
                      <a:ext uri="{FF2B5EF4-FFF2-40B4-BE49-F238E27FC236}">
                        <a16:creationId xmlns:a16="http://schemas.microsoft.com/office/drawing/2014/main" id="{028098C0-7ED5-90C3-E168-33542F7383F6}"/>
                      </a:ext>
                    </a:extLst>
                  </p:cNvPr>
                  <p:cNvSpPr txBox="1"/>
                  <p:nvPr/>
                </p:nvSpPr>
                <p:spPr>
                  <a:xfrm>
                    <a:off x="4059922" y="3827224"/>
                    <a:ext cx="401202" cy="1015663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6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⋅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8" name="TextBox 77">
                    <a:extLst>
                      <a:ext uri="{FF2B5EF4-FFF2-40B4-BE49-F238E27FC236}">
                        <a16:creationId xmlns:a16="http://schemas.microsoft.com/office/drawing/2014/main" id="{028098C0-7ED5-90C3-E168-33542F7383F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59922" y="3827224"/>
                    <a:ext cx="401202" cy="1015663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9" name="TextBox 78">
                    <a:extLst>
                      <a:ext uri="{FF2B5EF4-FFF2-40B4-BE49-F238E27FC236}">
                        <a16:creationId xmlns:a16="http://schemas.microsoft.com/office/drawing/2014/main" id="{A2C504FA-7E79-0480-C228-CCCEB6B91397}"/>
                      </a:ext>
                    </a:extLst>
                  </p:cNvPr>
                  <p:cNvSpPr txBox="1"/>
                  <p:nvPr/>
                </p:nvSpPr>
                <p:spPr>
                  <a:xfrm>
                    <a:off x="4345231" y="4186959"/>
                    <a:ext cx="401202" cy="1015663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6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⋅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9" name="TextBox 78">
                    <a:extLst>
                      <a:ext uri="{FF2B5EF4-FFF2-40B4-BE49-F238E27FC236}">
                        <a16:creationId xmlns:a16="http://schemas.microsoft.com/office/drawing/2014/main" id="{A2C504FA-7E79-0480-C228-CCCEB6B9139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45231" y="4186959"/>
                    <a:ext cx="401202" cy="1015663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0" name="TextBox 79">
                    <a:extLst>
                      <a:ext uri="{FF2B5EF4-FFF2-40B4-BE49-F238E27FC236}">
                        <a16:creationId xmlns:a16="http://schemas.microsoft.com/office/drawing/2014/main" id="{EB201D1F-A3CC-55A9-63EC-911FEDE6D35A}"/>
                      </a:ext>
                    </a:extLst>
                  </p:cNvPr>
                  <p:cNvSpPr txBox="1"/>
                  <p:nvPr/>
                </p:nvSpPr>
                <p:spPr>
                  <a:xfrm>
                    <a:off x="4653571" y="4553782"/>
                    <a:ext cx="401202" cy="1015663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6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⋅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0" name="TextBox 79">
                    <a:extLst>
                      <a:ext uri="{FF2B5EF4-FFF2-40B4-BE49-F238E27FC236}">
                        <a16:creationId xmlns:a16="http://schemas.microsoft.com/office/drawing/2014/main" id="{EB201D1F-A3CC-55A9-63EC-911FEDE6D35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53571" y="4553782"/>
                    <a:ext cx="401202" cy="1015663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7567A715-1239-4DC8-18C6-B17C6597BF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43912" y="3153812"/>
                <a:ext cx="8863" cy="193760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D9CB2613-ADEA-D2F6-E7B7-E33C6CF6E7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54321" y="3183680"/>
                <a:ext cx="8863" cy="8217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C7C8A621-7BED-9521-6117-1F56BA28F9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52028" y="3131214"/>
                <a:ext cx="8863" cy="120310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F7BAD96A-57B1-7DEA-15C7-5F6D408976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39109" y="3139433"/>
                <a:ext cx="8863" cy="160132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7E9995EA-9CFA-1D42-5855-55364BB8DC8C}"/>
                  </a:ext>
                </a:extLst>
              </p:cNvPr>
              <p:cNvSpPr txBox="1"/>
              <p:nvPr/>
            </p:nvSpPr>
            <p:spPr>
              <a:xfrm>
                <a:off x="3845481" y="2967177"/>
                <a:ext cx="247087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R</a:t>
                </a:r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9307CDEF-7B06-9DDA-7CE7-FC3E370191FE}"/>
                  </a:ext>
                </a:extLst>
              </p:cNvPr>
              <p:cNvSpPr txBox="1"/>
              <p:nvPr/>
            </p:nvSpPr>
            <p:spPr>
              <a:xfrm>
                <a:off x="4137872" y="2961861"/>
                <a:ext cx="247087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R</a:t>
                </a: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6167F4D8-5963-DEB4-4279-03C6CB08634B}"/>
                  </a:ext>
                </a:extLst>
              </p:cNvPr>
              <p:cNvSpPr txBox="1"/>
              <p:nvPr/>
            </p:nvSpPr>
            <p:spPr>
              <a:xfrm>
                <a:off x="4428496" y="2960089"/>
                <a:ext cx="247087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R</a:t>
                </a:r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5894C22E-4AB9-36F8-BA0E-09EE7D29FDEA}"/>
                  </a:ext>
                </a:extLst>
              </p:cNvPr>
              <p:cNvSpPr txBox="1"/>
              <p:nvPr/>
            </p:nvSpPr>
            <p:spPr>
              <a:xfrm>
                <a:off x="4719118" y="2963633"/>
                <a:ext cx="247087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R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4" name="TextBox 103">
                    <a:extLst>
                      <a:ext uri="{FF2B5EF4-FFF2-40B4-BE49-F238E27FC236}">
                        <a16:creationId xmlns:a16="http://schemas.microsoft.com/office/drawing/2014/main" id="{52221171-62F6-F45A-3585-2E93705F4DCB}"/>
                      </a:ext>
                    </a:extLst>
                  </p:cNvPr>
                  <p:cNvSpPr txBox="1"/>
                  <p:nvPr/>
                </p:nvSpPr>
                <p:spPr>
                  <a:xfrm>
                    <a:off x="1284520" y="4296294"/>
                    <a:ext cx="1160697" cy="576376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𝜖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oMath>
                      </m:oMathPara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104" name="TextBox 103">
                    <a:extLst>
                      <a:ext uri="{FF2B5EF4-FFF2-40B4-BE49-F238E27FC236}">
                        <a16:creationId xmlns:a16="http://schemas.microsoft.com/office/drawing/2014/main" id="{52221171-62F6-F45A-3585-2E93705F4DC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84520" y="4296294"/>
                    <a:ext cx="1160697" cy="576376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5" name="Right Brace 104">
                <a:extLst>
                  <a:ext uri="{FF2B5EF4-FFF2-40B4-BE49-F238E27FC236}">
                    <a16:creationId xmlns:a16="http://schemas.microsoft.com/office/drawing/2014/main" id="{3783072C-DA72-6B04-8759-78A86A91D345}"/>
                  </a:ext>
                </a:extLst>
              </p:cNvPr>
              <p:cNvSpPr/>
              <p:nvPr/>
            </p:nvSpPr>
            <p:spPr>
              <a:xfrm rot="10800000">
                <a:off x="2327115" y="3605112"/>
                <a:ext cx="345475" cy="1958740"/>
              </a:xfrm>
              <a:prstGeom prst="rightBrace">
                <a:avLst>
                  <a:gd name="adj1" fmla="val 26702"/>
                  <a:gd name="adj2" fmla="val 50000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32B961B-9654-B08C-3549-ED391A5EA529}"/>
              </a:ext>
            </a:extLst>
          </p:cNvPr>
          <p:cNvSpPr/>
          <p:nvPr/>
        </p:nvSpPr>
        <p:spPr>
          <a:xfrm>
            <a:off x="3483586" y="2379743"/>
            <a:ext cx="364013" cy="2367584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1051EA61-3448-8D81-405D-3D33ED694BE4}"/>
                  </a:ext>
                </a:extLst>
              </p:cNvPr>
              <p:cNvSpPr/>
              <p:nvPr/>
            </p:nvSpPr>
            <p:spPr>
              <a:xfrm>
                <a:off x="4151339" y="4750479"/>
                <a:ext cx="5572135" cy="915247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T-count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1051EA61-3448-8D81-405D-3D33ED694B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1339" y="4750479"/>
                <a:ext cx="5572135" cy="915247"/>
              </a:xfrm>
              <a:prstGeom prst="round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0EE775E-FE25-6492-F7B6-6CA1784EB87A}"/>
              </a:ext>
            </a:extLst>
          </p:cNvPr>
          <p:cNvCxnSpPr>
            <a:cxnSpLocks/>
          </p:cNvCxnSpPr>
          <p:nvPr/>
        </p:nvCxnSpPr>
        <p:spPr>
          <a:xfrm flipV="1">
            <a:off x="7313383" y="3521684"/>
            <a:ext cx="0" cy="1578585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EA45D37-6B34-D0C2-4EE9-C10246088548}"/>
              </a:ext>
            </a:extLst>
          </p:cNvPr>
          <p:cNvCxnSpPr>
            <a:cxnSpLocks/>
          </p:cNvCxnSpPr>
          <p:nvPr/>
        </p:nvCxnSpPr>
        <p:spPr>
          <a:xfrm flipH="1" flipV="1">
            <a:off x="1047307" y="4418997"/>
            <a:ext cx="5027732" cy="64605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5907262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F90F0-EA0F-6458-FB44-99DCE7509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Diagonal Unitary Synthesis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89C5C55-9B9D-5897-3A56-33B7C650A5BB}"/>
                  </a:ext>
                </a:extLst>
              </p:cNvPr>
              <p:cNvSpPr txBox="1"/>
              <p:nvPr/>
            </p:nvSpPr>
            <p:spPr>
              <a:xfrm>
                <a:off x="7418295" y="431492"/>
                <a:ext cx="4308295" cy="119282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b="1" i="1" smtClean="0">
                        <a:effectLst/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000" b="1" dirty="0">
                    <a:effectLst/>
                  </a:rPr>
                  <a:t>-qubit diagonal unitary has T-count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effectLst/>
                          <a:latin typeface="Cambria Math" panose="02040503050406030204" pitchFamily="18" charset="0"/>
                        </a:rPr>
                        <m:t>𝑶</m:t>
                      </m:r>
                      <m:d>
                        <m:dPr>
                          <m:ctrlPr>
                            <a:rPr lang="en-US" sz="1600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1600" b="1" i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𝐥𝐨𝐠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num>
                                        <m:den>
                                          <m: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𝝐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e>
                          </m:rad>
                          <m:r>
                            <a:rPr lang="en-US" sz="1600" b="1" i="1" smtClean="0">
                              <a:effectLst/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1600" b="1" i="0" smtClean="0">
                                  <a:effectLst/>
                                  <a:latin typeface="Cambria Math" panose="02040503050406030204" pitchFamily="18" charset="0"/>
                                </a:rPr>
                                <m:t>𝐥𝐨𝐠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𝝐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sz="1400" b="1" dirty="0">
                  <a:effectLst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89C5C55-9B9D-5897-3A56-33B7C650A5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8295" y="431492"/>
                <a:ext cx="4308295" cy="1192827"/>
              </a:xfrm>
              <a:prstGeom prst="rect">
                <a:avLst/>
              </a:prstGeom>
              <a:blipFill>
                <a:blip r:embed="rId2"/>
                <a:stretch>
                  <a:fillRect t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9" name="Group 98">
            <a:extLst>
              <a:ext uri="{FF2B5EF4-FFF2-40B4-BE49-F238E27FC236}">
                <a16:creationId xmlns:a16="http://schemas.microsoft.com/office/drawing/2014/main" id="{90D887D5-78EC-11C9-86C7-9EF29A3E204D}"/>
              </a:ext>
            </a:extLst>
          </p:cNvPr>
          <p:cNvGrpSpPr/>
          <p:nvPr/>
        </p:nvGrpSpPr>
        <p:grpSpPr>
          <a:xfrm>
            <a:off x="5263946" y="2506021"/>
            <a:ext cx="2915044" cy="1251508"/>
            <a:chOff x="8543856" y="2177492"/>
            <a:chExt cx="2915044" cy="1251508"/>
          </a:xfrm>
        </p:grpSpPr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8E987A3A-D250-C0F7-6B61-2D8CD6EAD443}"/>
                </a:ext>
              </a:extLst>
            </p:cNvPr>
            <p:cNvGrpSpPr/>
            <p:nvPr/>
          </p:nvGrpSpPr>
          <p:grpSpPr>
            <a:xfrm>
              <a:off x="8543856" y="2177492"/>
              <a:ext cx="401202" cy="1251508"/>
              <a:chOff x="8931414" y="3977852"/>
              <a:chExt cx="401202" cy="125150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3" name="TextBox 92">
                    <a:extLst>
                      <a:ext uri="{FF2B5EF4-FFF2-40B4-BE49-F238E27FC236}">
                        <a16:creationId xmlns:a16="http://schemas.microsoft.com/office/drawing/2014/main" id="{DE0C9226-C9C9-B5C1-7B88-B8F8A01DC7E1}"/>
                      </a:ext>
                    </a:extLst>
                  </p:cNvPr>
                  <p:cNvSpPr txBox="1"/>
                  <p:nvPr/>
                </p:nvSpPr>
                <p:spPr>
                  <a:xfrm>
                    <a:off x="8931414" y="3977852"/>
                    <a:ext cx="401202" cy="1015663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6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⋅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93" name="TextBox 92">
                    <a:extLst>
                      <a:ext uri="{FF2B5EF4-FFF2-40B4-BE49-F238E27FC236}">
                        <a16:creationId xmlns:a16="http://schemas.microsoft.com/office/drawing/2014/main" id="{DE0C9226-C9C9-B5C1-7B88-B8F8A01DC7E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931414" y="3977852"/>
                    <a:ext cx="401202" cy="1015663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7A9A2C42-D5D7-29C5-D4BF-75A63B0AA94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32387" y="4476688"/>
                <a:ext cx="8863" cy="61738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B3A6027A-3A87-74F4-A0EA-A1CDBFC8FD93}"/>
                  </a:ext>
                </a:extLst>
              </p:cNvPr>
              <p:cNvSpPr txBox="1"/>
              <p:nvPr/>
            </p:nvSpPr>
            <p:spPr>
              <a:xfrm>
                <a:off x="9013787" y="4921583"/>
                <a:ext cx="247087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R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C5C01D39-334B-1C2E-7048-8C3E75BA43B1}"/>
                    </a:ext>
                  </a:extLst>
                </p:cNvPr>
                <p:cNvSpPr txBox="1"/>
                <p:nvPr/>
              </p:nvSpPr>
              <p:spPr>
                <a:xfrm>
                  <a:off x="8892170" y="2704598"/>
                  <a:ext cx="2566730" cy="58528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800" b="1" i="0" smtClean="0">
                                    <a:latin typeface="Cambria Math" panose="02040503050406030204" pitchFamily="18" charset="0"/>
                                  </a:rPr>
                                  <m:t>𝐓</m:t>
                                </m:r>
                              </m:e>
                              <m:e/>
                            </m:mr>
                            <m:mr>
                              <m:e/>
                              <m:e>
                                <m:r>
                                  <a:rPr lang="en-US" sz="1800" b="1" i="0" smtClean="0">
                                    <a:latin typeface="Cambria Math" panose="02040503050406030204" pitchFamily="18" charset="0"/>
                                  </a:rPr>
                                  <m:t>𝐇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∈</m:t>
                      </m:r>
                    </m:oMath>
                  </a14:m>
                  <a:r>
                    <a:rPr lang="en-US" sz="1800" dirty="0"/>
                    <a:t> </a:t>
                  </a:r>
                  <a:r>
                    <a:rPr lang="en-US" sz="1800" dirty="0" err="1"/>
                    <a:t>Clifford+T</a:t>
                  </a:r>
                  <a:endParaRPr lang="en-US" sz="1800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C5C01D39-334B-1C2E-7048-8C3E75BA43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92170" y="2704598"/>
                  <a:ext cx="2566730" cy="58528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02462A6-2B74-B806-12F2-470EA4808BD5}"/>
              </a:ext>
            </a:extLst>
          </p:cNvPr>
          <p:cNvGrpSpPr/>
          <p:nvPr/>
        </p:nvGrpSpPr>
        <p:grpSpPr>
          <a:xfrm>
            <a:off x="72746" y="812081"/>
            <a:ext cx="4023326" cy="4296016"/>
            <a:chOff x="-342262" y="1173304"/>
            <a:chExt cx="4023326" cy="4296016"/>
          </a:xfrm>
        </p:grpSpPr>
        <p:sp>
          <p:nvSpPr>
            <p:cNvPr id="51" name="Right Brace 50">
              <a:extLst>
                <a:ext uri="{FF2B5EF4-FFF2-40B4-BE49-F238E27FC236}">
                  <a16:creationId xmlns:a16="http://schemas.microsoft.com/office/drawing/2014/main" id="{18F6659B-792E-2ECB-C531-0E16EEFF0888}"/>
                </a:ext>
              </a:extLst>
            </p:cNvPr>
            <p:cNvSpPr/>
            <p:nvPr/>
          </p:nvSpPr>
          <p:spPr>
            <a:xfrm rot="10800000">
              <a:off x="744007" y="2056705"/>
              <a:ext cx="270709" cy="826241"/>
            </a:xfrm>
            <a:prstGeom prst="rightBrace">
              <a:avLst>
                <a:gd name="adj1" fmla="val 26702"/>
                <a:gd name="adj2" fmla="val 50000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E86BA9C0-2973-7C39-C220-B2F7D55006DB}"/>
                    </a:ext>
                  </a:extLst>
                </p:cNvPr>
                <p:cNvSpPr txBox="1"/>
                <p:nvPr/>
              </p:nvSpPr>
              <p:spPr>
                <a:xfrm>
                  <a:off x="101728" y="2299897"/>
                  <a:ext cx="828374" cy="30777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−1 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E86BA9C0-2973-7C39-C220-B2F7D55006D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728" y="2299897"/>
                  <a:ext cx="828374" cy="30777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F807AB2-E913-6743-8F60-B63ED92B9828}"/>
                </a:ext>
              </a:extLst>
            </p:cNvPr>
            <p:cNvGrpSpPr/>
            <p:nvPr/>
          </p:nvGrpSpPr>
          <p:grpSpPr>
            <a:xfrm>
              <a:off x="-342262" y="1173304"/>
              <a:ext cx="4023326" cy="4296016"/>
              <a:chOff x="1284520" y="1273429"/>
              <a:chExt cx="4023326" cy="4296016"/>
            </a:xfrm>
          </p:grpSpPr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E1A168C9-D125-934F-3BA0-BD99A0C5E8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18855" y="5102454"/>
                <a:ext cx="2580127" cy="0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81B51AA8-7283-0F40-8406-7040EB4E32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18856" y="2157375"/>
                <a:ext cx="2580127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E55603D4-C305-A547-6AAF-375DDFAA73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18856" y="2515859"/>
                <a:ext cx="2580127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905A1B80-707A-3B26-BEBA-93F976D470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27719" y="3183937"/>
                <a:ext cx="2580127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FC361F93-A15F-28D1-3ADA-BC6D514E22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88645" y="2180420"/>
                <a:ext cx="8863" cy="130166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TextBox 4">
                    <a:extLst>
                      <a:ext uri="{FF2B5EF4-FFF2-40B4-BE49-F238E27FC236}">
                        <a16:creationId xmlns:a16="http://schemas.microsoft.com/office/drawing/2014/main" id="{7E492D2B-03AA-54F0-B0CD-B04866538F1D}"/>
                      </a:ext>
                    </a:extLst>
                  </p:cNvPr>
                  <p:cNvSpPr txBox="1"/>
                  <p:nvPr/>
                </p:nvSpPr>
                <p:spPr>
                  <a:xfrm rot="10800000">
                    <a:off x="2609736" y="1688934"/>
                    <a:ext cx="746277" cy="101566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</m:oMath>
                      </m:oMathPara>
                    </a14:m>
                    <a:endParaRPr lang="en-US" sz="6000" b="1" dirty="0"/>
                  </a:p>
                </p:txBody>
              </p:sp>
            </mc:Choice>
            <mc:Fallback xmlns="">
              <p:sp>
                <p:nvSpPr>
                  <p:cNvPr id="5" name="TextBox 4">
                    <a:extLst>
                      <a:ext uri="{FF2B5EF4-FFF2-40B4-BE49-F238E27FC236}">
                        <a16:creationId xmlns:a16="http://schemas.microsoft.com/office/drawing/2014/main" id="{7E492D2B-03AA-54F0-B0CD-B04866538F1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0800000">
                    <a:off x="2609736" y="1688934"/>
                    <a:ext cx="746277" cy="1015663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55EB5AC8-47D0-1B5D-8DDC-3E82B6E4BD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18856" y="3656426"/>
                <a:ext cx="2580127" cy="0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70023C29-FC43-DBCA-9C9B-6CE48EE90EB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18856" y="4021478"/>
                <a:ext cx="2580127" cy="0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C4ABC2A8-AE20-F224-99FB-57ECF2DA70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27719" y="4382984"/>
                <a:ext cx="2580127" cy="0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56416E3C-6AA9-F2DA-A03F-782AD14392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18856" y="4748035"/>
                <a:ext cx="2580127" cy="0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E96B8AB7-E3F3-6E9A-1201-E6D74F5A0FEC}"/>
                      </a:ext>
                    </a:extLst>
                  </p:cNvPr>
                  <p:cNvSpPr txBox="1"/>
                  <p:nvPr/>
                </p:nvSpPr>
                <p:spPr>
                  <a:xfrm rot="10800000">
                    <a:off x="2652975" y="1273429"/>
                    <a:ext cx="678434" cy="179930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</m:oMath>
                      </m:oMathPara>
                    </a14:m>
                    <a:endParaRPr lang="en-US" sz="6000" b="1" dirty="0"/>
                  </a:p>
                </p:txBody>
              </p:sp>
            </mc:Choice>
            <mc:Fallback xmlns=""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E96B8AB7-E3F3-6E9A-1201-E6D74F5A0FE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0800000">
                    <a:off x="2652975" y="1273429"/>
                    <a:ext cx="678434" cy="1799309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0C7D55A-0CC3-67E7-4693-76B50F0B7EB3}"/>
                  </a:ext>
                </a:extLst>
              </p:cNvPr>
              <p:cNvSpPr txBox="1"/>
              <p:nvPr/>
            </p:nvSpPr>
            <p:spPr>
              <a:xfrm>
                <a:off x="2842351" y="3449561"/>
                <a:ext cx="326143" cy="189329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b="1" dirty="0"/>
              </a:p>
            </p:txBody>
          </p: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0472617B-6F1D-DAF3-09FA-59754E9389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60149" y="3130320"/>
                <a:ext cx="8863" cy="51023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90A71553-C343-5FC0-E24E-6B17F23D6BE1}"/>
                  </a:ext>
                </a:extLst>
              </p:cNvPr>
              <p:cNvSpPr txBox="1"/>
              <p:nvPr/>
            </p:nvSpPr>
            <p:spPr>
              <a:xfrm>
                <a:off x="3544225" y="2968949"/>
                <a:ext cx="247087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R</a:t>
                </a: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BC8419E8-7F34-1FB4-9EF9-D39FB8F841C2}"/>
                  </a:ext>
                </a:extLst>
              </p:cNvPr>
              <p:cNvSpPr txBox="1"/>
              <p:nvPr/>
            </p:nvSpPr>
            <p:spPr>
              <a:xfrm rot="10800000">
                <a:off x="3068069" y="3162382"/>
                <a:ext cx="1201886" cy="4307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6000" b="1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6" name="TextBox 75">
                    <a:extLst>
                      <a:ext uri="{FF2B5EF4-FFF2-40B4-BE49-F238E27FC236}">
                        <a16:creationId xmlns:a16="http://schemas.microsoft.com/office/drawing/2014/main" id="{90E9AECF-6515-DA1F-C558-361727D77B1B}"/>
                      </a:ext>
                    </a:extLst>
                  </p:cNvPr>
                  <p:cNvSpPr txBox="1"/>
                  <p:nvPr/>
                </p:nvSpPr>
                <p:spPr>
                  <a:xfrm>
                    <a:off x="3468043" y="3123703"/>
                    <a:ext cx="401202" cy="1015663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6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⋅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6" name="TextBox 75">
                    <a:extLst>
                      <a:ext uri="{FF2B5EF4-FFF2-40B4-BE49-F238E27FC236}">
                        <a16:creationId xmlns:a16="http://schemas.microsoft.com/office/drawing/2014/main" id="{90E9AECF-6515-DA1F-C558-361727D77B1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68043" y="3123703"/>
                    <a:ext cx="401202" cy="1015663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7" name="TextBox 76">
                    <a:extLst>
                      <a:ext uri="{FF2B5EF4-FFF2-40B4-BE49-F238E27FC236}">
                        <a16:creationId xmlns:a16="http://schemas.microsoft.com/office/drawing/2014/main" id="{DD150076-2A35-C76F-170B-1E3B0819F43E}"/>
                      </a:ext>
                    </a:extLst>
                  </p:cNvPr>
                  <p:cNvSpPr txBox="1"/>
                  <p:nvPr/>
                </p:nvSpPr>
                <p:spPr>
                  <a:xfrm>
                    <a:off x="3763983" y="3467488"/>
                    <a:ext cx="401202" cy="1015663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6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⋅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7" name="TextBox 76">
                    <a:extLst>
                      <a:ext uri="{FF2B5EF4-FFF2-40B4-BE49-F238E27FC236}">
                        <a16:creationId xmlns:a16="http://schemas.microsoft.com/office/drawing/2014/main" id="{DD150076-2A35-C76F-170B-1E3B0819F43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63983" y="3467488"/>
                    <a:ext cx="401202" cy="1015663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8" name="TextBox 77">
                    <a:extLst>
                      <a:ext uri="{FF2B5EF4-FFF2-40B4-BE49-F238E27FC236}">
                        <a16:creationId xmlns:a16="http://schemas.microsoft.com/office/drawing/2014/main" id="{028098C0-7ED5-90C3-E168-33542F7383F6}"/>
                      </a:ext>
                    </a:extLst>
                  </p:cNvPr>
                  <p:cNvSpPr txBox="1"/>
                  <p:nvPr/>
                </p:nvSpPr>
                <p:spPr>
                  <a:xfrm>
                    <a:off x="4059922" y="3827224"/>
                    <a:ext cx="401202" cy="1015663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6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⋅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8" name="TextBox 77">
                    <a:extLst>
                      <a:ext uri="{FF2B5EF4-FFF2-40B4-BE49-F238E27FC236}">
                        <a16:creationId xmlns:a16="http://schemas.microsoft.com/office/drawing/2014/main" id="{028098C0-7ED5-90C3-E168-33542F7383F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59922" y="3827224"/>
                    <a:ext cx="401202" cy="1015663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9" name="TextBox 78">
                    <a:extLst>
                      <a:ext uri="{FF2B5EF4-FFF2-40B4-BE49-F238E27FC236}">
                        <a16:creationId xmlns:a16="http://schemas.microsoft.com/office/drawing/2014/main" id="{A2C504FA-7E79-0480-C228-CCCEB6B91397}"/>
                      </a:ext>
                    </a:extLst>
                  </p:cNvPr>
                  <p:cNvSpPr txBox="1"/>
                  <p:nvPr/>
                </p:nvSpPr>
                <p:spPr>
                  <a:xfrm>
                    <a:off x="4345231" y="4186959"/>
                    <a:ext cx="401202" cy="1015663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6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⋅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9" name="TextBox 78">
                    <a:extLst>
                      <a:ext uri="{FF2B5EF4-FFF2-40B4-BE49-F238E27FC236}">
                        <a16:creationId xmlns:a16="http://schemas.microsoft.com/office/drawing/2014/main" id="{A2C504FA-7E79-0480-C228-CCCEB6B9139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45231" y="4186959"/>
                    <a:ext cx="401202" cy="1015663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0" name="TextBox 79">
                    <a:extLst>
                      <a:ext uri="{FF2B5EF4-FFF2-40B4-BE49-F238E27FC236}">
                        <a16:creationId xmlns:a16="http://schemas.microsoft.com/office/drawing/2014/main" id="{EB201D1F-A3CC-55A9-63EC-911FEDE6D35A}"/>
                      </a:ext>
                    </a:extLst>
                  </p:cNvPr>
                  <p:cNvSpPr txBox="1"/>
                  <p:nvPr/>
                </p:nvSpPr>
                <p:spPr>
                  <a:xfrm>
                    <a:off x="4653571" y="4553782"/>
                    <a:ext cx="401202" cy="1015663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6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⋅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0" name="TextBox 79">
                    <a:extLst>
                      <a:ext uri="{FF2B5EF4-FFF2-40B4-BE49-F238E27FC236}">
                        <a16:creationId xmlns:a16="http://schemas.microsoft.com/office/drawing/2014/main" id="{EB201D1F-A3CC-55A9-63EC-911FEDE6D35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53571" y="4553782"/>
                    <a:ext cx="401202" cy="1015663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7567A715-1239-4DC8-18C6-B17C6597BF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43912" y="3153812"/>
                <a:ext cx="8863" cy="193760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D9CB2613-ADEA-D2F6-E7B7-E33C6CF6E7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54321" y="3183680"/>
                <a:ext cx="8863" cy="8217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C7C8A621-7BED-9521-6117-1F56BA28F9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52028" y="3131214"/>
                <a:ext cx="8863" cy="120310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F7BAD96A-57B1-7DEA-15C7-5F6D408976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39109" y="3139433"/>
                <a:ext cx="8863" cy="160132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7E9995EA-9CFA-1D42-5855-55364BB8DC8C}"/>
                  </a:ext>
                </a:extLst>
              </p:cNvPr>
              <p:cNvSpPr txBox="1"/>
              <p:nvPr/>
            </p:nvSpPr>
            <p:spPr>
              <a:xfrm>
                <a:off x="3845481" y="2967177"/>
                <a:ext cx="247087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R</a:t>
                </a:r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9307CDEF-7B06-9DDA-7CE7-FC3E370191FE}"/>
                  </a:ext>
                </a:extLst>
              </p:cNvPr>
              <p:cNvSpPr txBox="1"/>
              <p:nvPr/>
            </p:nvSpPr>
            <p:spPr>
              <a:xfrm>
                <a:off x="4137872" y="2961861"/>
                <a:ext cx="247087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R</a:t>
                </a: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6167F4D8-5963-DEB4-4279-03C6CB08634B}"/>
                  </a:ext>
                </a:extLst>
              </p:cNvPr>
              <p:cNvSpPr txBox="1"/>
              <p:nvPr/>
            </p:nvSpPr>
            <p:spPr>
              <a:xfrm>
                <a:off x="4428496" y="2960089"/>
                <a:ext cx="247087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R</a:t>
                </a:r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5894C22E-4AB9-36F8-BA0E-09EE7D29FDEA}"/>
                  </a:ext>
                </a:extLst>
              </p:cNvPr>
              <p:cNvSpPr txBox="1"/>
              <p:nvPr/>
            </p:nvSpPr>
            <p:spPr>
              <a:xfrm>
                <a:off x="4719118" y="2963633"/>
                <a:ext cx="247087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R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4" name="TextBox 103">
                    <a:extLst>
                      <a:ext uri="{FF2B5EF4-FFF2-40B4-BE49-F238E27FC236}">
                        <a16:creationId xmlns:a16="http://schemas.microsoft.com/office/drawing/2014/main" id="{52221171-62F6-F45A-3585-2E93705F4DCB}"/>
                      </a:ext>
                    </a:extLst>
                  </p:cNvPr>
                  <p:cNvSpPr txBox="1"/>
                  <p:nvPr/>
                </p:nvSpPr>
                <p:spPr>
                  <a:xfrm>
                    <a:off x="1284520" y="4296294"/>
                    <a:ext cx="1160697" cy="576376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𝜖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oMath>
                      </m:oMathPara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104" name="TextBox 103">
                    <a:extLst>
                      <a:ext uri="{FF2B5EF4-FFF2-40B4-BE49-F238E27FC236}">
                        <a16:creationId xmlns:a16="http://schemas.microsoft.com/office/drawing/2014/main" id="{52221171-62F6-F45A-3585-2E93705F4DC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84520" y="4296294"/>
                    <a:ext cx="1160697" cy="576376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5" name="Right Brace 104">
                <a:extLst>
                  <a:ext uri="{FF2B5EF4-FFF2-40B4-BE49-F238E27FC236}">
                    <a16:creationId xmlns:a16="http://schemas.microsoft.com/office/drawing/2014/main" id="{3783072C-DA72-6B04-8759-78A86A91D345}"/>
                  </a:ext>
                </a:extLst>
              </p:cNvPr>
              <p:cNvSpPr/>
              <p:nvPr/>
            </p:nvSpPr>
            <p:spPr>
              <a:xfrm rot="10800000">
                <a:off x="2327115" y="3605112"/>
                <a:ext cx="345475" cy="1958740"/>
              </a:xfrm>
              <a:prstGeom prst="rightBrace">
                <a:avLst>
                  <a:gd name="adj1" fmla="val 26702"/>
                  <a:gd name="adj2" fmla="val 50000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32B961B-9654-B08C-3549-ED391A5EA529}"/>
              </a:ext>
            </a:extLst>
          </p:cNvPr>
          <p:cNvSpPr/>
          <p:nvPr/>
        </p:nvSpPr>
        <p:spPr>
          <a:xfrm>
            <a:off x="3483586" y="2379743"/>
            <a:ext cx="364013" cy="2367584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1051EA61-3448-8D81-405D-3D33ED694BE4}"/>
                  </a:ext>
                </a:extLst>
              </p:cNvPr>
              <p:cNvSpPr/>
              <p:nvPr/>
            </p:nvSpPr>
            <p:spPr>
              <a:xfrm>
                <a:off x="4151339" y="4750479"/>
                <a:ext cx="5572135" cy="915247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T-count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1051EA61-3448-8D81-405D-3D33ED694B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1339" y="4750479"/>
                <a:ext cx="5572135" cy="915247"/>
              </a:xfrm>
              <a:prstGeom prst="round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C4D2668-EC4E-E0DE-ABFA-2FBD64450402}"/>
              </a:ext>
            </a:extLst>
          </p:cNvPr>
          <p:cNvCxnSpPr>
            <a:cxnSpLocks/>
          </p:cNvCxnSpPr>
          <p:nvPr/>
        </p:nvCxnSpPr>
        <p:spPr>
          <a:xfrm flipV="1">
            <a:off x="8447241" y="1502309"/>
            <a:ext cx="1963584" cy="3304551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3397107A-5E67-4F33-E24A-1F0071AD0655}"/>
              </a:ext>
            </a:extLst>
          </p:cNvPr>
          <p:cNvSpPr/>
          <p:nvPr/>
        </p:nvSpPr>
        <p:spPr>
          <a:xfrm>
            <a:off x="9919579" y="781393"/>
            <a:ext cx="821837" cy="712794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F5F8465-6164-7479-850C-A17D0B445647}"/>
              </a:ext>
            </a:extLst>
          </p:cNvPr>
          <p:cNvSpPr/>
          <p:nvPr/>
        </p:nvSpPr>
        <p:spPr>
          <a:xfrm>
            <a:off x="7872637" y="4806860"/>
            <a:ext cx="1203252" cy="784073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645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B926C-A236-3DC4-5981-683BFB51B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 General Goal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6CE93D-9243-085F-A5A1-8E1434688E4E}"/>
              </a:ext>
            </a:extLst>
          </p:cNvPr>
          <p:cNvSpPr txBox="1"/>
          <p:nvPr/>
        </p:nvSpPr>
        <p:spPr>
          <a:xfrm>
            <a:off x="1217829" y="1717164"/>
            <a:ext cx="9756341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Reduce T-count in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Clifford+T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circuits</a:t>
            </a:r>
            <a:endParaRPr lang="en-US" sz="3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E81EC9-A755-7D39-37FA-C488EA1D3482}"/>
              </a:ext>
            </a:extLst>
          </p:cNvPr>
          <p:cNvSpPr txBox="1"/>
          <p:nvPr/>
        </p:nvSpPr>
        <p:spPr>
          <a:xfrm>
            <a:off x="838200" y="3460902"/>
            <a:ext cx="1101710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Classical simulation</a:t>
            </a:r>
          </a:p>
          <a:p>
            <a:pPr lvl="1"/>
            <a:r>
              <a:rPr lang="en-US" sz="2400" dirty="0"/>
              <a:t>Small T-count admits fast classical simulation by Gottesman-</a:t>
            </a:r>
            <a:r>
              <a:rPr lang="en-US" sz="2400" dirty="0" err="1"/>
              <a:t>Knill</a:t>
            </a:r>
            <a:r>
              <a:rPr lang="en-US" sz="2400" dirty="0"/>
              <a:t> theorem</a:t>
            </a:r>
            <a:endParaRPr lang="en-US" sz="2800" b="1" dirty="0"/>
          </a:p>
          <a:p>
            <a:r>
              <a:rPr lang="en-US" sz="2800" b="1" dirty="0"/>
              <a:t>Physical implementation</a:t>
            </a:r>
          </a:p>
          <a:p>
            <a:pPr lvl="1"/>
            <a:r>
              <a:rPr lang="en-US" sz="2400" dirty="0"/>
              <a:t>Fault-tolerant implementation of T gates is more costly than Clifford gates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03806589-9656-EADF-6CF6-BDD77C03C142}"/>
              </a:ext>
            </a:extLst>
          </p:cNvPr>
          <p:cNvSpPr/>
          <p:nvPr/>
        </p:nvSpPr>
        <p:spPr>
          <a:xfrm>
            <a:off x="5816009" y="2642189"/>
            <a:ext cx="3067493" cy="646331"/>
          </a:xfrm>
          <a:prstGeom prst="wedgeRoundRectCallout">
            <a:avLst>
              <a:gd name="adj1" fmla="val -67071"/>
              <a:gd name="adj2" fmla="val -103651"/>
              <a:gd name="adj3" fmla="val 16667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Number of T gates</a:t>
            </a:r>
          </a:p>
        </p:txBody>
      </p:sp>
    </p:spTree>
    <p:extLst>
      <p:ext uri="{BB962C8B-B14F-4D97-AF65-F5344CB8AC3E}">
        <p14:creationId xmlns:p14="http://schemas.microsoft.com/office/powerpoint/2010/main" val="2235041579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F619D-5A3D-DC76-3227-AFB73F887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State Preparation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6FD177-74F6-5A7F-D825-9DE0D61E0E30}"/>
                  </a:ext>
                </a:extLst>
              </p:cNvPr>
              <p:cNvSpPr txBox="1"/>
              <p:nvPr/>
            </p:nvSpPr>
            <p:spPr>
              <a:xfrm>
                <a:off x="7418295" y="431492"/>
                <a:ext cx="4308295" cy="119282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b="1" i="1" smtClean="0">
                        <a:effectLst/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000" b="1" dirty="0">
                    <a:effectLst/>
                  </a:rPr>
                  <a:t>-qubit state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0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effectLst/>
                            <a:latin typeface="Cambria Math" panose="02040503050406030204" pitchFamily="18" charset="0"/>
                          </a:rPr>
                          <m:t>𝝍</m:t>
                        </m:r>
                      </m:e>
                    </m:d>
                  </m:oMath>
                </a14:m>
                <a:r>
                  <a:rPr lang="en-US" sz="2000" b="1" dirty="0">
                    <a:effectLst/>
                  </a:rPr>
                  <a:t> has T-count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effectLst/>
                          <a:latin typeface="Cambria Math" panose="02040503050406030204" pitchFamily="18" charset="0"/>
                        </a:rPr>
                        <m:t>𝑶</m:t>
                      </m:r>
                      <m:d>
                        <m:dPr>
                          <m:ctrlPr>
                            <a:rPr lang="en-US" sz="1600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1600" b="1" i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𝐥𝐨𝐠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num>
                                        <m:den>
                                          <m: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𝝐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e>
                          </m:rad>
                          <m:r>
                            <a:rPr lang="en-US" sz="1600" b="1" i="1" smtClean="0">
                              <a:effectLst/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1600" b="1" i="0" smtClean="0">
                                  <a:effectLst/>
                                  <a:latin typeface="Cambria Math" panose="02040503050406030204" pitchFamily="18" charset="0"/>
                                </a:rPr>
                                <m:t>𝐥𝐨𝐠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𝝐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sz="1400" b="1" dirty="0">
                  <a:effectLst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6FD177-74F6-5A7F-D825-9DE0D61E0E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8295" y="431492"/>
                <a:ext cx="4308295" cy="1192827"/>
              </a:xfrm>
              <a:prstGeom prst="rect">
                <a:avLst/>
              </a:prstGeom>
              <a:blipFill>
                <a:blip r:embed="rId2"/>
                <a:stretch>
                  <a:fillRect t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9779318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F619D-5A3D-DC76-3227-AFB73F887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State Preparation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6FD177-74F6-5A7F-D825-9DE0D61E0E30}"/>
                  </a:ext>
                </a:extLst>
              </p:cNvPr>
              <p:cNvSpPr txBox="1"/>
              <p:nvPr/>
            </p:nvSpPr>
            <p:spPr>
              <a:xfrm>
                <a:off x="7418295" y="431492"/>
                <a:ext cx="4308295" cy="119282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b="1" i="1" smtClean="0">
                        <a:effectLst/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000" b="1" dirty="0">
                    <a:effectLst/>
                  </a:rPr>
                  <a:t>-qubit state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0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effectLst/>
                            <a:latin typeface="Cambria Math" panose="02040503050406030204" pitchFamily="18" charset="0"/>
                          </a:rPr>
                          <m:t>𝝍</m:t>
                        </m:r>
                      </m:e>
                    </m:d>
                  </m:oMath>
                </a14:m>
                <a:r>
                  <a:rPr lang="en-US" sz="2000" b="1" dirty="0">
                    <a:effectLst/>
                  </a:rPr>
                  <a:t> has T-count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effectLst/>
                          <a:latin typeface="Cambria Math" panose="02040503050406030204" pitchFamily="18" charset="0"/>
                        </a:rPr>
                        <m:t>𝑶</m:t>
                      </m:r>
                      <m:d>
                        <m:dPr>
                          <m:ctrlPr>
                            <a:rPr lang="en-US" sz="1600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1600" b="1" i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𝐥𝐨𝐠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num>
                                        <m:den>
                                          <m: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𝝐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e>
                          </m:rad>
                          <m:r>
                            <a:rPr lang="en-US" sz="1600" b="1" i="1" smtClean="0">
                              <a:effectLst/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1600" b="1" i="0" smtClean="0">
                                  <a:effectLst/>
                                  <a:latin typeface="Cambria Math" panose="02040503050406030204" pitchFamily="18" charset="0"/>
                                </a:rPr>
                                <m:t>𝐥𝐨𝐠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𝝐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sz="1400" b="1" dirty="0">
                  <a:effectLst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6FD177-74F6-5A7F-D825-9DE0D61E0E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8295" y="431492"/>
                <a:ext cx="4308295" cy="1192827"/>
              </a:xfrm>
              <a:prstGeom prst="rect">
                <a:avLst/>
              </a:prstGeom>
              <a:blipFill>
                <a:blip r:embed="rId2"/>
                <a:stretch>
                  <a:fillRect t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9541224-5942-A8A1-5570-66FE3015AE07}"/>
                  </a:ext>
                </a:extLst>
              </p:cNvPr>
              <p:cNvSpPr txBox="1"/>
              <p:nvPr/>
            </p:nvSpPr>
            <p:spPr>
              <a:xfrm>
                <a:off x="838200" y="1757055"/>
                <a:ext cx="64238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C00000"/>
                    </a:solidFill>
                  </a:rPr>
                  <a:t>What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C00000"/>
                    </a:solidFill>
                  </a:rPr>
                  <a:t> is easy to prepare?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9541224-5942-A8A1-5570-66FE3015AE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57055"/>
                <a:ext cx="6423837" cy="523220"/>
              </a:xfrm>
              <a:prstGeom prst="rect">
                <a:avLst/>
              </a:prstGeom>
              <a:blipFill>
                <a:blip r:embed="rId3"/>
                <a:stretch>
                  <a:fillRect l="-1994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4541392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F619D-5A3D-DC76-3227-AFB73F887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State Preparation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6FD177-74F6-5A7F-D825-9DE0D61E0E30}"/>
                  </a:ext>
                </a:extLst>
              </p:cNvPr>
              <p:cNvSpPr txBox="1"/>
              <p:nvPr/>
            </p:nvSpPr>
            <p:spPr>
              <a:xfrm>
                <a:off x="7418295" y="431492"/>
                <a:ext cx="4308295" cy="119282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b="1" i="1" smtClean="0">
                        <a:effectLst/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000" b="1" dirty="0">
                    <a:effectLst/>
                  </a:rPr>
                  <a:t>-qubit state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0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effectLst/>
                            <a:latin typeface="Cambria Math" panose="02040503050406030204" pitchFamily="18" charset="0"/>
                          </a:rPr>
                          <m:t>𝝍</m:t>
                        </m:r>
                      </m:e>
                    </m:d>
                  </m:oMath>
                </a14:m>
                <a:r>
                  <a:rPr lang="en-US" sz="2000" b="1" dirty="0">
                    <a:effectLst/>
                  </a:rPr>
                  <a:t> has T-count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effectLst/>
                          <a:latin typeface="Cambria Math" panose="02040503050406030204" pitchFamily="18" charset="0"/>
                        </a:rPr>
                        <m:t>𝑶</m:t>
                      </m:r>
                      <m:d>
                        <m:dPr>
                          <m:ctrlPr>
                            <a:rPr lang="en-US" sz="1600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1600" b="1" i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𝐥𝐨𝐠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num>
                                        <m:den>
                                          <m: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𝝐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e>
                          </m:rad>
                          <m:r>
                            <a:rPr lang="en-US" sz="1600" b="1" i="1" smtClean="0">
                              <a:effectLst/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1600" b="1" i="0" smtClean="0">
                                  <a:effectLst/>
                                  <a:latin typeface="Cambria Math" panose="02040503050406030204" pitchFamily="18" charset="0"/>
                                </a:rPr>
                                <m:t>𝐥𝐨𝐠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𝝐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sz="1400" b="1" dirty="0">
                  <a:effectLst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6FD177-74F6-5A7F-D825-9DE0D61E0E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8295" y="431492"/>
                <a:ext cx="4308295" cy="1192827"/>
              </a:xfrm>
              <a:prstGeom prst="rect">
                <a:avLst/>
              </a:prstGeom>
              <a:blipFill>
                <a:blip r:embed="rId2"/>
                <a:stretch>
                  <a:fillRect t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9541224-5942-A8A1-5570-66FE3015AE07}"/>
                  </a:ext>
                </a:extLst>
              </p:cNvPr>
              <p:cNvSpPr txBox="1"/>
              <p:nvPr/>
            </p:nvSpPr>
            <p:spPr>
              <a:xfrm>
                <a:off x="838200" y="1757055"/>
                <a:ext cx="6423837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C00000"/>
                    </a:solidFill>
                  </a:rPr>
                  <a:t>What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C00000"/>
                    </a:solidFill>
                  </a:rPr>
                  <a:t> is easy to prepare?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Assume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⟩</m:t>
                        </m:r>
                      </m:e>
                    </m:nary>
                  </m:oMath>
                </a14:m>
                <a:r>
                  <a:rPr lang="en-US" sz="2800" dirty="0"/>
                  <a:t> and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dirty="0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2800" dirty="0"/>
                  <a:t> is a phase state, then it is easy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9541224-5942-A8A1-5570-66FE3015AE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57055"/>
                <a:ext cx="6423837" cy="2246769"/>
              </a:xfrm>
              <a:prstGeom prst="rect">
                <a:avLst/>
              </a:prstGeom>
              <a:blipFill>
                <a:blip r:embed="rId3"/>
                <a:stretch>
                  <a:fillRect l="-1994" t="-2439" b="-6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99F8806-7BAD-AA1A-F535-5728CAC484CD}"/>
                  </a:ext>
                </a:extLst>
              </p:cNvPr>
              <p:cNvSpPr txBox="1"/>
              <p:nvPr/>
            </p:nvSpPr>
            <p:spPr>
              <a:xfrm>
                <a:off x="1931138" y="4212051"/>
                <a:ext cx="2008224" cy="420045"/>
              </a:xfrm>
              <a:prstGeom prst="wedgeRoundRectCallout">
                <a:avLst>
                  <a:gd name="adj1" fmla="val -7861"/>
                  <a:gd name="adj2" fmla="val -110894"/>
                  <a:gd name="adj3" fmla="val 16667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1800" b="0" dirty="0"/>
                  <a:t>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=±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99F8806-7BAD-AA1A-F535-5728CAC484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1138" y="4212051"/>
                <a:ext cx="2008224" cy="420045"/>
              </a:xfrm>
              <a:prstGeom prst="wedgeRoundRectCallout">
                <a:avLst>
                  <a:gd name="adj1" fmla="val -7861"/>
                  <a:gd name="adj2" fmla="val -110894"/>
                  <a:gd name="adj3" fmla="val 16667"/>
                </a:avLst>
              </a:prstGeom>
              <a:blipFill>
                <a:blip r:embed="rId4"/>
                <a:stretch>
                  <a:fillRect l="-1520"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8338553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F619D-5A3D-DC76-3227-AFB73F887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State Preparation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6FD177-74F6-5A7F-D825-9DE0D61E0E30}"/>
                  </a:ext>
                </a:extLst>
              </p:cNvPr>
              <p:cNvSpPr txBox="1"/>
              <p:nvPr/>
            </p:nvSpPr>
            <p:spPr>
              <a:xfrm>
                <a:off x="7418295" y="431492"/>
                <a:ext cx="4308295" cy="119282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b="1" i="1" smtClean="0">
                        <a:effectLst/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000" b="1" dirty="0">
                    <a:effectLst/>
                  </a:rPr>
                  <a:t>-qubit state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0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effectLst/>
                            <a:latin typeface="Cambria Math" panose="02040503050406030204" pitchFamily="18" charset="0"/>
                          </a:rPr>
                          <m:t>𝝍</m:t>
                        </m:r>
                      </m:e>
                    </m:d>
                  </m:oMath>
                </a14:m>
                <a:r>
                  <a:rPr lang="en-US" sz="2000" b="1" dirty="0">
                    <a:effectLst/>
                  </a:rPr>
                  <a:t> has T-count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effectLst/>
                          <a:latin typeface="Cambria Math" panose="02040503050406030204" pitchFamily="18" charset="0"/>
                        </a:rPr>
                        <m:t>𝑶</m:t>
                      </m:r>
                      <m:d>
                        <m:dPr>
                          <m:ctrlPr>
                            <a:rPr lang="en-US" sz="1600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1600" b="1" i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𝐥𝐨𝐠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num>
                                        <m:den>
                                          <m: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𝝐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e>
                          </m:rad>
                          <m:r>
                            <a:rPr lang="en-US" sz="1600" b="1" i="1" smtClean="0">
                              <a:effectLst/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1600" b="1" i="0" smtClean="0">
                                  <a:effectLst/>
                                  <a:latin typeface="Cambria Math" panose="02040503050406030204" pitchFamily="18" charset="0"/>
                                </a:rPr>
                                <m:t>𝐥𝐨𝐠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𝝐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sz="1400" b="1" dirty="0">
                  <a:effectLst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6FD177-74F6-5A7F-D825-9DE0D61E0E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8295" y="431492"/>
                <a:ext cx="4308295" cy="1192827"/>
              </a:xfrm>
              <a:prstGeom prst="rect">
                <a:avLst/>
              </a:prstGeom>
              <a:blipFill>
                <a:blip r:embed="rId2"/>
                <a:stretch>
                  <a:fillRect t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9541224-5942-A8A1-5570-66FE3015AE07}"/>
                  </a:ext>
                </a:extLst>
              </p:cNvPr>
              <p:cNvSpPr txBox="1"/>
              <p:nvPr/>
            </p:nvSpPr>
            <p:spPr>
              <a:xfrm>
                <a:off x="838200" y="1757055"/>
                <a:ext cx="6423837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C00000"/>
                    </a:solidFill>
                  </a:rPr>
                  <a:t>What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C00000"/>
                    </a:solidFill>
                  </a:rPr>
                  <a:t> is easy to prepare?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Assume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⟩</m:t>
                        </m:r>
                      </m:e>
                    </m:nary>
                  </m:oMath>
                </a14:m>
                <a:r>
                  <a:rPr lang="en-US" sz="2800" dirty="0"/>
                  <a:t> and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dirty="0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2800" dirty="0"/>
                  <a:t> is a phase state, then it is easy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9541224-5942-A8A1-5570-66FE3015AE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57055"/>
                <a:ext cx="6423837" cy="2246769"/>
              </a:xfrm>
              <a:prstGeom prst="rect">
                <a:avLst/>
              </a:prstGeom>
              <a:blipFill>
                <a:blip r:embed="rId3"/>
                <a:stretch>
                  <a:fillRect l="-1994" t="-2439" b="-6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99F8806-7BAD-AA1A-F535-5728CAC484CD}"/>
                  </a:ext>
                </a:extLst>
              </p:cNvPr>
              <p:cNvSpPr txBox="1"/>
              <p:nvPr/>
            </p:nvSpPr>
            <p:spPr>
              <a:xfrm>
                <a:off x="1931138" y="4212051"/>
                <a:ext cx="2008224" cy="420045"/>
              </a:xfrm>
              <a:prstGeom prst="wedgeRoundRectCallout">
                <a:avLst>
                  <a:gd name="adj1" fmla="val -7861"/>
                  <a:gd name="adj2" fmla="val -110894"/>
                  <a:gd name="adj3" fmla="val 16667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1800" b="0" dirty="0"/>
                  <a:t>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=±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99F8806-7BAD-AA1A-F535-5728CAC484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1138" y="4212051"/>
                <a:ext cx="2008224" cy="420045"/>
              </a:xfrm>
              <a:prstGeom prst="wedgeRoundRectCallout">
                <a:avLst>
                  <a:gd name="adj1" fmla="val -7861"/>
                  <a:gd name="adj2" fmla="val -110894"/>
                  <a:gd name="adj3" fmla="val 16667"/>
                </a:avLst>
              </a:prstGeom>
              <a:blipFill>
                <a:blip r:embed="rId4"/>
                <a:stretch>
                  <a:fillRect l="-1520"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1CD8C58-D0AE-1063-142D-E93B4FD881AC}"/>
                  </a:ext>
                </a:extLst>
              </p:cNvPr>
              <p:cNvSpPr txBox="1"/>
              <p:nvPr/>
            </p:nvSpPr>
            <p:spPr>
              <a:xfrm>
                <a:off x="6737055" y="3479975"/>
                <a:ext cx="5144828" cy="47545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/2</m:t>
                            </m:r>
                          </m:sup>
                        </m:sSup>
                        <m:d>
                          <m:dPr>
                            <m:begChr m:val="|"/>
                            <m:endChr m:val="⟩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⟩</m:t>
                            </m:r>
                          </m:e>
                        </m:nary>
                      </m:e>
                    </m:nary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=|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1CD8C58-D0AE-1063-142D-E93B4FD881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7055" y="3479975"/>
                <a:ext cx="5144828" cy="475451"/>
              </a:xfrm>
              <a:prstGeom prst="rect">
                <a:avLst/>
              </a:prstGeom>
              <a:blipFill>
                <a:blip r:embed="rId5"/>
                <a:stretch>
                  <a:fillRect t="-124359" b="-1897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8425797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F619D-5A3D-DC76-3227-AFB73F887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State Preparation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6FD177-74F6-5A7F-D825-9DE0D61E0E30}"/>
                  </a:ext>
                </a:extLst>
              </p:cNvPr>
              <p:cNvSpPr txBox="1"/>
              <p:nvPr/>
            </p:nvSpPr>
            <p:spPr>
              <a:xfrm>
                <a:off x="7418295" y="431492"/>
                <a:ext cx="4308295" cy="119282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b="1" i="1" smtClean="0">
                        <a:effectLst/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000" b="1" dirty="0">
                    <a:effectLst/>
                  </a:rPr>
                  <a:t>-qubit state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0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effectLst/>
                            <a:latin typeface="Cambria Math" panose="02040503050406030204" pitchFamily="18" charset="0"/>
                          </a:rPr>
                          <m:t>𝝍</m:t>
                        </m:r>
                      </m:e>
                    </m:d>
                  </m:oMath>
                </a14:m>
                <a:r>
                  <a:rPr lang="en-US" sz="2000" b="1" dirty="0">
                    <a:effectLst/>
                  </a:rPr>
                  <a:t> has T-count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effectLst/>
                          <a:latin typeface="Cambria Math" panose="02040503050406030204" pitchFamily="18" charset="0"/>
                        </a:rPr>
                        <m:t>𝑶</m:t>
                      </m:r>
                      <m:d>
                        <m:dPr>
                          <m:ctrlPr>
                            <a:rPr lang="en-US" sz="1600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1600" b="1" i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𝐥𝐨𝐠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num>
                                        <m:den>
                                          <m: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𝝐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e>
                          </m:rad>
                          <m:r>
                            <a:rPr lang="en-US" sz="1600" b="1" i="1" smtClean="0">
                              <a:effectLst/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1600" b="1" i="0" smtClean="0">
                                  <a:effectLst/>
                                  <a:latin typeface="Cambria Math" panose="02040503050406030204" pitchFamily="18" charset="0"/>
                                </a:rPr>
                                <m:t>𝐥𝐨𝐠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𝝐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sz="1400" b="1" dirty="0">
                  <a:effectLst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6FD177-74F6-5A7F-D825-9DE0D61E0E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8295" y="431492"/>
                <a:ext cx="4308295" cy="1192827"/>
              </a:xfrm>
              <a:prstGeom prst="rect">
                <a:avLst/>
              </a:prstGeom>
              <a:blipFill>
                <a:blip r:embed="rId2"/>
                <a:stretch>
                  <a:fillRect t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9541224-5942-A8A1-5570-66FE3015AE07}"/>
                  </a:ext>
                </a:extLst>
              </p:cNvPr>
              <p:cNvSpPr txBox="1"/>
              <p:nvPr/>
            </p:nvSpPr>
            <p:spPr>
              <a:xfrm>
                <a:off x="838200" y="1757055"/>
                <a:ext cx="6423837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C00000"/>
                    </a:solidFill>
                  </a:rPr>
                  <a:t>What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C00000"/>
                    </a:solidFill>
                  </a:rPr>
                  <a:t> is easy to prepare?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Assume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⟩</m:t>
                        </m:r>
                      </m:e>
                    </m:nary>
                  </m:oMath>
                </a14:m>
                <a:r>
                  <a:rPr lang="en-US" sz="2800" dirty="0"/>
                  <a:t> and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dirty="0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2800" dirty="0"/>
                  <a:t> is a phase state, then it is easy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9541224-5942-A8A1-5570-66FE3015AE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57055"/>
                <a:ext cx="6423837" cy="2246769"/>
              </a:xfrm>
              <a:prstGeom prst="rect">
                <a:avLst/>
              </a:prstGeom>
              <a:blipFill>
                <a:blip r:embed="rId3"/>
                <a:stretch>
                  <a:fillRect l="-1994" t="-2439" b="-6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99F8806-7BAD-AA1A-F535-5728CAC484CD}"/>
                  </a:ext>
                </a:extLst>
              </p:cNvPr>
              <p:cNvSpPr txBox="1"/>
              <p:nvPr/>
            </p:nvSpPr>
            <p:spPr>
              <a:xfrm>
                <a:off x="1931138" y="4212051"/>
                <a:ext cx="2008224" cy="420045"/>
              </a:xfrm>
              <a:prstGeom prst="wedgeRoundRectCallout">
                <a:avLst>
                  <a:gd name="adj1" fmla="val -7861"/>
                  <a:gd name="adj2" fmla="val -110894"/>
                  <a:gd name="adj3" fmla="val 16667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1800" b="0" dirty="0"/>
                  <a:t>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=±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99F8806-7BAD-AA1A-F535-5728CAC484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1138" y="4212051"/>
                <a:ext cx="2008224" cy="420045"/>
              </a:xfrm>
              <a:prstGeom prst="wedgeRoundRectCallout">
                <a:avLst>
                  <a:gd name="adj1" fmla="val -7861"/>
                  <a:gd name="adj2" fmla="val -110894"/>
                  <a:gd name="adj3" fmla="val 16667"/>
                </a:avLst>
              </a:prstGeom>
              <a:blipFill>
                <a:blip r:embed="rId4"/>
                <a:stretch>
                  <a:fillRect l="-1520"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1CD8C58-D0AE-1063-142D-E93B4FD881AC}"/>
                  </a:ext>
                </a:extLst>
              </p:cNvPr>
              <p:cNvSpPr txBox="1"/>
              <p:nvPr/>
            </p:nvSpPr>
            <p:spPr>
              <a:xfrm>
                <a:off x="6737055" y="3479975"/>
                <a:ext cx="5144828" cy="47545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/2</m:t>
                            </m:r>
                          </m:sup>
                        </m:sSup>
                        <m:d>
                          <m:dPr>
                            <m:begChr m:val="|"/>
                            <m:endChr m:val="⟩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⟩</m:t>
                            </m:r>
                          </m:e>
                        </m:nary>
                      </m:e>
                    </m:nary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=|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1CD8C58-D0AE-1063-142D-E93B4FD881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7055" y="3479975"/>
                <a:ext cx="5144828" cy="475451"/>
              </a:xfrm>
              <a:prstGeom prst="rect">
                <a:avLst/>
              </a:prstGeom>
              <a:blipFill>
                <a:blip r:embed="rId5"/>
                <a:stretch>
                  <a:fillRect t="-124359" b="-1897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A6C9559-A930-353B-6711-3F7DF077B327}"/>
                  </a:ext>
                </a:extLst>
              </p:cNvPr>
              <p:cNvSpPr txBox="1"/>
              <p:nvPr/>
            </p:nvSpPr>
            <p:spPr>
              <a:xfrm>
                <a:off x="7208874" y="4109270"/>
                <a:ext cx="725544" cy="434800"/>
              </a:xfrm>
              <a:prstGeom prst="wedgeRoundRectCallout">
                <a:avLst>
                  <a:gd name="adj1" fmla="val -7861"/>
                  <a:gd name="adj2" fmla="val -110894"/>
                  <a:gd name="adj3" fmla="val 16667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A6C9559-A930-353B-6711-3F7DF077B3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8874" y="4109270"/>
                <a:ext cx="725544" cy="434800"/>
              </a:xfrm>
              <a:prstGeom prst="wedgeRoundRectCallout">
                <a:avLst>
                  <a:gd name="adj1" fmla="val -7861"/>
                  <a:gd name="adj2" fmla="val -110894"/>
                  <a:gd name="adj3" fmla="val 16667"/>
                </a:avLst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CCB05AF-C0F3-D805-594A-E5DE950075E6}"/>
                  </a:ext>
                </a:extLst>
              </p:cNvPr>
              <p:cNvSpPr txBox="1"/>
              <p:nvPr/>
            </p:nvSpPr>
            <p:spPr>
              <a:xfrm>
                <a:off x="8284173" y="4368910"/>
                <a:ext cx="3068613" cy="867259"/>
              </a:xfrm>
              <a:prstGeom prst="wedgeRoundRectCallout">
                <a:avLst>
                  <a:gd name="adj1" fmla="val -7861"/>
                  <a:gd name="adj2" fmla="val -110894"/>
                  <a:gd name="adj3" fmla="val 16667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Boolean oracle: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begChr m:val="|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→±</m:t>
                    </m:r>
                    <m:d>
                      <m:dPr>
                        <m:begChr m:val="|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T-count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e>
                        </m:rad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CCB05AF-C0F3-D805-594A-E5DE950075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4173" y="4368910"/>
                <a:ext cx="3068613" cy="867259"/>
              </a:xfrm>
              <a:prstGeom prst="wedgeRoundRectCallout">
                <a:avLst>
                  <a:gd name="adj1" fmla="val -7861"/>
                  <a:gd name="adj2" fmla="val -110894"/>
                  <a:gd name="adj3" fmla="val 16667"/>
                </a:avLst>
              </a:prstGeom>
              <a:blipFill>
                <a:blip r:embed="rId7"/>
                <a:stretch>
                  <a:fillRect l="-3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1439892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F619D-5A3D-DC76-3227-AFB73F887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State Preparation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6FD177-74F6-5A7F-D825-9DE0D61E0E30}"/>
                  </a:ext>
                </a:extLst>
              </p:cNvPr>
              <p:cNvSpPr txBox="1"/>
              <p:nvPr/>
            </p:nvSpPr>
            <p:spPr>
              <a:xfrm>
                <a:off x="7418295" y="431492"/>
                <a:ext cx="4308295" cy="119282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b="1" i="1" smtClean="0">
                        <a:effectLst/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000" b="1" dirty="0">
                    <a:effectLst/>
                  </a:rPr>
                  <a:t>-qubit state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0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effectLst/>
                            <a:latin typeface="Cambria Math" panose="02040503050406030204" pitchFamily="18" charset="0"/>
                          </a:rPr>
                          <m:t>𝝍</m:t>
                        </m:r>
                      </m:e>
                    </m:d>
                  </m:oMath>
                </a14:m>
                <a:r>
                  <a:rPr lang="en-US" sz="2000" b="1" dirty="0">
                    <a:effectLst/>
                  </a:rPr>
                  <a:t> has T-count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effectLst/>
                          <a:latin typeface="Cambria Math" panose="02040503050406030204" pitchFamily="18" charset="0"/>
                        </a:rPr>
                        <m:t>𝑶</m:t>
                      </m:r>
                      <m:d>
                        <m:dPr>
                          <m:ctrlPr>
                            <a:rPr lang="en-US" sz="1600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1600" b="1" i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𝐥𝐨𝐠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num>
                                        <m:den>
                                          <m: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𝝐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e>
                          </m:rad>
                          <m:r>
                            <a:rPr lang="en-US" sz="1600" b="1" i="1" smtClean="0">
                              <a:effectLst/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1600" b="1" i="0" smtClean="0">
                                  <a:effectLst/>
                                  <a:latin typeface="Cambria Math" panose="02040503050406030204" pitchFamily="18" charset="0"/>
                                </a:rPr>
                                <m:t>𝐥𝐨𝐠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𝝐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sz="1400" b="1" dirty="0">
                  <a:effectLst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6FD177-74F6-5A7F-D825-9DE0D61E0E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8295" y="431492"/>
                <a:ext cx="4308295" cy="1192827"/>
              </a:xfrm>
              <a:prstGeom prst="rect">
                <a:avLst/>
              </a:prstGeom>
              <a:blipFill>
                <a:blip r:embed="rId2"/>
                <a:stretch>
                  <a:fillRect t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9541224-5942-A8A1-5570-66FE3015AE07}"/>
                  </a:ext>
                </a:extLst>
              </p:cNvPr>
              <p:cNvSpPr txBox="1"/>
              <p:nvPr/>
            </p:nvSpPr>
            <p:spPr>
              <a:xfrm>
                <a:off x="838200" y="1757055"/>
                <a:ext cx="6423837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C00000"/>
                    </a:solidFill>
                  </a:rPr>
                  <a:t>What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C00000"/>
                    </a:solidFill>
                  </a:rPr>
                  <a:t> is easy to prepare?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Assume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⟩</m:t>
                        </m:r>
                      </m:e>
                    </m:nary>
                  </m:oMath>
                </a14:m>
                <a:r>
                  <a:rPr lang="en-US" sz="2800" dirty="0"/>
                  <a:t> and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dirty="0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2800" dirty="0"/>
                  <a:t> is </a:t>
                </a:r>
                <a:r>
                  <a:rPr lang="en-US" sz="2800" dirty="0">
                    <a:highlight>
                      <a:srgbClr val="FFFF00"/>
                    </a:highlight>
                  </a:rPr>
                  <a:t>close to</a:t>
                </a:r>
                <a:r>
                  <a:rPr lang="en-US" sz="2800" dirty="0"/>
                  <a:t> a phase state, then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9541224-5942-A8A1-5570-66FE3015AE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57055"/>
                <a:ext cx="6423837" cy="2246769"/>
              </a:xfrm>
              <a:prstGeom prst="rect">
                <a:avLst/>
              </a:prstGeom>
              <a:blipFill>
                <a:blip r:embed="rId3"/>
                <a:stretch>
                  <a:fillRect l="-1994" t="-2439" b="-6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1CD8C58-D0AE-1063-142D-E93B4FD881AC}"/>
                  </a:ext>
                </a:extLst>
              </p:cNvPr>
              <p:cNvSpPr txBox="1"/>
              <p:nvPr/>
            </p:nvSpPr>
            <p:spPr>
              <a:xfrm>
                <a:off x="6096000" y="3479975"/>
                <a:ext cx="5863855" cy="47545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/2</m:t>
                            </m:r>
                          </m:sup>
                        </m:sSup>
                        <m:d>
                          <m:dPr>
                            <m:begChr m:val="|"/>
                            <m:endChr m:val="⟩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  <m:sup/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±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/2</m:t>
                                </m:r>
                              </m:sup>
                            </m:s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⟩</m:t>
                            </m:r>
                          </m:e>
                        </m:nary>
                      </m:e>
                    </m:nary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≈|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1CD8C58-D0AE-1063-142D-E93B4FD881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479975"/>
                <a:ext cx="5863855" cy="475451"/>
              </a:xfrm>
              <a:prstGeom prst="rect">
                <a:avLst/>
              </a:prstGeom>
              <a:blipFill>
                <a:blip r:embed="rId4"/>
                <a:stretch>
                  <a:fillRect t="-124359" b="-1897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0058033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F619D-5A3D-DC76-3227-AFB73F887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State Preparation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6FD177-74F6-5A7F-D825-9DE0D61E0E30}"/>
                  </a:ext>
                </a:extLst>
              </p:cNvPr>
              <p:cNvSpPr txBox="1"/>
              <p:nvPr/>
            </p:nvSpPr>
            <p:spPr>
              <a:xfrm>
                <a:off x="7418295" y="431492"/>
                <a:ext cx="4308295" cy="119282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b="1" i="1" smtClean="0">
                        <a:effectLst/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000" b="1" dirty="0">
                    <a:effectLst/>
                  </a:rPr>
                  <a:t>-qubit state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0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effectLst/>
                            <a:latin typeface="Cambria Math" panose="02040503050406030204" pitchFamily="18" charset="0"/>
                          </a:rPr>
                          <m:t>𝝍</m:t>
                        </m:r>
                      </m:e>
                    </m:d>
                  </m:oMath>
                </a14:m>
                <a:r>
                  <a:rPr lang="en-US" sz="2000" b="1" dirty="0">
                    <a:effectLst/>
                  </a:rPr>
                  <a:t> has T-count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effectLst/>
                          <a:latin typeface="Cambria Math" panose="02040503050406030204" pitchFamily="18" charset="0"/>
                        </a:rPr>
                        <m:t>𝑶</m:t>
                      </m:r>
                      <m:d>
                        <m:dPr>
                          <m:ctrlPr>
                            <a:rPr lang="en-US" sz="1600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1600" b="1" i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𝐥𝐨𝐠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num>
                                        <m:den>
                                          <m: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𝝐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e>
                          </m:rad>
                          <m:r>
                            <a:rPr lang="en-US" sz="1600" b="1" i="1" smtClean="0">
                              <a:effectLst/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1600" b="1" i="0" smtClean="0">
                                  <a:effectLst/>
                                  <a:latin typeface="Cambria Math" panose="02040503050406030204" pitchFamily="18" charset="0"/>
                                </a:rPr>
                                <m:t>𝐥𝐨𝐠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𝝐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sz="1400" b="1" dirty="0">
                  <a:effectLst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6FD177-74F6-5A7F-D825-9DE0D61E0E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8295" y="431492"/>
                <a:ext cx="4308295" cy="1192827"/>
              </a:xfrm>
              <a:prstGeom prst="rect">
                <a:avLst/>
              </a:prstGeom>
              <a:blipFill>
                <a:blip r:embed="rId2"/>
                <a:stretch>
                  <a:fillRect t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9541224-5942-A8A1-5570-66FE3015AE07}"/>
                  </a:ext>
                </a:extLst>
              </p:cNvPr>
              <p:cNvSpPr txBox="1"/>
              <p:nvPr/>
            </p:nvSpPr>
            <p:spPr>
              <a:xfrm>
                <a:off x="838200" y="1757055"/>
                <a:ext cx="6423837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C00000"/>
                    </a:solidFill>
                  </a:rPr>
                  <a:t>What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C00000"/>
                    </a:solidFill>
                  </a:rPr>
                  <a:t> is easy to prepare?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Assume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⟩</m:t>
                        </m:r>
                      </m:e>
                    </m:nary>
                  </m:oMath>
                </a14:m>
                <a:r>
                  <a:rPr lang="en-US" sz="2800" dirty="0"/>
                  <a:t> and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dirty="0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2800" dirty="0"/>
                  <a:t> is </a:t>
                </a:r>
                <a:r>
                  <a:rPr lang="en-US" sz="2800" dirty="0">
                    <a:highlight>
                      <a:srgbClr val="FFFF00"/>
                    </a:highlight>
                  </a:rPr>
                  <a:t>close to</a:t>
                </a:r>
                <a:r>
                  <a:rPr lang="en-US" sz="2800" dirty="0"/>
                  <a:t> a phase state, then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9541224-5942-A8A1-5570-66FE3015AE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57055"/>
                <a:ext cx="6423837" cy="2246769"/>
              </a:xfrm>
              <a:prstGeom prst="rect">
                <a:avLst/>
              </a:prstGeom>
              <a:blipFill>
                <a:blip r:embed="rId3"/>
                <a:stretch>
                  <a:fillRect l="-1994" t="-2439" b="-6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1CD8C58-D0AE-1063-142D-E93B4FD881AC}"/>
                  </a:ext>
                </a:extLst>
              </p:cNvPr>
              <p:cNvSpPr txBox="1"/>
              <p:nvPr/>
            </p:nvSpPr>
            <p:spPr>
              <a:xfrm>
                <a:off x="6096000" y="3479975"/>
                <a:ext cx="5863855" cy="47545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/2</m:t>
                            </m:r>
                          </m:sup>
                        </m:sSup>
                        <m:d>
                          <m:dPr>
                            <m:begChr m:val="|"/>
                            <m:endChr m:val="⟩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  <m:sup/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±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/2</m:t>
                                </m:r>
                              </m:sup>
                            </m:s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⟩</m:t>
                            </m:r>
                          </m:e>
                        </m:nary>
                      </m:e>
                    </m:nary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≈|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1CD8C58-D0AE-1063-142D-E93B4FD881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479975"/>
                <a:ext cx="5863855" cy="475451"/>
              </a:xfrm>
              <a:prstGeom prst="rect">
                <a:avLst/>
              </a:prstGeom>
              <a:blipFill>
                <a:blip r:embed="rId4"/>
                <a:stretch>
                  <a:fillRect t="-124359" b="-1897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8705187-54D2-9C6F-C139-85F25DB1209A}"/>
              </a:ext>
            </a:extLst>
          </p:cNvPr>
          <p:cNvSpPr/>
          <p:nvPr/>
        </p:nvSpPr>
        <p:spPr>
          <a:xfrm>
            <a:off x="6095999" y="3325663"/>
            <a:ext cx="4781107" cy="784073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E901BA2-1741-4CB7-4953-771C30B53DE1}"/>
                  </a:ext>
                </a:extLst>
              </p:cNvPr>
              <p:cNvSpPr txBox="1"/>
              <p:nvPr/>
            </p:nvSpPr>
            <p:spPr>
              <a:xfrm>
                <a:off x="6274538" y="4109736"/>
                <a:ext cx="2927941" cy="506870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1800" dirty="0">
                    <a:solidFill>
                      <a:schemeClr val="bg1"/>
                    </a:solidFill>
                  </a:rPr>
                  <a:t>Easy,</a:t>
                </a:r>
                <a:r>
                  <a:rPr lang="en-US" dirty="0">
                    <a:solidFill>
                      <a:schemeClr val="bg1"/>
                    </a:solidFill>
                  </a:rPr>
                  <a:t> with T-count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e>
                        </m:rad>
                      </m:e>
                    </m:d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E901BA2-1741-4CB7-4953-771C30B53D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4538" y="4109736"/>
                <a:ext cx="2927941" cy="506870"/>
              </a:xfrm>
              <a:prstGeom prst="rect">
                <a:avLst/>
              </a:prstGeom>
              <a:blipFill>
                <a:blip r:embed="rId5"/>
                <a:stretch>
                  <a:fillRect l="-1663" b="-6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7904136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F619D-5A3D-DC76-3227-AFB73F887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State Preparation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6FD177-74F6-5A7F-D825-9DE0D61E0E30}"/>
                  </a:ext>
                </a:extLst>
              </p:cNvPr>
              <p:cNvSpPr txBox="1"/>
              <p:nvPr/>
            </p:nvSpPr>
            <p:spPr>
              <a:xfrm>
                <a:off x="7418295" y="431492"/>
                <a:ext cx="4308295" cy="119282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b="1" i="1" smtClean="0">
                        <a:effectLst/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000" b="1" dirty="0">
                    <a:effectLst/>
                  </a:rPr>
                  <a:t>-qubit state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0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effectLst/>
                            <a:latin typeface="Cambria Math" panose="02040503050406030204" pitchFamily="18" charset="0"/>
                          </a:rPr>
                          <m:t>𝝍</m:t>
                        </m:r>
                      </m:e>
                    </m:d>
                  </m:oMath>
                </a14:m>
                <a:r>
                  <a:rPr lang="en-US" sz="2000" b="1" dirty="0">
                    <a:effectLst/>
                  </a:rPr>
                  <a:t> has T-count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effectLst/>
                          <a:latin typeface="Cambria Math" panose="02040503050406030204" pitchFamily="18" charset="0"/>
                        </a:rPr>
                        <m:t>𝑶</m:t>
                      </m:r>
                      <m:d>
                        <m:dPr>
                          <m:ctrlPr>
                            <a:rPr lang="en-US" sz="1600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1600" b="1" i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𝐥𝐨𝐠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num>
                                        <m:den>
                                          <m: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𝝐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e>
                          </m:rad>
                          <m:r>
                            <a:rPr lang="en-US" sz="1600" b="1" i="1" smtClean="0">
                              <a:effectLst/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1600" b="1" i="0" smtClean="0">
                                  <a:effectLst/>
                                  <a:latin typeface="Cambria Math" panose="02040503050406030204" pitchFamily="18" charset="0"/>
                                </a:rPr>
                                <m:t>𝐥𝐨𝐠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𝝐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sz="1400" b="1" dirty="0">
                  <a:effectLst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6FD177-74F6-5A7F-D825-9DE0D61E0E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8295" y="431492"/>
                <a:ext cx="4308295" cy="1192827"/>
              </a:xfrm>
              <a:prstGeom prst="rect">
                <a:avLst/>
              </a:prstGeom>
              <a:blipFill>
                <a:blip r:embed="rId2"/>
                <a:stretch>
                  <a:fillRect t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9541224-5942-A8A1-5570-66FE3015AE07}"/>
                  </a:ext>
                </a:extLst>
              </p:cNvPr>
              <p:cNvSpPr txBox="1"/>
              <p:nvPr/>
            </p:nvSpPr>
            <p:spPr>
              <a:xfrm>
                <a:off x="838200" y="1757055"/>
                <a:ext cx="6423837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C00000"/>
                    </a:solidFill>
                  </a:rPr>
                  <a:t>What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C00000"/>
                    </a:solidFill>
                  </a:rPr>
                  <a:t> is easy to prepare?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Assume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⟩</m:t>
                        </m:r>
                      </m:e>
                    </m:nary>
                  </m:oMath>
                </a14:m>
                <a:r>
                  <a:rPr lang="en-US" sz="2800" dirty="0"/>
                  <a:t> and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dirty="0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2800" dirty="0"/>
                  <a:t> is </a:t>
                </a:r>
                <a:r>
                  <a:rPr lang="en-US" sz="2800" dirty="0">
                    <a:highlight>
                      <a:srgbClr val="FFFF00"/>
                    </a:highlight>
                  </a:rPr>
                  <a:t>close to</a:t>
                </a:r>
                <a:r>
                  <a:rPr lang="en-US" sz="2800" dirty="0"/>
                  <a:t> a phase state, then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9541224-5942-A8A1-5570-66FE3015AE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57055"/>
                <a:ext cx="6423837" cy="2246769"/>
              </a:xfrm>
              <a:prstGeom prst="rect">
                <a:avLst/>
              </a:prstGeom>
              <a:blipFill>
                <a:blip r:embed="rId3"/>
                <a:stretch>
                  <a:fillRect l="-1994" t="-2439" b="-6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1CD8C58-D0AE-1063-142D-E93B4FD881AC}"/>
                  </a:ext>
                </a:extLst>
              </p:cNvPr>
              <p:cNvSpPr txBox="1"/>
              <p:nvPr/>
            </p:nvSpPr>
            <p:spPr>
              <a:xfrm>
                <a:off x="6096000" y="3479975"/>
                <a:ext cx="5863855" cy="47545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/2</m:t>
                            </m:r>
                          </m:sup>
                        </m:sSup>
                        <m:d>
                          <m:dPr>
                            <m:begChr m:val="|"/>
                            <m:endChr m:val="⟩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  <m:sup/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±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/2</m:t>
                                </m:r>
                              </m:sup>
                            </m:s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⟩</m:t>
                            </m:r>
                          </m:e>
                        </m:nary>
                      </m:e>
                    </m:nary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≈|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1CD8C58-D0AE-1063-142D-E93B4FD881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479975"/>
                <a:ext cx="5863855" cy="475451"/>
              </a:xfrm>
              <a:prstGeom prst="rect">
                <a:avLst/>
              </a:prstGeom>
              <a:blipFill>
                <a:blip r:embed="rId4"/>
                <a:stretch>
                  <a:fillRect t="-124359" b="-1897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Speech Bubble: Rectangle with Corners Rounded 7">
                <a:extLst>
                  <a:ext uri="{FF2B5EF4-FFF2-40B4-BE49-F238E27FC236}">
                    <a16:creationId xmlns:a16="http://schemas.microsoft.com/office/drawing/2014/main" id="{FA355BF2-6179-BB5B-79BC-6DA7E8AFAE6B}"/>
                  </a:ext>
                </a:extLst>
              </p:cNvPr>
              <p:cNvSpPr/>
              <p:nvPr/>
            </p:nvSpPr>
            <p:spPr>
              <a:xfrm>
                <a:off x="767314" y="4756437"/>
                <a:ext cx="7719238" cy="1036674"/>
              </a:xfrm>
              <a:prstGeom prst="wedgeRoundRectCallout">
                <a:avLst>
                  <a:gd name="adj1" fmla="val -30526"/>
                  <a:gd name="adj2" fmla="val -132372"/>
                  <a:gd name="adj3" fmla="val 16667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How to make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close to a phase state?</a:t>
                </a:r>
              </a:p>
            </p:txBody>
          </p:sp>
        </mc:Choice>
        <mc:Fallback xmlns="">
          <p:sp>
            <p:nvSpPr>
              <p:cNvPr id="8" name="Speech Bubble: Rectangle with Corners Rounded 7">
                <a:extLst>
                  <a:ext uri="{FF2B5EF4-FFF2-40B4-BE49-F238E27FC236}">
                    <a16:creationId xmlns:a16="http://schemas.microsoft.com/office/drawing/2014/main" id="{FA355BF2-6179-BB5B-79BC-6DA7E8AFAE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314" y="4756437"/>
                <a:ext cx="7719238" cy="1036674"/>
              </a:xfrm>
              <a:prstGeom prst="wedgeRoundRectCallout">
                <a:avLst>
                  <a:gd name="adj1" fmla="val -30526"/>
                  <a:gd name="adj2" fmla="val -132372"/>
                  <a:gd name="adj3" fmla="val 16667"/>
                </a:avLst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5737892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F619D-5A3D-DC76-3227-AFB73F887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State Preparation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6FD177-74F6-5A7F-D825-9DE0D61E0E30}"/>
                  </a:ext>
                </a:extLst>
              </p:cNvPr>
              <p:cNvSpPr txBox="1"/>
              <p:nvPr/>
            </p:nvSpPr>
            <p:spPr>
              <a:xfrm>
                <a:off x="7418295" y="431492"/>
                <a:ext cx="4308295" cy="119282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b="1" i="1" smtClean="0">
                        <a:effectLst/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000" b="1" dirty="0">
                    <a:effectLst/>
                  </a:rPr>
                  <a:t>-qubit state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0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effectLst/>
                            <a:latin typeface="Cambria Math" panose="02040503050406030204" pitchFamily="18" charset="0"/>
                          </a:rPr>
                          <m:t>𝝍</m:t>
                        </m:r>
                      </m:e>
                    </m:d>
                  </m:oMath>
                </a14:m>
                <a:r>
                  <a:rPr lang="en-US" sz="2000" b="1" dirty="0">
                    <a:effectLst/>
                  </a:rPr>
                  <a:t> has T-count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effectLst/>
                          <a:latin typeface="Cambria Math" panose="02040503050406030204" pitchFamily="18" charset="0"/>
                        </a:rPr>
                        <m:t>𝑶</m:t>
                      </m:r>
                      <m:d>
                        <m:dPr>
                          <m:ctrlPr>
                            <a:rPr lang="en-US" sz="1600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1600" b="1" i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𝐥𝐨𝐠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num>
                                        <m:den>
                                          <m: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𝝐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e>
                          </m:rad>
                          <m:r>
                            <a:rPr lang="en-US" sz="1600" b="1" i="1" smtClean="0">
                              <a:effectLst/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1600" b="1" i="0" smtClean="0">
                                  <a:effectLst/>
                                  <a:latin typeface="Cambria Math" panose="02040503050406030204" pitchFamily="18" charset="0"/>
                                </a:rPr>
                                <m:t>𝐥𝐨𝐠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𝝐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sz="1400" b="1" dirty="0">
                  <a:effectLst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6FD177-74F6-5A7F-D825-9DE0D61E0E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8295" y="431492"/>
                <a:ext cx="4308295" cy="1192827"/>
              </a:xfrm>
              <a:prstGeom prst="rect">
                <a:avLst/>
              </a:prstGeom>
              <a:blipFill>
                <a:blip r:embed="rId2"/>
                <a:stretch>
                  <a:fillRect t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9541224-5942-A8A1-5570-66FE3015AE07}"/>
                  </a:ext>
                </a:extLst>
              </p:cNvPr>
              <p:cNvSpPr txBox="1"/>
              <p:nvPr/>
            </p:nvSpPr>
            <p:spPr>
              <a:xfrm>
                <a:off x="838200" y="1757055"/>
                <a:ext cx="6423837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C00000"/>
                    </a:solidFill>
                  </a:rPr>
                  <a:t>What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C00000"/>
                    </a:solidFill>
                  </a:rPr>
                  <a:t> is easy to prepare?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Assume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⟩</m:t>
                        </m:r>
                      </m:e>
                    </m:nary>
                  </m:oMath>
                </a14:m>
                <a:r>
                  <a:rPr lang="en-US" sz="2800" dirty="0"/>
                  <a:t> and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dirty="0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2800" dirty="0"/>
                  <a:t> is </a:t>
                </a:r>
                <a:r>
                  <a:rPr lang="en-US" sz="2800" dirty="0">
                    <a:highlight>
                      <a:srgbClr val="FFFF00"/>
                    </a:highlight>
                  </a:rPr>
                  <a:t>close to</a:t>
                </a:r>
                <a:r>
                  <a:rPr lang="en-US" sz="2800" dirty="0"/>
                  <a:t> a phase state, then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9541224-5942-A8A1-5570-66FE3015AE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57055"/>
                <a:ext cx="6423837" cy="2246769"/>
              </a:xfrm>
              <a:prstGeom prst="rect">
                <a:avLst/>
              </a:prstGeom>
              <a:blipFill>
                <a:blip r:embed="rId3"/>
                <a:stretch>
                  <a:fillRect l="-1994" t="-2439" b="-6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1CD8C58-D0AE-1063-142D-E93B4FD881AC}"/>
                  </a:ext>
                </a:extLst>
              </p:cNvPr>
              <p:cNvSpPr txBox="1"/>
              <p:nvPr/>
            </p:nvSpPr>
            <p:spPr>
              <a:xfrm>
                <a:off x="6096000" y="3479975"/>
                <a:ext cx="5863855" cy="47545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/2</m:t>
                            </m:r>
                          </m:sup>
                        </m:sSup>
                        <m:d>
                          <m:dPr>
                            <m:begChr m:val="|"/>
                            <m:endChr m:val="⟩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  <m:sup/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±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/2</m:t>
                                </m:r>
                              </m:sup>
                            </m:s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⟩</m:t>
                            </m:r>
                          </m:e>
                        </m:nary>
                      </m:e>
                    </m:nary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≈|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1CD8C58-D0AE-1063-142D-E93B4FD881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479975"/>
                <a:ext cx="5863855" cy="475451"/>
              </a:xfrm>
              <a:prstGeom prst="rect">
                <a:avLst/>
              </a:prstGeom>
              <a:blipFill>
                <a:blip r:embed="rId4"/>
                <a:stretch>
                  <a:fillRect t="-124359" b="-1897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Speech Bubble: Rectangle with Corners Rounded 7">
                <a:extLst>
                  <a:ext uri="{FF2B5EF4-FFF2-40B4-BE49-F238E27FC236}">
                    <a16:creationId xmlns:a16="http://schemas.microsoft.com/office/drawing/2014/main" id="{FA355BF2-6179-BB5B-79BC-6DA7E8AFAE6B}"/>
                  </a:ext>
                </a:extLst>
              </p:cNvPr>
              <p:cNvSpPr/>
              <p:nvPr/>
            </p:nvSpPr>
            <p:spPr>
              <a:xfrm>
                <a:off x="767314" y="4756437"/>
                <a:ext cx="7719238" cy="1036674"/>
              </a:xfrm>
              <a:prstGeom prst="wedgeRoundRectCallout">
                <a:avLst>
                  <a:gd name="adj1" fmla="val -30526"/>
                  <a:gd name="adj2" fmla="val -132372"/>
                  <a:gd name="adj3" fmla="val 16667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How to make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close to a phase state?</a:t>
                </a:r>
              </a:p>
            </p:txBody>
          </p:sp>
        </mc:Choice>
        <mc:Fallback xmlns="">
          <p:sp>
            <p:nvSpPr>
              <p:cNvPr id="8" name="Speech Bubble: Rectangle with Corners Rounded 7">
                <a:extLst>
                  <a:ext uri="{FF2B5EF4-FFF2-40B4-BE49-F238E27FC236}">
                    <a16:creationId xmlns:a16="http://schemas.microsoft.com/office/drawing/2014/main" id="{FA355BF2-6179-BB5B-79BC-6DA7E8AFAE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314" y="4756437"/>
                <a:ext cx="7719238" cy="1036674"/>
              </a:xfrm>
              <a:prstGeom prst="wedgeRoundRectCallout">
                <a:avLst>
                  <a:gd name="adj1" fmla="val -30526"/>
                  <a:gd name="adj2" fmla="val -132372"/>
                  <a:gd name="adj3" fmla="val 16667"/>
                </a:avLst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50062562-7902-C2E3-1283-D0D4C4AFA4C2}"/>
              </a:ext>
            </a:extLst>
          </p:cNvPr>
          <p:cNvSpPr txBox="1"/>
          <p:nvPr/>
        </p:nvSpPr>
        <p:spPr>
          <a:xfrm>
            <a:off x="5261787" y="5538768"/>
            <a:ext cx="4953442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Apply a random phase</a:t>
            </a:r>
          </a:p>
          <a:p>
            <a:r>
              <a:rPr lang="en-US" sz="2800" dirty="0"/>
              <a:t>T</a:t>
            </a:r>
            <a:r>
              <a:rPr lang="en-US" sz="2800" dirty="0">
                <a:solidFill>
                  <a:schemeClr val="tx1"/>
                </a:solidFill>
              </a:rPr>
              <a:t>hen take the Fourier transform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02279274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F619D-5A3D-DC76-3227-AFB73F887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State Preparation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6FD177-74F6-5A7F-D825-9DE0D61E0E30}"/>
                  </a:ext>
                </a:extLst>
              </p:cNvPr>
              <p:cNvSpPr txBox="1"/>
              <p:nvPr/>
            </p:nvSpPr>
            <p:spPr>
              <a:xfrm>
                <a:off x="7418295" y="431492"/>
                <a:ext cx="4308295" cy="119282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b="1" i="1" smtClean="0">
                        <a:effectLst/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000" b="1" dirty="0">
                    <a:effectLst/>
                  </a:rPr>
                  <a:t>-qubit state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0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effectLst/>
                            <a:latin typeface="Cambria Math" panose="02040503050406030204" pitchFamily="18" charset="0"/>
                          </a:rPr>
                          <m:t>𝝍</m:t>
                        </m:r>
                      </m:e>
                    </m:d>
                  </m:oMath>
                </a14:m>
                <a:r>
                  <a:rPr lang="en-US" sz="2000" b="1" dirty="0">
                    <a:effectLst/>
                  </a:rPr>
                  <a:t> has T-count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effectLst/>
                          <a:latin typeface="Cambria Math" panose="02040503050406030204" pitchFamily="18" charset="0"/>
                        </a:rPr>
                        <m:t>𝑶</m:t>
                      </m:r>
                      <m:d>
                        <m:dPr>
                          <m:ctrlPr>
                            <a:rPr lang="en-US" sz="1600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1600" b="1" i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𝐥𝐨𝐠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num>
                                        <m:den>
                                          <m: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𝝐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e>
                          </m:rad>
                          <m:r>
                            <a:rPr lang="en-US" sz="1600" b="1" i="1" smtClean="0">
                              <a:effectLst/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1600" b="1" i="0" smtClean="0">
                                  <a:effectLst/>
                                  <a:latin typeface="Cambria Math" panose="02040503050406030204" pitchFamily="18" charset="0"/>
                                </a:rPr>
                                <m:t>𝐥𝐨𝐠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𝝐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sz="1400" b="1" dirty="0">
                  <a:effectLst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6FD177-74F6-5A7F-D825-9DE0D61E0E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8295" y="431492"/>
                <a:ext cx="4308295" cy="1192827"/>
              </a:xfrm>
              <a:prstGeom prst="rect">
                <a:avLst/>
              </a:prstGeom>
              <a:blipFill>
                <a:blip r:embed="rId2"/>
                <a:stretch>
                  <a:fillRect t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12554F7-B366-9F5B-F26C-209DE125FD02}"/>
                  </a:ext>
                </a:extLst>
              </p:cNvPr>
              <p:cNvSpPr txBox="1"/>
              <p:nvPr/>
            </p:nvSpPr>
            <p:spPr>
              <a:xfrm>
                <a:off x="838200" y="1757055"/>
                <a:ext cx="10515600" cy="84382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Lemma </a:t>
                </a:r>
              </a:p>
              <a:p>
                <a:r>
                  <a:rPr lang="en-US" sz="2000" dirty="0"/>
                  <a:t>For any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2000" dirty="0"/>
                  <a:t>, there is a Boolean diagonal unitary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⊗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begChr m:val="|"/>
                        <m:endChr m:val="⟩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</m:oMath>
                </a14:m>
                <a:r>
                  <a:rPr lang="en-US" sz="2000" b="0" dirty="0"/>
                  <a:t> is close to a phase state.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12554F7-B366-9F5B-F26C-209DE125FD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57055"/>
                <a:ext cx="10515600" cy="843821"/>
              </a:xfrm>
              <a:prstGeom prst="rect">
                <a:avLst/>
              </a:prstGeom>
              <a:blipFill>
                <a:blip r:embed="rId3"/>
                <a:stretch>
                  <a:fillRect l="-1275" t="-7194" b="-11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7110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B926C-A236-3DC4-5981-683BFB51B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 General Goal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6CE93D-9243-085F-A5A1-8E1434688E4E}"/>
              </a:ext>
            </a:extLst>
          </p:cNvPr>
          <p:cNvSpPr txBox="1"/>
          <p:nvPr/>
        </p:nvSpPr>
        <p:spPr>
          <a:xfrm>
            <a:off x="1217829" y="1717164"/>
            <a:ext cx="9756341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Reduce T-count in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Clifford+T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circuits</a:t>
            </a:r>
            <a:endParaRPr lang="en-US" sz="3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E81EC9-A755-7D39-37FA-C488EA1D3482}"/>
              </a:ext>
            </a:extLst>
          </p:cNvPr>
          <p:cNvSpPr txBox="1"/>
          <p:nvPr/>
        </p:nvSpPr>
        <p:spPr>
          <a:xfrm>
            <a:off x="838200" y="3460902"/>
            <a:ext cx="1101710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Classical simulation</a:t>
            </a:r>
          </a:p>
          <a:p>
            <a:pPr lvl="1"/>
            <a:r>
              <a:rPr lang="en-US" sz="2400" dirty="0"/>
              <a:t>Small T-count admits fast classical simulation by Gottesman-</a:t>
            </a:r>
            <a:r>
              <a:rPr lang="en-US" sz="2400" dirty="0" err="1"/>
              <a:t>Knill</a:t>
            </a:r>
            <a:r>
              <a:rPr lang="en-US" sz="2400" dirty="0"/>
              <a:t> theorem</a:t>
            </a:r>
            <a:endParaRPr lang="en-US" sz="2800" b="1" dirty="0"/>
          </a:p>
          <a:p>
            <a:r>
              <a:rPr lang="en-US" sz="2800" b="1" dirty="0"/>
              <a:t>Physical implementation</a:t>
            </a:r>
          </a:p>
          <a:p>
            <a:pPr lvl="1"/>
            <a:r>
              <a:rPr lang="en-US" sz="2400" dirty="0"/>
              <a:t>Fault-tolerant implementation of T gates is more costly than Clifford gates</a:t>
            </a:r>
          </a:p>
          <a:p>
            <a:r>
              <a:rPr lang="en-US" sz="2800" b="1" dirty="0"/>
              <a:t>“Magic”</a:t>
            </a:r>
          </a:p>
          <a:p>
            <a:pPr lvl="1"/>
            <a:r>
              <a:rPr lang="en-US" sz="2400" dirty="0"/>
              <a:t>How much non-</a:t>
            </a:r>
            <a:r>
              <a:rPr lang="en-US" sz="2400" dirty="0" err="1"/>
              <a:t>Cliffordness</a:t>
            </a:r>
            <a:r>
              <a:rPr lang="en-US" sz="2400" dirty="0"/>
              <a:t> (aka magic) is needed for various tasks?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03806589-9656-EADF-6CF6-BDD77C03C142}"/>
              </a:ext>
            </a:extLst>
          </p:cNvPr>
          <p:cNvSpPr/>
          <p:nvPr/>
        </p:nvSpPr>
        <p:spPr>
          <a:xfrm>
            <a:off x="5816009" y="2642189"/>
            <a:ext cx="3067493" cy="646331"/>
          </a:xfrm>
          <a:prstGeom prst="wedgeRoundRectCallout">
            <a:avLst>
              <a:gd name="adj1" fmla="val -67071"/>
              <a:gd name="adj2" fmla="val -103651"/>
              <a:gd name="adj3" fmla="val 16667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Number of T gates</a:t>
            </a:r>
          </a:p>
        </p:txBody>
      </p:sp>
    </p:spTree>
    <p:extLst>
      <p:ext uri="{BB962C8B-B14F-4D97-AF65-F5344CB8AC3E}">
        <p14:creationId xmlns:p14="http://schemas.microsoft.com/office/powerpoint/2010/main" val="2116075371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F619D-5A3D-DC76-3227-AFB73F887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State Preparation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6FD177-74F6-5A7F-D825-9DE0D61E0E30}"/>
                  </a:ext>
                </a:extLst>
              </p:cNvPr>
              <p:cNvSpPr txBox="1"/>
              <p:nvPr/>
            </p:nvSpPr>
            <p:spPr>
              <a:xfrm>
                <a:off x="7418295" y="431492"/>
                <a:ext cx="4308295" cy="119282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b="1" i="1" smtClean="0">
                        <a:effectLst/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000" b="1" dirty="0">
                    <a:effectLst/>
                  </a:rPr>
                  <a:t>-qubit state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0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effectLst/>
                            <a:latin typeface="Cambria Math" panose="02040503050406030204" pitchFamily="18" charset="0"/>
                          </a:rPr>
                          <m:t>𝝍</m:t>
                        </m:r>
                      </m:e>
                    </m:d>
                  </m:oMath>
                </a14:m>
                <a:r>
                  <a:rPr lang="en-US" sz="2000" b="1" dirty="0">
                    <a:effectLst/>
                  </a:rPr>
                  <a:t> has T-count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effectLst/>
                          <a:latin typeface="Cambria Math" panose="02040503050406030204" pitchFamily="18" charset="0"/>
                        </a:rPr>
                        <m:t>𝑶</m:t>
                      </m:r>
                      <m:d>
                        <m:dPr>
                          <m:ctrlPr>
                            <a:rPr lang="en-US" sz="1600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1600" b="1" i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𝐥𝐨𝐠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num>
                                        <m:den>
                                          <m: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𝝐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e>
                          </m:rad>
                          <m:r>
                            <a:rPr lang="en-US" sz="1600" b="1" i="1" smtClean="0">
                              <a:effectLst/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1600" b="1" i="0" smtClean="0">
                                  <a:effectLst/>
                                  <a:latin typeface="Cambria Math" panose="02040503050406030204" pitchFamily="18" charset="0"/>
                                </a:rPr>
                                <m:t>𝐥𝐨𝐠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𝝐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sz="1400" b="1" dirty="0">
                  <a:effectLst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6FD177-74F6-5A7F-D825-9DE0D61E0E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8295" y="431492"/>
                <a:ext cx="4308295" cy="1192827"/>
              </a:xfrm>
              <a:prstGeom prst="rect">
                <a:avLst/>
              </a:prstGeom>
              <a:blipFill>
                <a:blip r:embed="rId2"/>
                <a:stretch>
                  <a:fillRect t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12554F7-B366-9F5B-F26C-209DE125FD02}"/>
                  </a:ext>
                </a:extLst>
              </p:cNvPr>
              <p:cNvSpPr txBox="1"/>
              <p:nvPr/>
            </p:nvSpPr>
            <p:spPr>
              <a:xfrm>
                <a:off x="838200" y="1757055"/>
                <a:ext cx="10515600" cy="177997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Lemma </a:t>
                </a:r>
              </a:p>
              <a:p>
                <a:r>
                  <a:rPr lang="en-US" sz="2000" dirty="0"/>
                  <a:t>For any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2000" dirty="0"/>
                  <a:t>, there is a Boolean diagonal unitary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⊗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begChr m:val="|"/>
                        <m:endChr m:val="⟩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</m:oMath>
                </a14:m>
                <a:r>
                  <a:rPr lang="en-US" sz="2000" b="0" dirty="0"/>
                  <a:t> is close to a phase state.</a:t>
                </a:r>
              </a:p>
              <a:p>
                <a:endParaRPr lang="en-US" sz="2000" dirty="0"/>
              </a:p>
              <a:p>
                <a:r>
                  <a:rPr lang="en-US" sz="2000" b="0" dirty="0"/>
                  <a:t>Equivalently, there exist Boolean diagonal </a:t>
                </a:r>
                <a:r>
                  <a:rPr lang="en-US" sz="2000" b="0" dirty="0" err="1"/>
                  <a:t>unitaries</a:t>
                </a:r>
                <a:r>
                  <a:rPr lang="en-US" sz="2000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b="0" dirty="0"/>
                  <a:t> such that </a:t>
                </a:r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≈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0.3</m:t>
                          </m:r>
                        </m:sub>
                      </m:sSub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⊗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⊗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d>
                        <m:dPr>
                          <m:begChr m:val="|"/>
                          <m:endChr m:val="⟩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12554F7-B366-9F5B-F26C-209DE125FD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57055"/>
                <a:ext cx="10515600" cy="1779974"/>
              </a:xfrm>
              <a:prstGeom prst="rect">
                <a:avLst/>
              </a:prstGeom>
              <a:blipFill>
                <a:blip r:embed="rId3"/>
                <a:stretch>
                  <a:fillRect l="-1275" t="-3425" b="-2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1463334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F619D-5A3D-DC76-3227-AFB73F887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State Preparation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6FD177-74F6-5A7F-D825-9DE0D61E0E30}"/>
                  </a:ext>
                </a:extLst>
              </p:cNvPr>
              <p:cNvSpPr txBox="1"/>
              <p:nvPr/>
            </p:nvSpPr>
            <p:spPr>
              <a:xfrm>
                <a:off x="7418295" y="431492"/>
                <a:ext cx="4308295" cy="119282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b="1" i="1" smtClean="0">
                        <a:effectLst/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000" b="1" dirty="0">
                    <a:effectLst/>
                  </a:rPr>
                  <a:t>-qubit state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0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effectLst/>
                            <a:latin typeface="Cambria Math" panose="02040503050406030204" pitchFamily="18" charset="0"/>
                          </a:rPr>
                          <m:t>𝝍</m:t>
                        </m:r>
                      </m:e>
                    </m:d>
                  </m:oMath>
                </a14:m>
                <a:r>
                  <a:rPr lang="en-US" sz="2000" b="1" dirty="0">
                    <a:effectLst/>
                  </a:rPr>
                  <a:t> has T-count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effectLst/>
                          <a:latin typeface="Cambria Math" panose="02040503050406030204" pitchFamily="18" charset="0"/>
                        </a:rPr>
                        <m:t>𝑶</m:t>
                      </m:r>
                      <m:d>
                        <m:dPr>
                          <m:ctrlPr>
                            <a:rPr lang="en-US" sz="1600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1600" b="1" i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𝐥𝐨𝐠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num>
                                        <m:den>
                                          <m: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𝝐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e>
                          </m:rad>
                          <m:r>
                            <a:rPr lang="en-US" sz="1600" b="1" i="1" smtClean="0">
                              <a:effectLst/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1600" b="1" i="0" smtClean="0">
                                  <a:effectLst/>
                                  <a:latin typeface="Cambria Math" panose="02040503050406030204" pitchFamily="18" charset="0"/>
                                </a:rPr>
                                <m:t>𝐥𝐨𝐠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𝝐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sz="1400" b="1" dirty="0">
                  <a:effectLst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6FD177-74F6-5A7F-D825-9DE0D61E0E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8295" y="431492"/>
                <a:ext cx="4308295" cy="1192827"/>
              </a:xfrm>
              <a:prstGeom prst="rect">
                <a:avLst/>
              </a:prstGeom>
              <a:blipFill>
                <a:blip r:embed="rId2"/>
                <a:stretch>
                  <a:fillRect t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12554F7-B366-9F5B-F26C-209DE125FD02}"/>
                  </a:ext>
                </a:extLst>
              </p:cNvPr>
              <p:cNvSpPr txBox="1"/>
              <p:nvPr/>
            </p:nvSpPr>
            <p:spPr>
              <a:xfrm>
                <a:off x="838200" y="1757055"/>
                <a:ext cx="10515600" cy="177997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Lemma </a:t>
                </a:r>
              </a:p>
              <a:p>
                <a:r>
                  <a:rPr lang="en-US" sz="2000" dirty="0"/>
                  <a:t>For any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2000" dirty="0"/>
                  <a:t>, there is a Boolean diagonal unitary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⊗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begChr m:val="|"/>
                        <m:endChr m:val="⟩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</m:oMath>
                </a14:m>
                <a:r>
                  <a:rPr lang="en-US" sz="2000" b="0" dirty="0"/>
                  <a:t> is close to a phase state.</a:t>
                </a:r>
              </a:p>
              <a:p>
                <a:endParaRPr lang="en-US" sz="2000" dirty="0"/>
              </a:p>
              <a:p>
                <a:r>
                  <a:rPr lang="en-US" sz="2000" b="0" dirty="0"/>
                  <a:t>Equivalently, there exist Boolean diagonal </a:t>
                </a:r>
                <a:r>
                  <a:rPr lang="en-US" sz="2000" b="0" dirty="0" err="1"/>
                  <a:t>unitaries</a:t>
                </a:r>
                <a:r>
                  <a:rPr lang="en-US" sz="2000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b="0" dirty="0"/>
                  <a:t> such that </a:t>
                </a:r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≈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0.3</m:t>
                          </m:r>
                        </m:sub>
                      </m:sSub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⊗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⊗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d>
                        <m:dPr>
                          <m:begChr m:val="|"/>
                          <m:endChr m:val="⟩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12554F7-B366-9F5B-F26C-209DE125FD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57055"/>
                <a:ext cx="10515600" cy="1779974"/>
              </a:xfrm>
              <a:prstGeom prst="rect">
                <a:avLst/>
              </a:prstGeom>
              <a:blipFill>
                <a:blip r:embed="rId3"/>
                <a:stretch>
                  <a:fillRect l="-1275" t="-3425" b="-2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9A2ACB5C-BCAA-A2C2-51AA-7F945E9867E2}"/>
              </a:ext>
            </a:extLst>
          </p:cNvPr>
          <p:cNvGrpSpPr/>
          <p:nvPr/>
        </p:nvGrpSpPr>
        <p:grpSpPr>
          <a:xfrm>
            <a:off x="5726713" y="3360998"/>
            <a:ext cx="2066952" cy="1185932"/>
            <a:chOff x="5726713" y="3360998"/>
            <a:chExt cx="2066952" cy="1185932"/>
          </a:xfrm>
        </p:grpSpPr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6B0B43C4-2AD4-8281-DB3D-8C111D890DF8}"/>
                </a:ext>
              </a:extLst>
            </p:cNvPr>
            <p:cNvSpPr/>
            <p:nvPr/>
          </p:nvSpPr>
          <p:spPr>
            <a:xfrm>
              <a:off x="6213482" y="3537029"/>
              <a:ext cx="324293" cy="526311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DF1CEEEE-61D0-A07D-1D43-781C1F5912C1}"/>
                </a:ext>
              </a:extLst>
            </p:cNvPr>
            <p:cNvSpPr/>
            <p:nvPr/>
          </p:nvSpPr>
          <p:spPr>
            <a:xfrm rot="18985644">
              <a:off x="5726713" y="3360998"/>
              <a:ext cx="309974" cy="94763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17DE11F4-D0C4-0E72-DA55-1973C5676B97}"/>
                    </a:ext>
                  </a:extLst>
                </p:cNvPr>
                <p:cNvSpPr txBox="1"/>
                <p:nvPr/>
              </p:nvSpPr>
              <p:spPr>
                <a:xfrm>
                  <a:off x="5934378" y="3986138"/>
                  <a:ext cx="1859287" cy="560792"/>
                </a:xfrm>
                <a:prstGeom prst="round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</p:spPr>
              <p:txBody>
                <a:bodyPr wrap="square">
                  <a:spAutoFit/>
                </a:bodyPr>
                <a:lstStyle/>
                <a:p>
                  <a:r>
                    <a:rPr lang="en-US" dirty="0"/>
                    <a:t>T-count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rad>
                        </m:e>
                      </m:d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17DE11F4-D0C4-0E72-DA55-1973C5676B9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34378" y="3986138"/>
                  <a:ext cx="1859287" cy="560792"/>
                </a:xfrm>
                <a:prstGeom prst="roundRect">
                  <a:avLst/>
                </a:prstGeom>
                <a:blipFill>
                  <a:blip r:embed="rId4"/>
                  <a:stretch>
                    <a:fillRect l="-13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08495740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F619D-5A3D-DC76-3227-AFB73F887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State Preparation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6FD177-74F6-5A7F-D825-9DE0D61E0E30}"/>
                  </a:ext>
                </a:extLst>
              </p:cNvPr>
              <p:cNvSpPr txBox="1"/>
              <p:nvPr/>
            </p:nvSpPr>
            <p:spPr>
              <a:xfrm>
                <a:off x="7418295" y="431492"/>
                <a:ext cx="4308295" cy="119282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b="1" i="1" smtClean="0">
                        <a:effectLst/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000" b="1" dirty="0">
                    <a:effectLst/>
                  </a:rPr>
                  <a:t>-qubit state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0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effectLst/>
                            <a:latin typeface="Cambria Math" panose="02040503050406030204" pitchFamily="18" charset="0"/>
                          </a:rPr>
                          <m:t>𝝍</m:t>
                        </m:r>
                      </m:e>
                    </m:d>
                  </m:oMath>
                </a14:m>
                <a:r>
                  <a:rPr lang="en-US" sz="2000" b="1" dirty="0">
                    <a:effectLst/>
                  </a:rPr>
                  <a:t> has T-count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effectLst/>
                          <a:latin typeface="Cambria Math" panose="02040503050406030204" pitchFamily="18" charset="0"/>
                        </a:rPr>
                        <m:t>𝑶</m:t>
                      </m:r>
                      <m:d>
                        <m:dPr>
                          <m:ctrlPr>
                            <a:rPr lang="en-US" sz="1600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1600" b="1" i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𝐥𝐨𝐠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num>
                                        <m:den>
                                          <m: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𝝐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e>
                          </m:rad>
                          <m:r>
                            <a:rPr lang="en-US" sz="1600" b="1" i="1" smtClean="0">
                              <a:effectLst/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1600" b="1" i="0" smtClean="0">
                                  <a:effectLst/>
                                  <a:latin typeface="Cambria Math" panose="02040503050406030204" pitchFamily="18" charset="0"/>
                                </a:rPr>
                                <m:t>𝐥𝐨𝐠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𝝐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sz="1400" b="1" dirty="0">
                  <a:effectLst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6FD177-74F6-5A7F-D825-9DE0D61E0E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8295" y="431492"/>
                <a:ext cx="4308295" cy="1192827"/>
              </a:xfrm>
              <a:prstGeom prst="rect">
                <a:avLst/>
              </a:prstGeom>
              <a:blipFill>
                <a:blip r:embed="rId2"/>
                <a:stretch>
                  <a:fillRect t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12554F7-B366-9F5B-F26C-209DE125FD02}"/>
                  </a:ext>
                </a:extLst>
              </p:cNvPr>
              <p:cNvSpPr txBox="1"/>
              <p:nvPr/>
            </p:nvSpPr>
            <p:spPr>
              <a:xfrm>
                <a:off x="838200" y="1757055"/>
                <a:ext cx="10515600" cy="177997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Lemma </a:t>
                </a:r>
              </a:p>
              <a:p>
                <a:r>
                  <a:rPr lang="en-US" sz="2000" dirty="0"/>
                  <a:t>For any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2000" dirty="0"/>
                  <a:t>, there is a Boolean diagonal unitary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⊗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begChr m:val="|"/>
                        <m:endChr m:val="⟩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</m:oMath>
                </a14:m>
                <a:r>
                  <a:rPr lang="en-US" sz="2000" b="0" dirty="0"/>
                  <a:t> is close to a phase state.</a:t>
                </a:r>
              </a:p>
              <a:p>
                <a:endParaRPr lang="en-US" sz="2000" dirty="0"/>
              </a:p>
              <a:p>
                <a:r>
                  <a:rPr lang="en-US" sz="2000" b="0" dirty="0"/>
                  <a:t>Equivalently, there exist Boolean diagonal </a:t>
                </a:r>
                <a:r>
                  <a:rPr lang="en-US" sz="2000" b="0" dirty="0" err="1"/>
                  <a:t>unitaries</a:t>
                </a:r>
                <a:r>
                  <a:rPr lang="en-US" sz="2000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b="0" dirty="0"/>
                  <a:t> such that </a:t>
                </a:r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≈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0.3</m:t>
                          </m:r>
                        </m:sub>
                      </m:sSub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⊗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⊗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d>
                        <m:dPr>
                          <m:begChr m:val="|"/>
                          <m:endChr m:val="⟩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12554F7-B366-9F5B-F26C-209DE125FD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57055"/>
                <a:ext cx="10515600" cy="1779974"/>
              </a:xfrm>
              <a:prstGeom prst="rect">
                <a:avLst/>
              </a:prstGeom>
              <a:blipFill>
                <a:blip r:embed="rId3"/>
                <a:stretch>
                  <a:fillRect l="-1275" t="-3425" b="-2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C695BED-5A33-BD25-27DC-7A9BE145B337}"/>
                  </a:ext>
                </a:extLst>
              </p:cNvPr>
              <p:cNvSpPr txBox="1"/>
              <p:nvPr/>
            </p:nvSpPr>
            <p:spPr>
              <a:xfrm>
                <a:off x="838200" y="3662978"/>
                <a:ext cx="60818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Prove by taking random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 and applying </a:t>
                </a:r>
                <a:r>
                  <a:rPr lang="en-US" dirty="0" err="1">
                    <a:solidFill>
                      <a:schemeClr val="bg1">
                        <a:lumMod val="50000"/>
                      </a:schemeClr>
                    </a:solidFill>
                  </a:rPr>
                  <a:t>Khintchine</a:t>
                </a:r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 inequality.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C695BED-5A33-BD25-27DC-7A9BE145B3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662978"/>
                <a:ext cx="6081823" cy="369332"/>
              </a:xfrm>
              <a:prstGeom prst="rect">
                <a:avLst/>
              </a:prstGeom>
              <a:blipFill>
                <a:blip r:embed="rId4"/>
                <a:stretch>
                  <a:fillRect l="-903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8158380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F619D-5A3D-DC76-3227-AFB73F887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State Preparation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6FD177-74F6-5A7F-D825-9DE0D61E0E30}"/>
                  </a:ext>
                </a:extLst>
              </p:cNvPr>
              <p:cNvSpPr txBox="1"/>
              <p:nvPr/>
            </p:nvSpPr>
            <p:spPr>
              <a:xfrm>
                <a:off x="7418295" y="431492"/>
                <a:ext cx="4308295" cy="119282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b="1" i="1" smtClean="0">
                        <a:effectLst/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000" b="1" dirty="0">
                    <a:effectLst/>
                  </a:rPr>
                  <a:t>-qubit state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0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effectLst/>
                            <a:latin typeface="Cambria Math" panose="02040503050406030204" pitchFamily="18" charset="0"/>
                          </a:rPr>
                          <m:t>𝝍</m:t>
                        </m:r>
                      </m:e>
                    </m:d>
                  </m:oMath>
                </a14:m>
                <a:r>
                  <a:rPr lang="en-US" sz="2000" b="1" dirty="0">
                    <a:effectLst/>
                  </a:rPr>
                  <a:t> has T-count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effectLst/>
                          <a:latin typeface="Cambria Math" panose="02040503050406030204" pitchFamily="18" charset="0"/>
                        </a:rPr>
                        <m:t>𝑶</m:t>
                      </m:r>
                      <m:d>
                        <m:dPr>
                          <m:ctrlPr>
                            <a:rPr lang="en-US" sz="1600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1600" b="1" i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𝐥𝐨𝐠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num>
                                        <m:den>
                                          <m: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𝝐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e>
                          </m:rad>
                          <m:r>
                            <a:rPr lang="en-US" sz="1600" b="1" i="1" smtClean="0">
                              <a:effectLst/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1600" b="1" i="0" smtClean="0">
                                  <a:effectLst/>
                                  <a:latin typeface="Cambria Math" panose="02040503050406030204" pitchFamily="18" charset="0"/>
                                </a:rPr>
                                <m:t>𝐥𝐨𝐠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𝝐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sz="1400" b="1" dirty="0">
                  <a:effectLst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6FD177-74F6-5A7F-D825-9DE0D61E0E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8295" y="431492"/>
                <a:ext cx="4308295" cy="1192827"/>
              </a:xfrm>
              <a:prstGeom prst="rect">
                <a:avLst/>
              </a:prstGeom>
              <a:blipFill>
                <a:blip r:embed="rId2"/>
                <a:stretch>
                  <a:fillRect t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12554F7-B366-9F5B-F26C-209DE125FD02}"/>
                  </a:ext>
                </a:extLst>
              </p:cNvPr>
              <p:cNvSpPr txBox="1"/>
              <p:nvPr/>
            </p:nvSpPr>
            <p:spPr>
              <a:xfrm>
                <a:off x="838200" y="1757055"/>
                <a:ext cx="10515600" cy="177997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Lemma </a:t>
                </a:r>
              </a:p>
              <a:p>
                <a:r>
                  <a:rPr lang="en-US" sz="2000" dirty="0"/>
                  <a:t>For any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2000" dirty="0"/>
                  <a:t>, there is a Boolean diagonal unitary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⊗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begChr m:val="|"/>
                        <m:endChr m:val="⟩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</m:oMath>
                </a14:m>
                <a:r>
                  <a:rPr lang="en-US" sz="2000" b="0" dirty="0"/>
                  <a:t> is close to a phase state.</a:t>
                </a:r>
              </a:p>
              <a:p>
                <a:endParaRPr lang="en-US" sz="2000" dirty="0"/>
              </a:p>
              <a:p>
                <a:r>
                  <a:rPr lang="en-US" sz="2000" b="0" dirty="0"/>
                  <a:t>Equivalently, there exist Boolean diagonal </a:t>
                </a:r>
                <a:r>
                  <a:rPr lang="en-US" sz="2000" b="0" dirty="0" err="1"/>
                  <a:t>unitaries</a:t>
                </a:r>
                <a:r>
                  <a:rPr lang="en-US" sz="2000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b="0" dirty="0"/>
                  <a:t> such that </a:t>
                </a:r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≈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0.3</m:t>
                          </m:r>
                        </m:sub>
                      </m:sSub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⊗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⊗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d>
                        <m:dPr>
                          <m:begChr m:val="|"/>
                          <m:endChr m:val="⟩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12554F7-B366-9F5B-F26C-209DE125FD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57055"/>
                <a:ext cx="10515600" cy="1779974"/>
              </a:xfrm>
              <a:prstGeom prst="rect">
                <a:avLst/>
              </a:prstGeom>
              <a:blipFill>
                <a:blip r:embed="rId3"/>
                <a:stretch>
                  <a:fillRect l="-1275" t="-3425" b="-2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Speech Bubble: Rectangle with Corners Rounded 2">
                <a:extLst>
                  <a:ext uri="{FF2B5EF4-FFF2-40B4-BE49-F238E27FC236}">
                    <a16:creationId xmlns:a16="http://schemas.microsoft.com/office/drawing/2014/main" id="{20DA15AB-134D-A44E-11B2-C273B4A208B5}"/>
                  </a:ext>
                </a:extLst>
              </p:cNvPr>
              <p:cNvSpPr/>
              <p:nvPr/>
            </p:nvSpPr>
            <p:spPr>
              <a:xfrm>
                <a:off x="3444948" y="3706519"/>
                <a:ext cx="7719238" cy="573468"/>
              </a:xfrm>
              <a:prstGeom prst="wedgeRoundRectCallout">
                <a:avLst>
                  <a:gd name="adj1" fmla="val -28804"/>
                  <a:gd name="adj2" fmla="val -95449"/>
                  <a:gd name="adj3" fmla="val 16667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rgbClr val="C00000"/>
                    </a:solidFill>
                  </a:rPr>
                  <a:t>How to improve constant error to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3200" dirty="0">
                    <a:solidFill>
                      <a:srgbClr val="C00000"/>
                    </a:solidFill>
                  </a:rPr>
                  <a:t> error?</a:t>
                </a:r>
              </a:p>
            </p:txBody>
          </p:sp>
        </mc:Choice>
        <mc:Fallback xmlns="">
          <p:sp>
            <p:nvSpPr>
              <p:cNvPr id="3" name="Speech Bubble: Rectangle with Corners Rounded 2">
                <a:extLst>
                  <a:ext uri="{FF2B5EF4-FFF2-40B4-BE49-F238E27FC236}">
                    <a16:creationId xmlns:a16="http://schemas.microsoft.com/office/drawing/2014/main" id="{20DA15AB-134D-A44E-11B2-C273B4A208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4948" y="3706519"/>
                <a:ext cx="7719238" cy="573468"/>
              </a:xfrm>
              <a:prstGeom prst="wedgeRoundRectCallout">
                <a:avLst>
                  <a:gd name="adj1" fmla="val -28804"/>
                  <a:gd name="adj2" fmla="val -95449"/>
                  <a:gd name="adj3" fmla="val 16667"/>
                </a:avLst>
              </a:prstGeom>
              <a:blipFill>
                <a:blip r:embed="rId4"/>
                <a:stretch>
                  <a:fillRect b="-2554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2172710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F619D-5A3D-DC76-3227-AFB73F887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State Preparation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6FD177-74F6-5A7F-D825-9DE0D61E0E30}"/>
                  </a:ext>
                </a:extLst>
              </p:cNvPr>
              <p:cNvSpPr txBox="1"/>
              <p:nvPr/>
            </p:nvSpPr>
            <p:spPr>
              <a:xfrm>
                <a:off x="7418295" y="431492"/>
                <a:ext cx="4308295" cy="119282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b="1" i="1" smtClean="0">
                        <a:effectLst/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000" b="1" dirty="0">
                    <a:effectLst/>
                  </a:rPr>
                  <a:t>-qubit state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0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effectLst/>
                            <a:latin typeface="Cambria Math" panose="02040503050406030204" pitchFamily="18" charset="0"/>
                          </a:rPr>
                          <m:t>𝝍</m:t>
                        </m:r>
                      </m:e>
                    </m:d>
                  </m:oMath>
                </a14:m>
                <a:r>
                  <a:rPr lang="en-US" sz="2000" b="1" dirty="0">
                    <a:effectLst/>
                  </a:rPr>
                  <a:t> has T-count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effectLst/>
                          <a:latin typeface="Cambria Math" panose="02040503050406030204" pitchFamily="18" charset="0"/>
                        </a:rPr>
                        <m:t>𝑶</m:t>
                      </m:r>
                      <m:d>
                        <m:dPr>
                          <m:ctrlPr>
                            <a:rPr lang="en-US" sz="1600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1600" b="1" i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𝐥𝐨𝐠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num>
                                        <m:den>
                                          <m: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𝝐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e>
                          </m:rad>
                          <m:r>
                            <a:rPr lang="en-US" sz="1600" b="1" i="1" smtClean="0">
                              <a:effectLst/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1600" b="1" i="0" smtClean="0">
                                  <a:effectLst/>
                                  <a:latin typeface="Cambria Math" panose="02040503050406030204" pitchFamily="18" charset="0"/>
                                </a:rPr>
                                <m:t>𝐥𝐨𝐠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𝝐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sz="1400" b="1" dirty="0">
                  <a:effectLst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6FD177-74F6-5A7F-D825-9DE0D61E0E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8295" y="431492"/>
                <a:ext cx="4308295" cy="1192827"/>
              </a:xfrm>
              <a:prstGeom prst="rect">
                <a:avLst/>
              </a:prstGeom>
              <a:blipFill>
                <a:blip r:embed="rId2"/>
                <a:stretch>
                  <a:fillRect t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12554F7-B366-9F5B-F26C-209DE125FD02}"/>
                  </a:ext>
                </a:extLst>
              </p:cNvPr>
              <p:cNvSpPr txBox="1"/>
              <p:nvPr/>
            </p:nvSpPr>
            <p:spPr>
              <a:xfrm>
                <a:off x="838200" y="1757055"/>
                <a:ext cx="10515600" cy="177997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Lemma </a:t>
                </a:r>
              </a:p>
              <a:p>
                <a:r>
                  <a:rPr lang="en-US" sz="2000" dirty="0"/>
                  <a:t>For any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2000" dirty="0"/>
                  <a:t>, there is a Boolean diagonal unitary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⊗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begChr m:val="|"/>
                        <m:endChr m:val="⟩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</m:oMath>
                </a14:m>
                <a:r>
                  <a:rPr lang="en-US" sz="2000" b="0" dirty="0"/>
                  <a:t> is close to a phase state.</a:t>
                </a:r>
              </a:p>
              <a:p>
                <a:endParaRPr lang="en-US" sz="2000" dirty="0"/>
              </a:p>
              <a:p>
                <a:r>
                  <a:rPr lang="en-US" sz="2000" b="0" dirty="0"/>
                  <a:t>Equivalently, there exist Boolean diagonal </a:t>
                </a:r>
                <a:r>
                  <a:rPr lang="en-US" sz="2000" b="0" dirty="0" err="1"/>
                  <a:t>unitaries</a:t>
                </a:r>
                <a:r>
                  <a:rPr lang="en-US" sz="2000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b="0" dirty="0"/>
                  <a:t> such that </a:t>
                </a:r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≈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0.3</m:t>
                          </m:r>
                        </m:sub>
                      </m:sSub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⊗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⊗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d>
                        <m:dPr>
                          <m:begChr m:val="|"/>
                          <m:endChr m:val="⟩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12554F7-B366-9F5B-F26C-209DE125FD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57055"/>
                <a:ext cx="10515600" cy="1779974"/>
              </a:xfrm>
              <a:prstGeom prst="rect">
                <a:avLst/>
              </a:prstGeom>
              <a:blipFill>
                <a:blip r:embed="rId3"/>
                <a:stretch>
                  <a:fillRect l="-1275" t="-3425" b="-2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Speech Bubble: Rectangle with Corners Rounded 2">
                <a:extLst>
                  <a:ext uri="{FF2B5EF4-FFF2-40B4-BE49-F238E27FC236}">
                    <a16:creationId xmlns:a16="http://schemas.microsoft.com/office/drawing/2014/main" id="{20DA15AB-134D-A44E-11B2-C273B4A208B5}"/>
                  </a:ext>
                </a:extLst>
              </p:cNvPr>
              <p:cNvSpPr/>
              <p:nvPr/>
            </p:nvSpPr>
            <p:spPr>
              <a:xfrm>
                <a:off x="3444948" y="3706519"/>
                <a:ext cx="7719238" cy="573468"/>
              </a:xfrm>
              <a:prstGeom prst="wedgeRoundRectCallout">
                <a:avLst>
                  <a:gd name="adj1" fmla="val -28804"/>
                  <a:gd name="adj2" fmla="val -95449"/>
                  <a:gd name="adj3" fmla="val 16667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rgbClr val="C00000"/>
                    </a:solidFill>
                  </a:rPr>
                  <a:t>How to improve constant error to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3200" dirty="0">
                    <a:solidFill>
                      <a:srgbClr val="C00000"/>
                    </a:solidFill>
                  </a:rPr>
                  <a:t> error?</a:t>
                </a:r>
              </a:p>
            </p:txBody>
          </p:sp>
        </mc:Choice>
        <mc:Fallback xmlns="">
          <p:sp>
            <p:nvSpPr>
              <p:cNvPr id="3" name="Speech Bubble: Rectangle with Corners Rounded 2">
                <a:extLst>
                  <a:ext uri="{FF2B5EF4-FFF2-40B4-BE49-F238E27FC236}">
                    <a16:creationId xmlns:a16="http://schemas.microsoft.com/office/drawing/2014/main" id="{20DA15AB-134D-A44E-11B2-C273B4A208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4948" y="3706519"/>
                <a:ext cx="7719238" cy="573468"/>
              </a:xfrm>
              <a:prstGeom prst="wedgeRoundRectCallout">
                <a:avLst>
                  <a:gd name="adj1" fmla="val -28804"/>
                  <a:gd name="adj2" fmla="val -95449"/>
                  <a:gd name="adj3" fmla="val 16667"/>
                </a:avLst>
              </a:prstGeom>
              <a:blipFill>
                <a:blip r:embed="rId4"/>
                <a:stretch>
                  <a:fillRect b="-2554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2794307-71E0-67D5-E569-03B9835FD857}"/>
              </a:ext>
            </a:extLst>
          </p:cNvPr>
          <p:cNvCxnSpPr>
            <a:cxnSpLocks/>
          </p:cNvCxnSpPr>
          <p:nvPr/>
        </p:nvCxnSpPr>
        <p:spPr>
          <a:xfrm>
            <a:off x="4768702" y="6140302"/>
            <a:ext cx="3306726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BB7C14E-FC2F-7932-71E9-B12AB2A5EE87}"/>
                  </a:ext>
                </a:extLst>
              </p:cNvPr>
              <p:cNvSpPr txBox="1"/>
              <p:nvPr/>
            </p:nvSpPr>
            <p:spPr>
              <a:xfrm>
                <a:off x="7304567" y="6162970"/>
                <a:ext cx="59010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BB7C14E-FC2F-7932-71E9-B12AB2A5EE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4567" y="6162970"/>
                <a:ext cx="590107" cy="369332"/>
              </a:xfrm>
              <a:prstGeom prst="rect">
                <a:avLst/>
              </a:prstGeom>
              <a:blipFill>
                <a:blip r:embed="rId5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7809240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F619D-5A3D-DC76-3227-AFB73F887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State Preparation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6FD177-74F6-5A7F-D825-9DE0D61E0E30}"/>
                  </a:ext>
                </a:extLst>
              </p:cNvPr>
              <p:cNvSpPr txBox="1"/>
              <p:nvPr/>
            </p:nvSpPr>
            <p:spPr>
              <a:xfrm>
                <a:off x="7418295" y="431492"/>
                <a:ext cx="4308295" cy="119282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b="1" i="1" smtClean="0">
                        <a:effectLst/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000" b="1" dirty="0">
                    <a:effectLst/>
                  </a:rPr>
                  <a:t>-qubit state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0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effectLst/>
                            <a:latin typeface="Cambria Math" panose="02040503050406030204" pitchFamily="18" charset="0"/>
                          </a:rPr>
                          <m:t>𝝍</m:t>
                        </m:r>
                      </m:e>
                    </m:d>
                  </m:oMath>
                </a14:m>
                <a:r>
                  <a:rPr lang="en-US" sz="2000" b="1" dirty="0">
                    <a:effectLst/>
                  </a:rPr>
                  <a:t> has T-count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effectLst/>
                          <a:latin typeface="Cambria Math" panose="02040503050406030204" pitchFamily="18" charset="0"/>
                        </a:rPr>
                        <m:t>𝑶</m:t>
                      </m:r>
                      <m:d>
                        <m:dPr>
                          <m:ctrlPr>
                            <a:rPr lang="en-US" sz="1600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1600" b="1" i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𝐥𝐨𝐠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num>
                                        <m:den>
                                          <m: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𝝐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e>
                          </m:rad>
                          <m:r>
                            <a:rPr lang="en-US" sz="1600" b="1" i="1" smtClean="0">
                              <a:effectLst/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1600" b="1" i="0" smtClean="0">
                                  <a:effectLst/>
                                  <a:latin typeface="Cambria Math" panose="02040503050406030204" pitchFamily="18" charset="0"/>
                                </a:rPr>
                                <m:t>𝐥𝐨𝐠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𝝐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sz="1400" b="1" dirty="0">
                  <a:effectLst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6FD177-74F6-5A7F-D825-9DE0D61E0E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8295" y="431492"/>
                <a:ext cx="4308295" cy="1192827"/>
              </a:xfrm>
              <a:prstGeom prst="rect">
                <a:avLst/>
              </a:prstGeom>
              <a:blipFill>
                <a:blip r:embed="rId2"/>
                <a:stretch>
                  <a:fillRect t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12554F7-B366-9F5B-F26C-209DE125FD02}"/>
                  </a:ext>
                </a:extLst>
              </p:cNvPr>
              <p:cNvSpPr txBox="1"/>
              <p:nvPr/>
            </p:nvSpPr>
            <p:spPr>
              <a:xfrm>
                <a:off x="838200" y="1757055"/>
                <a:ext cx="10515600" cy="177997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Lemma </a:t>
                </a:r>
              </a:p>
              <a:p>
                <a:r>
                  <a:rPr lang="en-US" sz="2000" dirty="0"/>
                  <a:t>For any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2000" dirty="0"/>
                  <a:t>, there is a Boolean diagonal unitary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⊗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begChr m:val="|"/>
                        <m:endChr m:val="⟩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</m:oMath>
                </a14:m>
                <a:r>
                  <a:rPr lang="en-US" sz="2000" b="0" dirty="0"/>
                  <a:t> is close to a phase state.</a:t>
                </a:r>
              </a:p>
              <a:p>
                <a:endParaRPr lang="en-US" sz="2000" dirty="0"/>
              </a:p>
              <a:p>
                <a:r>
                  <a:rPr lang="en-US" sz="2000" b="0" dirty="0"/>
                  <a:t>Equivalently, there exist Boolean diagonal </a:t>
                </a:r>
                <a:r>
                  <a:rPr lang="en-US" sz="2000" b="0" dirty="0" err="1"/>
                  <a:t>unitaries</a:t>
                </a:r>
                <a:r>
                  <a:rPr lang="en-US" sz="2000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b="0" dirty="0"/>
                  <a:t> such that </a:t>
                </a:r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≈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0.3</m:t>
                          </m:r>
                        </m:sub>
                      </m:sSub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⊗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⊗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d>
                        <m:dPr>
                          <m:begChr m:val="|"/>
                          <m:endChr m:val="⟩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12554F7-B366-9F5B-F26C-209DE125FD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57055"/>
                <a:ext cx="10515600" cy="1779974"/>
              </a:xfrm>
              <a:prstGeom prst="rect">
                <a:avLst/>
              </a:prstGeom>
              <a:blipFill>
                <a:blip r:embed="rId3"/>
                <a:stretch>
                  <a:fillRect l="-1275" t="-3425" b="-2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Speech Bubble: Rectangle with Corners Rounded 2">
                <a:extLst>
                  <a:ext uri="{FF2B5EF4-FFF2-40B4-BE49-F238E27FC236}">
                    <a16:creationId xmlns:a16="http://schemas.microsoft.com/office/drawing/2014/main" id="{20DA15AB-134D-A44E-11B2-C273B4A208B5}"/>
                  </a:ext>
                </a:extLst>
              </p:cNvPr>
              <p:cNvSpPr/>
              <p:nvPr/>
            </p:nvSpPr>
            <p:spPr>
              <a:xfrm>
                <a:off x="3444948" y="3706519"/>
                <a:ext cx="7719238" cy="573468"/>
              </a:xfrm>
              <a:prstGeom prst="wedgeRoundRectCallout">
                <a:avLst>
                  <a:gd name="adj1" fmla="val -28804"/>
                  <a:gd name="adj2" fmla="val -95449"/>
                  <a:gd name="adj3" fmla="val 16667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rgbClr val="C00000"/>
                    </a:solidFill>
                  </a:rPr>
                  <a:t>How to improve constant error to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3200" dirty="0">
                    <a:solidFill>
                      <a:srgbClr val="C00000"/>
                    </a:solidFill>
                  </a:rPr>
                  <a:t> error?</a:t>
                </a:r>
              </a:p>
            </p:txBody>
          </p:sp>
        </mc:Choice>
        <mc:Fallback xmlns="">
          <p:sp>
            <p:nvSpPr>
              <p:cNvPr id="3" name="Speech Bubble: Rectangle with Corners Rounded 2">
                <a:extLst>
                  <a:ext uri="{FF2B5EF4-FFF2-40B4-BE49-F238E27FC236}">
                    <a16:creationId xmlns:a16="http://schemas.microsoft.com/office/drawing/2014/main" id="{20DA15AB-134D-A44E-11B2-C273B4A208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4948" y="3706519"/>
                <a:ext cx="7719238" cy="573468"/>
              </a:xfrm>
              <a:prstGeom prst="wedgeRoundRectCallout">
                <a:avLst>
                  <a:gd name="adj1" fmla="val -28804"/>
                  <a:gd name="adj2" fmla="val -95449"/>
                  <a:gd name="adj3" fmla="val 16667"/>
                </a:avLst>
              </a:prstGeom>
              <a:blipFill>
                <a:blip r:embed="rId4"/>
                <a:stretch>
                  <a:fillRect b="-2554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2794307-71E0-67D5-E569-03B9835FD857}"/>
              </a:ext>
            </a:extLst>
          </p:cNvPr>
          <p:cNvCxnSpPr>
            <a:cxnSpLocks/>
          </p:cNvCxnSpPr>
          <p:nvPr/>
        </p:nvCxnSpPr>
        <p:spPr>
          <a:xfrm>
            <a:off x="4768702" y="6140302"/>
            <a:ext cx="3306726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BB7C14E-FC2F-7932-71E9-B12AB2A5EE87}"/>
                  </a:ext>
                </a:extLst>
              </p:cNvPr>
              <p:cNvSpPr txBox="1"/>
              <p:nvPr/>
            </p:nvSpPr>
            <p:spPr>
              <a:xfrm>
                <a:off x="7304567" y="6162970"/>
                <a:ext cx="59010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BB7C14E-FC2F-7932-71E9-B12AB2A5EE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4567" y="6162970"/>
                <a:ext cx="590107" cy="369332"/>
              </a:xfrm>
              <a:prstGeom prst="rect">
                <a:avLst/>
              </a:prstGeom>
              <a:blipFill>
                <a:blip r:embed="rId5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A33F2BC-2810-DB9C-4AE0-C8EF1DA3D4ED}"/>
              </a:ext>
            </a:extLst>
          </p:cNvPr>
          <p:cNvCxnSpPr>
            <a:cxnSpLocks/>
          </p:cNvCxnSpPr>
          <p:nvPr/>
        </p:nvCxnSpPr>
        <p:spPr>
          <a:xfrm flipV="1">
            <a:off x="4768702" y="4609214"/>
            <a:ext cx="2743200" cy="1531088"/>
          </a:xfrm>
          <a:prstGeom prst="straightConnector1">
            <a:avLst/>
          </a:prstGeom>
          <a:ln w="571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195BBBB-CD8A-69DB-0B41-8A1BB5054CB8}"/>
                  </a:ext>
                </a:extLst>
              </p:cNvPr>
              <p:cNvSpPr txBox="1"/>
              <p:nvPr/>
            </p:nvSpPr>
            <p:spPr>
              <a:xfrm>
                <a:off x="6785657" y="4389315"/>
                <a:ext cx="59010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i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b="0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dirty="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195BBBB-CD8A-69DB-0B41-8A1BB5054C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5657" y="4389315"/>
                <a:ext cx="590107" cy="369332"/>
              </a:xfrm>
              <a:prstGeom prst="rect">
                <a:avLst/>
              </a:prstGeom>
              <a:blipFill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4495506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F619D-5A3D-DC76-3227-AFB73F887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State Preparation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6FD177-74F6-5A7F-D825-9DE0D61E0E30}"/>
                  </a:ext>
                </a:extLst>
              </p:cNvPr>
              <p:cNvSpPr txBox="1"/>
              <p:nvPr/>
            </p:nvSpPr>
            <p:spPr>
              <a:xfrm>
                <a:off x="7418295" y="431492"/>
                <a:ext cx="4308295" cy="119282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b="1" i="1" smtClean="0">
                        <a:effectLst/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000" b="1" dirty="0">
                    <a:effectLst/>
                  </a:rPr>
                  <a:t>-qubit state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0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effectLst/>
                            <a:latin typeface="Cambria Math" panose="02040503050406030204" pitchFamily="18" charset="0"/>
                          </a:rPr>
                          <m:t>𝝍</m:t>
                        </m:r>
                      </m:e>
                    </m:d>
                  </m:oMath>
                </a14:m>
                <a:r>
                  <a:rPr lang="en-US" sz="2000" b="1" dirty="0">
                    <a:effectLst/>
                  </a:rPr>
                  <a:t> has T-count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effectLst/>
                          <a:latin typeface="Cambria Math" panose="02040503050406030204" pitchFamily="18" charset="0"/>
                        </a:rPr>
                        <m:t>𝑶</m:t>
                      </m:r>
                      <m:d>
                        <m:dPr>
                          <m:ctrlPr>
                            <a:rPr lang="en-US" sz="1600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1600" b="1" i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𝐥𝐨𝐠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num>
                                        <m:den>
                                          <m: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𝝐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e>
                          </m:rad>
                          <m:r>
                            <a:rPr lang="en-US" sz="1600" b="1" i="1" smtClean="0">
                              <a:effectLst/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1600" b="1" i="0" smtClean="0">
                                  <a:effectLst/>
                                  <a:latin typeface="Cambria Math" panose="02040503050406030204" pitchFamily="18" charset="0"/>
                                </a:rPr>
                                <m:t>𝐥𝐨𝐠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𝝐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sz="1400" b="1" dirty="0">
                  <a:effectLst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6FD177-74F6-5A7F-D825-9DE0D61E0E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8295" y="431492"/>
                <a:ext cx="4308295" cy="1192827"/>
              </a:xfrm>
              <a:prstGeom prst="rect">
                <a:avLst/>
              </a:prstGeom>
              <a:blipFill>
                <a:blip r:embed="rId2"/>
                <a:stretch>
                  <a:fillRect t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12554F7-B366-9F5B-F26C-209DE125FD02}"/>
                  </a:ext>
                </a:extLst>
              </p:cNvPr>
              <p:cNvSpPr txBox="1"/>
              <p:nvPr/>
            </p:nvSpPr>
            <p:spPr>
              <a:xfrm>
                <a:off x="838200" y="1757055"/>
                <a:ext cx="10515600" cy="177997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Lemma </a:t>
                </a:r>
              </a:p>
              <a:p>
                <a:r>
                  <a:rPr lang="en-US" sz="2000" dirty="0"/>
                  <a:t>For any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2000" dirty="0"/>
                  <a:t>, there is a Boolean diagonal unitary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⊗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begChr m:val="|"/>
                        <m:endChr m:val="⟩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</m:oMath>
                </a14:m>
                <a:r>
                  <a:rPr lang="en-US" sz="2000" b="0" dirty="0"/>
                  <a:t> is close to a phase state.</a:t>
                </a:r>
              </a:p>
              <a:p>
                <a:endParaRPr lang="en-US" sz="2000" dirty="0"/>
              </a:p>
              <a:p>
                <a:r>
                  <a:rPr lang="en-US" sz="2000" b="0" dirty="0"/>
                  <a:t>Equivalently, there exist Boolean diagonal </a:t>
                </a:r>
                <a:r>
                  <a:rPr lang="en-US" sz="2000" b="0" dirty="0" err="1"/>
                  <a:t>unitaries</a:t>
                </a:r>
                <a:r>
                  <a:rPr lang="en-US" sz="2000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b="0" dirty="0"/>
                  <a:t> such that </a:t>
                </a:r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≈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0.3</m:t>
                          </m:r>
                        </m:sub>
                      </m:sSub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⊗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⊗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d>
                        <m:dPr>
                          <m:begChr m:val="|"/>
                          <m:endChr m:val="⟩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12554F7-B366-9F5B-F26C-209DE125FD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57055"/>
                <a:ext cx="10515600" cy="1779974"/>
              </a:xfrm>
              <a:prstGeom prst="rect">
                <a:avLst/>
              </a:prstGeom>
              <a:blipFill>
                <a:blip r:embed="rId3"/>
                <a:stretch>
                  <a:fillRect l="-1275" t="-3425" b="-2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Speech Bubble: Rectangle with Corners Rounded 2">
                <a:extLst>
                  <a:ext uri="{FF2B5EF4-FFF2-40B4-BE49-F238E27FC236}">
                    <a16:creationId xmlns:a16="http://schemas.microsoft.com/office/drawing/2014/main" id="{20DA15AB-134D-A44E-11B2-C273B4A208B5}"/>
                  </a:ext>
                </a:extLst>
              </p:cNvPr>
              <p:cNvSpPr/>
              <p:nvPr/>
            </p:nvSpPr>
            <p:spPr>
              <a:xfrm>
                <a:off x="3444948" y="3706519"/>
                <a:ext cx="7719238" cy="573468"/>
              </a:xfrm>
              <a:prstGeom prst="wedgeRoundRectCallout">
                <a:avLst>
                  <a:gd name="adj1" fmla="val -28804"/>
                  <a:gd name="adj2" fmla="val -95449"/>
                  <a:gd name="adj3" fmla="val 16667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rgbClr val="C00000"/>
                    </a:solidFill>
                  </a:rPr>
                  <a:t>How to improve constant error to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3200" dirty="0">
                    <a:solidFill>
                      <a:srgbClr val="C00000"/>
                    </a:solidFill>
                  </a:rPr>
                  <a:t> error?</a:t>
                </a:r>
              </a:p>
            </p:txBody>
          </p:sp>
        </mc:Choice>
        <mc:Fallback xmlns="">
          <p:sp>
            <p:nvSpPr>
              <p:cNvPr id="3" name="Speech Bubble: Rectangle with Corners Rounded 2">
                <a:extLst>
                  <a:ext uri="{FF2B5EF4-FFF2-40B4-BE49-F238E27FC236}">
                    <a16:creationId xmlns:a16="http://schemas.microsoft.com/office/drawing/2014/main" id="{20DA15AB-134D-A44E-11B2-C273B4A208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4948" y="3706519"/>
                <a:ext cx="7719238" cy="573468"/>
              </a:xfrm>
              <a:prstGeom prst="wedgeRoundRectCallout">
                <a:avLst>
                  <a:gd name="adj1" fmla="val -28804"/>
                  <a:gd name="adj2" fmla="val -95449"/>
                  <a:gd name="adj3" fmla="val 16667"/>
                </a:avLst>
              </a:prstGeom>
              <a:blipFill>
                <a:blip r:embed="rId4"/>
                <a:stretch>
                  <a:fillRect b="-2554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2794307-71E0-67D5-E569-03B9835FD857}"/>
              </a:ext>
            </a:extLst>
          </p:cNvPr>
          <p:cNvCxnSpPr>
            <a:cxnSpLocks/>
          </p:cNvCxnSpPr>
          <p:nvPr/>
        </p:nvCxnSpPr>
        <p:spPr>
          <a:xfrm>
            <a:off x="4768702" y="6140302"/>
            <a:ext cx="3306726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BB7C14E-FC2F-7932-71E9-B12AB2A5EE87}"/>
                  </a:ext>
                </a:extLst>
              </p:cNvPr>
              <p:cNvSpPr txBox="1"/>
              <p:nvPr/>
            </p:nvSpPr>
            <p:spPr>
              <a:xfrm>
                <a:off x="7304567" y="6162970"/>
                <a:ext cx="59010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BB7C14E-FC2F-7932-71E9-B12AB2A5EE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4567" y="6162970"/>
                <a:ext cx="590107" cy="369332"/>
              </a:xfrm>
              <a:prstGeom prst="rect">
                <a:avLst/>
              </a:prstGeom>
              <a:blipFill>
                <a:blip r:embed="rId5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A33F2BC-2810-DB9C-4AE0-C8EF1DA3D4ED}"/>
              </a:ext>
            </a:extLst>
          </p:cNvPr>
          <p:cNvCxnSpPr>
            <a:cxnSpLocks/>
          </p:cNvCxnSpPr>
          <p:nvPr/>
        </p:nvCxnSpPr>
        <p:spPr>
          <a:xfrm flipV="1">
            <a:off x="4768702" y="4609214"/>
            <a:ext cx="2743200" cy="1531088"/>
          </a:xfrm>
          <a:prstGeom prst="straightConnector1">
            <a:avLst/>
          </a:prstGeom>
          <a:ln w="571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195BBBB-CD8A-69DB-0B41-8A1BB5054CB8}"/>
                  </a:ext>
                </a:extLst>
              </p:cNvPr>
              <p:cNvSpPr txBox="1"/>
              <p:nvPr/>
            </p:nvSpPr>
            <p:spPr>
              <a:xfrm>
                <a:off x="6785657" y="4389315"/>
                <a:ext cx="59010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i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b="0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dirty="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195BBBB-CD8A-69DB-0B41-8A1BB5054C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5657" y="4389315"/>
                <a:ext cx="590107" cy="369332"/>
              </a:xfrm>
              <a:prstGeom prst="rect">
                <a:avLst/>
              </a:prstGeom>
              <a:blipFill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CA6F275-5C4E-011B-C607-F749950A7719}"/>
              </a:ext>
            </a:extLst>
          </p:cNvPr>
          <p:cNvCxnSpPr>
            <a:cxnSpLocks/>
          </p:cNvCxnSpPr>
          <p:nvPr/>
        </p:nvCxnSpPr>
        <p:spPr>
          <a:xfrm>
            <a:off x="7511902" y="4609214"/>
            <a:ext cx="563526" cy="155375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156D78B-6070-6B5C-1B8E-EE4B6906A7FF}"/>
                  </a:ext>
                </a:extLst>
              </p:cNvPr>
              <p:cNvSpPr txBox="1"/>
              <p:nvPr/>
            </p:nvSpPr>
            <p:spPr>
              <a:xfrm>
                <a:off x="6602817" y="5254166"/>
                <a:ext cx="14034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156D78B-6070-6B5C-1B8E-EE4B6906A7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2817" y="5254166"/>
                <a:ext cx="1403499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3411251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F619D-5A3D-DC76-3227-AFB73F887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State Preparation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6FD177-74F6-5A7F-D825-9DE0D61E0E30}"/>
                  </a:ext>
                </a:extLst>
              </p:cNvPr>
              <p:cNvSpPr txBox="1"/>
              <p:nvPr/>
            </p:nvSpPr>
            <p:spPr>
              <a:xfrm>
                <a:off x="7418295" y="431492"/>
                <a:ext cx="4308295" cy="119282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b="1" i="1" smtClean="0">
                        <a:effectLst/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000" b="1" dirty="0">
                    <a:effectLst/>
                  </a:rPr>
                  <a:t>-qubit state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0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effectLst/>
                            <a:latin typeface="Cambria Math" panose="02040503050406030204" pitchFamily="18" charset="0"/>
                          </a:rPr>
                          <m:t>𝝍</m:t>
                        </m:r>
                      </m:e>
                    </m:d>
                  </m:oMath>
                </a14:m>
                <a:r>
                  <a:rPr lang="en-US" sz="2000" b="1" dirty="0">
                    <a:effectLst/>
                  </a:rPr>
                  <a:t> has T-count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effectLst/>
                          <a:latin typeface="Cambria Math" panose="02040503050406030204" pitchFamily="18" charset="0"/>
                        </a:rPr>
                        <m:t>𝑶</m:t>
                      </m:r>
                      <m:d>
                        <m:dPr>
                          <m:ctrlPr>
                            <a:rPr lang="en-US" sz="1600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1600" b="1" i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𝐥𝐨𝐠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num>
                                        <m:den>
                                          <m: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𝝐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e>
                          </m:rad>
                          <m:r>
                            <a:rPr lang="en-US" sz="1600" b="1" i="1" smtClean="0">
                              <a:effectLst/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1600" b="1" i="0" smtClean="0">
                                  <a:effectLst/>
                                  <a:latin typeface="Cambria Math" panose="02040503050406030204" pitchFamily="18" charset="0"/>
                                </a:rPr>
                                <m:t>𝐥𝐨𝐠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𝝐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sz="1400" b="1" dirty="0">
                  <a:effectLst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6FD177-74F6-5A7F-D825-9DE0D61E0E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8295" y="431492"/>
                <a:ext cx="4308295" cy="1192827"/>
              </a:xfrm>
              <a:prstGeom prst="rect">
                <a:avLst/>
              </a:prstGeom>
              <a:blipFill>
                <a:blip r:embed="rId2"/>
                <a:stretch>
                  <a:fillRect t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12554F7-B366-9F5B-F26C-209DE125FD02}"/>
                  </a:ext>
                </a:extLst>
              </p:cNvPr>
              <p:cNvSpPr txBox="1"/>
              <p:nvPr/>
            </p:nvSpPr>
            <p:spPr>
              <a:xfrm>
                <a:off x="838200" y="1757055"/>
                <a:ext cx="10515600" cy="177997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Lemma </a:t>
                </a:r>
              </a:p>
              <a:p>
                <a:r>
                  <a:rPr lang="en-US" sz="2000" dirty="0"/>
                  <a:t>For any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2000" dirty="0"/>
                  <a:t>, there is a Boolean diagonal unitary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⊗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begChr m:val="|"/>
                        <m:endChr m:val="⟩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</m:oMath>
                </a14:m>
                <a:r>
                  <a:rPr lang="en-US" sz="2000" b="0" dirty="0"/>
                  <a:t> is close to a phase state.</a:t>
                </a:r>
              </a:p>
              <a:p>
                <a:endParaRPr lang="en-US" sz="2000" dirty="0"/>
              </a:p>
              <a:p>
                <a:r>
                  <a:rPr lang="en-US" sz="2000" b="0" dirty="0"/>
                  <a:t>Equivalently, there exist Boolean diagonal </a:t>
                </a:r>
                <a:r>
                  <a:rPr lang="en-US" sz="2000" b="0" dirty="0" err="1"/>
                  <a:t>unitaries</a:t>
                </a:r>
                <a:r>
                  <a:rPr lang="en-US" sz="2000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b="0" dirty="0"/>
                  <a:t> such that </a:t>
                </a:r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≈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0.3</m:t>
                          </m:r>
                        </m:sub>
                      </m:sSub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⊗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⊗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d>
                        <m:dPr>
                          <m:begChr m:val="|"/>
                          <m:endChr m:val="⟩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12554F7-B366-9F5B-F26C-209DE125FD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57055"/>
                <a:ext cx="10515600" cy="1779974"/>
              </a:xfrm>
              <a:prstGeom prst="rect">
                <a:avLst/>
              </a:prstGeom>
              <a:blipFill>
                <a:blip r:embed="rId3"/>
                <a:stretch>
                  <a:fillRect l="-1275" t="-3425" b="-2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Speech Bubble: Rectangle with Corners Rounded 2">
                <a:extLst>
                  <a:ext uri="{FF2B5EF4-FFF2-40B4-BE49-F238E27FC236}">
                    <a16:creationId xmlns:a16="http://schemas.microsoft.com/office/drawing/2014/main" id="{20DA15AB-134D-A44E-11B2-C273B4A208B5}"/>
                  </a:ext>
                </a:extLst>
              </p:cNvPr>
              <p:cNvSpPr/>
              <p:nvPr/>
            </p:nvSpPr>
            <p:spPr>
              <a:xfrm>
                <a:off x="3444948" y="3706519"/>
                <a:ext cx="7719238" cy="573468"/>
              </a:xfrm>
              <a:prstGeom prst="wedgeRoundRectCallout">
                <a:avLst>
                  <a:gd name="adj1" fmla="val -28804"/>
                  <a:gd name="adj2" fmla="val -95449"/>
                  <a:gd name="adj3" fmla="val 16667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rgbClr val="C00000"/>
                    </a:solidFill>
                  </a:rPr>
                  <a:t>How to improve constant error to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3200" dirty="0">
                    <a:solidFill>
                      <a:srgbClr val="C00000"/>
                    </a:solidFill>
                  </a:rPr>
                  <a:t> error?</a:t>
                </a:r>
              </a:p>
            </p:txBody>
          </p:sp>
        </mc:Choice>
        <mc:Fallback xmlns="">
          <p:sp>
            <p:nvSpPr>
              <p:cNvPr id="3" name="Speech Bubble: Rectangle with Corners Rounded 2">
                <a:extLst>
                  <a:ext uri="{FF2B5EF4-FFF2-40B4-BE49-F238E27FC236}">
                    <a16:creationId xmlns:a16="http://schemas.microsoft.com/office/drawing/2014/main" id="{20DA15AB-134D-A44E-11B2-C273B4A208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4948" y="3706519"/>
                <a:ext cx="7719238" cy="573468"/>
              </a:xfrm>
              <a:prstGeom prst="wedgeRoundRectCallout">
                <a:avLst>
                  <a:gd name="adj1" fmla="val -28804"/>
                  <a:gd name="adj2" fmla="val -95449"/>
                  <a:gd name="adj3" fmla="val 16667"/>
                </a:avLst>
              </a:prstGeom>
              <a:blipFill>
                <a:blip r:embed="rId4"/>
                <a:stretch>
                  <a:fillRect b="-2554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2794307-71E0-67D5-E569-03B9835FD857}"/>
              </a:ext>
            </a:extLst>
          </p:cNvPr>
          <p:cNvCxnSpPr>
            <a:cxnSpLocks/>
          </p:cNvCxnSpPr>
          <p:nvPr/>
        </p:nvCxnSpPr>
        <p:spPr>
          <a:xfrm>
            <a:off x="4768702" y="6140302"/>
            <a:ext cx="3306726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BB7C14E-FC2F-7932-71E9-B12AB2A5EE87}"/>
                  </a:ext>
                </a:extLst>
              </p:cNvPr>
              <p:cNvSpPr txBox="1"/>
              <p:nvPr/>
            </p:nvSpPr>
            <p:spPr>
              <a:xfrm>
                <a:off x="7304567" y="6162970"/>
                <a:ext cx="59010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BB7C14E-FC2F-7932-71E9-B12AB2A5EE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4567" y="6162970"/>
                <a:ext cx="590107" cy="369332"/>
              </a:xfrm>
              <a:prstGeom prst="rect">
                <a:avLst/>
              </a:prstGeom>
              <a:blipFill>
                <a:blip r:embed="rId5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A33F2BC-2810-DB9C-4AE0-C8EF1DA3D4ED}"/>
              </a:ext>
            </a:extLst>
          </p:cNvPr>
          <p:cNvCxnSpPr>
            <a:cxnSpLocks/>
          </p:cNvCxnSpPr>
          <p:nvPr/>
        </p:nvCxnSpPr>
        <p:spPr>
          <a:xfrm flipV="1">
            <a:off x="4768702" y="4609214"/>
            <a:ext cx="2743200" cy="1531088"/>
          </a:xfrm>
          <a:prstGeom prst="straightConnector1">
            <a:avLst/>
          </a:prstGeom>
          <a:ln w="571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195BBBB-CD8A-69DB-0B41-8A1BB5054CB8}"/>
                  </a:ext>
                </a:extLst>
              </p:cNvPr>
              <p:cNvSpPr txBox="1"/>
              <p:nvPr/>
            </p:nvSpPr>
            <p:spPr>
              <a:xfrm>
                <a:off x="6785657" y="4389315"/>
                <a:ext cx="59010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i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b="0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dirty="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195BBBB-CD8A-69DB-0B41-8A1BB5054C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5657" y="4389315"/>
                <a:ext cx="590107" cy="369332"/>
              </a:xfrm>
              <a:prstGeom prst="rect">
                <a:avLst/>
              </a:prstGeom>
              <a:blipFill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CA6F275-5C4E-011B-C607-F749950A7719}"/>
              </a:ext>
            </a:extLst>
          </p:cNvPr>
          <p:cNvCxnSpPr>
            <a:cxnSpLocks/>
          </p:cNvCxnSpPr>
          <p:nvPr/>
        </p:nvCxnSpPr>
        <p:spPr>
          <a:xfrm>
            <a:off x="7511902" y="4609214"/>
            <a:ext cx="563526" cy="155375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156D78B-6070-6B5C-1B8E-EE4B6906A7FF}"/>
                  </a:ext>
                </a:extLst>
              </p:cNvPr>
              <p:cNvSpPr txBox="1"/>
              <p:nvPr/>
            </p:nvSpPr>
            <p:spPr>
              <a:xfrm>
                <a:off x="6602817" y="5254166"/>
                <a:ext cx="14034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156D78B-6070-6B5C-1B8E-EE4B6906A7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2817" y="5254166"/>
                <a:ext cx="1403499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09435E5-0E1F-EBBB-137A-432283F9A733}"/>
              </a:ext>
            </a:extLst>
          </p:cNvPr>
          <p:cNvCxnSpPr>
            <a:cxnSpLocks/>
          </p:cNvCxnSpPr>
          <p:nvPr/>
        </p:nvCxnSpPr>
        <p:spPr>
          <a:xfrm>
            <a:off x="7511902" y="4609213"/>
            <a:ext cx="1222171" cy="1014285"/>
          </a:xfrm>
          <a:prstGeom prst="straightConnector1">
            <a:avLst/>
          </a:prstGeom>
          <a:ln w="571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45F8B07-82A5-02F4-4ED2-704C2FF2A41C}"/>
                  </a:ext>
                </a:extLst>
              </p:cNvPr>
              <p:cNvSpPr txBox="1"/>
              <p:nvPr/>
            </p:nvSpPr>
            <p:spPr>
              <a:xfrm>
                <a:off x="7684393" y="4805658"/>
                <a:ext cx="14034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  <m:r>
                            <a:rPr lang="en-US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45F8B07-82A5-02F4-4ED2-704C2FF2A4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4393" y="4805658"/>
                <a:ext cx="1403499" cy="369332"/>
              </a:xfrm>
              <a:prstGeom prst="rect">
                <a:avLst/>
              </a:prstGeom>
              <a:blipFill>
                <a:blip r:embed="rId8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1144232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F619D-5A3D-DC76-3227-AFB73F887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State Preparation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6FD177-74F6-5A7F-D825-9DE0D61E0E30}"/>
                  </a:ext>
                </a:extLst>
              </p:cNvPr>
              <p:cNvSpPr txBox="1"/>
              <p:nvPr/>
            </p:nvSpPr>
            <p:spPr>
              <a:xfrm>
                <a:off x="7418295" y="431492"/>
                <a:ext cx="4308295" cy="119282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b="1" i="1" smtClean="0">
                        <a:effectLst/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000" b="1" dirty="0">
                    <a:effectLst/>
                  </a:rPr>
                  <a:t>-qubit state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0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effectLst/>
                            <a:latin typeface="Cambria Math" panose="02040503050406030204" pitchFamily="18" charset="0"/>
                          </a:rPr>
                          <m:t>𝝍</m:t>
                        </m:r>
                      </m:e>
                    </m:d>
                  </m:oMath>
                </a14:m>
                <a:r>
                  <a:rPr lang="en-US" sz="2000" b="1" dirty="0">
                    <a:effectLst/>
                  </a:rPr>
                  <a:t> has T-count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effectLst/>
                          <a:latin typeface="Cambria Math" panose="02040503050406030204" pitchFamily="18" charset="0"/>
                        </a:rPr>
                        <m:t>𝑶</m:t>
                      </m:r>
                      <m:d>
                        <m:dPr>
                          <m:ctrlPr>
                            <a:rPr lang="en-US" sz="1600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1600" b="1" i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𝐥𝐨𝐠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num>
                                        <m:den>
                                          <m: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𝝐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e>
                          </m:rad>
                          <m:r>
                            <a:rPr lang="en-US" sz="1600" b="1" i="1" smtClean="0">
                              <a:effectLst/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1600" b="1" i="0" smtClean="0">
                                  <a:effectLst/>
                                  <a:latin typeface="Cambria Math" panose="02040503050406030204" pitchFamily="18" charset="0"/>
                                </a:rPr>
                                <m:t>𝐥𝐨𝐠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𝝐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sz="1400" b="1" dirty="0">
                  <a:effectLst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6FD177-74F6-5A7F-D825-9DE0D61E0E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8295" y="431492"/>
                <a:ext cx="4308295" cy="1192827"/>
              </a:xfrm>
              <a:prstGeom prst="rect">
                <a:avLst/>
              </a:prstGeom>
              <a:blipFill>
                <a:blip r:embed="rId2"/>
                <a:stretch>
                  <a:fillRect t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12554F7-B366-9F5B-F26C-209DE125FD02}"/>
                  </a:ext>
                </a:extLst>
              </p:cNvPr>
              <p:cNvSpPr txBox="1"/>
              <p:nvPr/>
            </p:nvSpPr>
            <p:spPr>
              <a:xfrm>
                <a:off x="838200" y="1757055"/>
                <a:ext cx="10515600" cy="177997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Lemma </a:t>
                </a:r>
              </a:p>
              <a:p>
                <a:r>
                  <a:rPr lang="en-US" sz="2000" dirty="0"/>
                  <a:t>For any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2000" dirty="0"/>
                  <a:t>, there is a Boolean diagonal unitary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⊗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begChr m:val="|"/>
                        <m:endChr m:val="⟩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</m:oMath>
                </a14:m>
                <a:r>
                  <a:rPr lang="en-US" sz="2000" b="0" dirty="0"/>
                  <a:t> is close to a phase state.</a:t>
                </a:r>
              </a:p>
              <a:p>
                <a:endParaRPr lang="en-US" sz="2000" dirty="0"/>
              </a:p>
              <a:p>
                <a:r>
                  <a:rPr lang="en-US" sz="2000" b="0" dirty="0"/>
                  <a:t>Equivalently, there exist Boolean diagonal </a:t>
                </a:r>
                <a:r>
                  <a:rPr lang="en-US" sz="2000" b="0" dirty="0" err="1"/>
                  <a:t>unitaries</a:t>
                </a:r>
                <a:r>
                  <a:rPr lang="en-US" sz="2000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b="0" dirty="0"/>
                  <a:t> such that </a:t>
                </a:r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≈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0.3</m:t>
                          </m:r>
                        </m:sub>
                      </m:sSub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⊗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⊗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d>
                        <m:dPr>
                          <m:begChr m:val="|"/>
                          <m:endChr m:val="⟩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12554F7-B366-9F5B-F26C-209DE125FD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57055"/>
                <a:ext cx="10515600" cy="1779974"/>
              </a:xfrm>
              <a:prstGeom prst="rect">
                <a:avLst/>
              </a:prstGeom>
              <a:blipFill>
                <a:blip r:embed="rId3"/>
                <a:stretch>
                  <a:fillRect l="-1275" t="-3425" b="-2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Speech Bubble: Rectangle with Corners Rounded 2">
                <a:extLst>
                  <a:ext uri="{FF2B5EF4-FFF2-40B4-BE49-F238E27FC236}">
                    <a16:creationId xmlns:a16="http://schemas.microsoft.com/office/drawing/2014/main" id="{20DA15AB-134D-A44E-11B2-C273B4A208B5}"/>
                  </a:ext>
                </a:extLst>
              </p:cNvPr>
              <p:cNvSpPr/>
              <p:nvPr/>
            </p:nvSpPr>
            <p:spPr>
              <a:xfrm>
                <a:off x="3444948" y="3706519"/>
                <a:ext cx="7719238" cy="573468"/>
              </a:xfrm>
              <a:prstGeom prst="wedgeRoundRectCallout">
                <a:avLst>
                  <a:gd name="adj1" fmla="val -28804"/>
                  <a:gd name="adj2" fmla="val -95449"/>
                  <a:gd name="adj3" fmla="val 16667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rgbClr val="C00000"/>
                    </a:solidFill>
                  </a:rPr>
                  <a:t>How to improve constant error to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3200" dirty="0">
                    <a:solidFill>
                      <a:srgbClr val="C00000"/>
                    </a:solidFill>
                  </a:rPr>
                  <a:t> error?</a:t>
                </a:r>
              </a:p>
            </p:txBody>
          </p:sp>
        </mc:Choice>
        <mc:Fallback xmlns="">
          <p:sp>
            <p:nvSpPr>
              <p:cNvPr id="3" name="Speech Bubble: Rectangle with Corners Rounded 2">
                <a:extLst>
                  <a:ext uri="{FF2B5EF4-FFF2-40B4-BE49-F238E27FC236}">
                    <a16:creationId xmlns:a16="http://schemas.microsoft.com/office/drawing/2014/main" id="{20DA15AB-134D-A44E-11B2-C273B4A208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4948" y="3706519"/>
                <a:ext cx="7719238" cy="573468"/>
              </a:xfrm>
              <a:prstGeom prst="wedgeRoundRectCallout">
                <a:avLst>
                  <a:gd name="adj1" fmla="val -28804"/>
                  <a:gd name="adj2" fmla="val -95449"/>
                  <a:gd name="adj3" fmla="val 16667"/>
                </a:avLst>
              </a:prstGeom>
              <a:blipFill>
                <a:blip r:embed="rId4"/>
                <a:stretch>
                  <a:fillRect b="-2554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2794307-71E0-67D5-E569-03B9835FD857}"/>
              </a:ext>
            </a:extLst>
          </p:cNvPr>
          <p:cNvCxnSpPr>
            <a:cxnSpLocks/>
          </p:cNvCxnSpPr>
          <p:nvPr/>
        </p:nvCxnSpPr>
        <p:spPr>
          <a:xfrm>
            <a:off x="4768702" y="6140302"/>
            <a:ext cx="3306726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BB7C14E-FC2F-7932-71E9-B12AB2A5EE87}"/>
                  </a:ext>
                </a:extLst>
              </p:cNvPr>
              <p:cNvSpPr txBox="1"/>
              <p:nvPr/>
            </p:nvSpPr>
            <p:spPr>
              <a:xfrm>
                <a:off x="7304567" y="6162970"/>
                <a:ext cx="59010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BB7C14E-FC2F-7932-71E9-B12AB2A5EE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4567" y="6162970"/>
                <a:ext cx="590107" cy="369332"/>
              </a:xfrm>
              <a:prstGeom prst="rect">
                <a:avLst/>
              </a:prstGeom>
              <a:blipFill>
                <a:blip r:embed="rId5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A33F2BC-2810-DB9C-4AE0-C8EF1DA3D4ED}"/>
              </a:ext>
            </a:extLst>
          </p:cNvPr>
          <p:cNvCxnSpPr>
            <a:cxnSpLocks/>
          </p:cNvCxnSpPr>
          <p:nvPr/>
        </p:nvCxnSpPr>
        <p:spPr>
          <a:xfrm flipV="1">
            <a:off x="4768702" y="4609214"/>
            <a:ext cx="2743200" cy="1531088"/>
          </a:xfrm>
          <a:prstGeom prst="straightConnector1">
            <a:avLst/>
          </a:prstGeom>
          <a:ln w="571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195BBBB-CD8A-69DB-0B41-8A1BB5054CB8}"/>
                  </a:ext>
                </a:extLst>
              </p:cNvPr>
              <p:cNvSpPr txBox="1"/>
              <p:nvPr/>
            </p:nvSpPr>
            <p:spPr>
              <a:xfrm>
                <a:off x="6785657" y="4389315"/>
                <a:ext cx="59010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i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b="0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dirty="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195BBBB-CD8A-69DB-0B41-8A1BB5054C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5657" y="4389315"/>
                <a:ext cx="590107" cy="369332"/>
              </a:xfrm>
              <a:prstGeom prst="rect">
                <a:avLst/>
              </a:prstGeom>
              <a:blipFill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CA6F275-5C4E-011B-C607-F749950A7719}"/>
              </a:ext>
            </a:extLst>
          </p:cNvPr>
          <p:cNvCxnSpPr>
            <a:cxnSpLocks/>
          </p:cNvCxnSpPr>
          <p:nvPr/>
        </p:nvCxnSpPr>
        <p:spPr>
          <a:xfrm>
            <a:off x="7511902" y="4609214"/>
            <a:ext cx="563526" cy="155375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156D78B-6070-6B5C-1B8E-EE4B6906A7FF}"/>
                  </a:ext>
                </a:extLst>
              </p:cNvPr>
              <p:cNvSpPr txBox="1"/>
              <p:nvPr/>
            </p:nvSpPr>
            <p:spPr>
              <a:xfrm>
                <a:off x="6602817" y="5254166"/>
                <a:ext cx="14034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156D78B-6070-6B5C-1B8E-EE4B6906A7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2817" y="5254166"/>
                <a:ext cx="1403499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09435E5-0E1F-EBBB-137A-432283F9A733}"/>
              </a:ext>
            </a:extLst>
          </p:cNvPr>
          <p:cNvCxnSpPr>
            <a:cxnSpLocks/>
          </p:cNvCxnSpPr>
          <p:nvPr/>
        </p:nvCxnSpPr>
        <p:spPr>
          <a:xfrm>
            <a:off x="7511902" y="4609213"/>
            <a:ext cx="1222171" cy="1014285"/>
          </a:xfrm>
          <a:prstGeom prst="straightConnector1">
            <a:avLst/>
          </a:prstGeom>
          <a:ln w="571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45F8B07-82A5-02F4-4ED2-704C2FF2A41C}"/>
                  </a:ext>
                </a:extLst>
              </p:cNvPr>
              <p:cNvSpPr txBox="1"/>
              <p:nvPr/>
            </p:nvSpPr>
            <p:spPr>
              <a:xfrm>
                <a:off x="7684393" y="4805658"/>
                <a:ext cx="14034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  <m:r>
                            <a:rPr lang="en-US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45F8B07-82A5-02F4-4ED2-704C2FF2A4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4393" y="4805658"/>
                <a:ext cx="1403499" cy="369332"/>
              </a:xfrm>
              <a:prstGeom prst="rect">
                <a:avLst/>
              </a:prstGeom>
              <a:blipFill>
                <a:blip r:embed="rId8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484F4F2-D179-51FE-4BC2-F3F17FADBA5C}"/>
              </a:ext>
            </a:extLst>
          </p:cNvPr>
          <p:cNvCxnSpPr>
            <a:cxnSpLocks/>
          </p:cNvCxnSpPr>
          <p:nvPr/>
        </p:nvCxnSpPr>
        <p:spPr>
          <a:xfrm flipH="1">
            <a:off x="8075428" y="5623498"/>
            <a:ext cx="658645" cy="53947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6ECAA54-4C3C-A70C-344A-211D46E76813}"/>
              </a:ext>
            </a:extLst>
          </p:cNvPr>
          <p:cNvCxnSpPr>
            <a:cxnSpLocks/>
          </p:cNvCxnSpPr>
          <p:nvPr/>
        </p:nvCxnSpPr>
        <p:spPr>
          <a:xfrm flipH="1">
            <a:off x="8458200" y="5620432"/>
            <a:ext cx="275873" cy="642145"/>
          </a:xfrm>
          <a:prstGeom prst="straightConnector1">
            <a:avLst/>
          </a:prstGeom>
          <a:ln w="571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E06A7D2-B0F1-53E5-9AD2-6EAECF14BF6F}"/>
                  </a:ext>
                </a:extLst>
              </p:cNvPr>
              <p:cNvSpPr txBox="1"/>
              <p:nvPr/>
            </p:nvSpPr>
            <p:spPr>
              <a:xfrm>
                <a:off x="7977742" y="5952724"/>
                <a:ext cx="57814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E06A7D2-B0F1-53E5-9AD2-6EAECF14BF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7742" y="5952724"/>
                <a:ext cx="578145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6172000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F619D-5A3D-DC76-3227-AFB73F887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State Preparation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6FD177-74F6-5A7F-D825-9DE0D61E0E30}"/>
                  </a:ext>
                </a:extLst>
              </p:cNvPr>
              <p:cNvSpPr txBox="1"/>
              <p:nvPr/>
            </p:nvSpPr>
            <p:spPr>
              <a:xfrm>
                <a:off x="7418295" y="431492"/>
                <a:ext cx="4308295" cy="119282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b="1" i="1" smtClean="0">
                        <a:effectLst/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000" b="1" dirty="0">
                    <a:effectLst/>
                  </a:rPr>
                  <a:t>-qubit state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0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effectLst/>
                            <a:latin typeface="Cambria Math" panose="02040503050406030204" pitchFamily="18" charset="0"/>
                          </a:rPr>
                          <m:t>𝝍</m:t>
                        </m:r>
                      </m:e>
                    </m:d>
                  </m:oMath>
                </a14:m>
                <a:r>
                  <a:rPr lang="en-US" sz="2000" b="1" dirty="0">
                    <a:effectLst/>
                  </a:rPr>
                  <a:t> has T-count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effectLst/>
                          <a:latin typeface="Cambria Math" panose="02040503050406030204" pitchFamily="18" charset="0"/>
                        </a:rPr>
                        <m:t>𝑶</m:t>
                      </m:r>
                      <m:d>
                        <m:dPr>
                          <m:ctrlPr>
                            <a:rPr lang="en-US" sz="1600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1600" b="1" i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𝐥𝐨𝐠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num>
                                        <m:den>
                                          <m: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𝝐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e>
                          </m:rad>
                          <m:r>
                            <a:rPr lang="en-US" sz="1600" b="1" i="1" smtClean="0">
                              <a:effectLst/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1600" b="1" i="0" smtClean="0">
                                  <a:effectLst/>
                                  <a:latin typeface="Cambria Math" panose="02040503050406030204" pitchFamily="18" charset="0"/>
                                </a:rPr>
                                <m:t>𝐥𝐨𝐠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𝝐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sz="1400" b="1" dirty="0">
                  <a:effectLst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6FD177-74F6-5A7F-D825-9DE0D61E0E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8295" y="431492"/>
                <a:ext cx="4308295" cy="1192827"/>
              </a:xfrm>
              <a:prstGeom prst="rect">
                <a:avLst/>
              </a:prstGeom>
              <a:blipFill>
                <a:blip r:embed="rId2"/>
                <a:stretch>
                  <a:fillRect t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12554F7-B366-9F5B-F26C-209DE125FD02}"/>
                  </a:ext>
                </a:extLst>
              </p:cNvPr>
              <p:cNvSpPr txBox="1"/>
              <p:nvPr/>
            </p:nvSpPr>
            <p:spPr>
              <a:xfrm>
                <a:off x="838200" y="1757055"/>
                <a:ext cx="10515600" cy="200452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Lemma </a:t>
                </a:r>
              </a:p>
              <a:p>
                <a:r>
                  <a:rPr lang="en-US" sz="2000" dirty="0"/>
                  <a:t>For any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2000" dirty="0"/>
                  <a:t> and any integer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000" dirty="0"/>
                  <a:t>, there exist </a:t>
                </a:r>
                <a:r>
                  <a:rPr lang="en-US" sz="2000" dirty="0">
                    <a:highlight>
                      <a:srgbClr val="00FF00"/>
                    </a:highlight>
                  </a:rPr>
                  <a:t>easy</a:t>
                </a:r>
                <a:r>
                  <a:rPr lang="en-US" sz="2000" dirty="0"/>
                  <a:t> states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|"/>
                        <m:endChr m:val="⟩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,…,|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2000" b="0" dirty="0"/>
                  <a:t> such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</m:oMath>
                </a14:m>
                <a:r>
                  <a:rPr lang="en-US" sz="2000" b="0" dirty="0"/>
                  <a:t> is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000" b="0" dirty="0"/>
                  <a:t>-close to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⋅</m:t>
                      </m:r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sup>
                          </m:sSup>
                          <m:d>
                            <m:dPr>
                              <m:begChr m:val="|"/>
                              <m:endChr m:val="⟩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some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constant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0.2≤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≤0.7</m:t>
                      </m:r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12554F7-B366-9F5B-F26C-209DE125FD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57055"/>
                <a:ext cx="10515600" cy="2004523"/>
              </a:xfrm>
              <a:prstGeom prst="rect">
                <a:avLst/>
              </a:prstGeom>
              <a:blipFill>
                <a:blip r:embed="rId3"/>
                <a:stretch>
                  <a:fillRect l="-1275" t="-3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56886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B926C-A236-3DC4-5981-683BFB51B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 General Goal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6CE93D-9243-085F-A5A1-8E1434688E4E}"/>
              </a:ext>
            </a:extLst>
          </p:cNvPr>
          <p:cNvSpPr txBox="1"/>
          <p:nvPr/>
        </p:nvSpPr>
        <p:spPr>
          <a:xfrm>
            <a:off x="1217829" y="1717164"/>
            <a:ext cx="9756341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Reduce T-count in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Clifford+T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circuits</a:t>
            </a:r>
            <a:endParaRPr lang="en-US" sz="36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5D569A1-2F7E-BF0E-4AAF-D9E8DC1091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5826" y="2823635"/>
            <a:ext cx="2739969" cy="359712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DD98804-F7DA-2039-9B60-50913B72DFC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5599" t="24109" r="19005" b="47519"/>
          <a:stretch/>
        </p:blipFill>
        <p:spPr>
          <a:xfrm>
            <a:off x="5621076" y="2899722"/>
            <a:ext cx="5732724" cy="344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5879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F619D-5A3D-DC76-3227-AFB73F887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State Preparation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6FD177-74F6-5A7F-D825-9DE0D61E0E30}"/>
                  </a:ext>
                </a:extLst>
              </p:cNvPr>
              <p:cNvSpPr txBox="1"/>
              <p:nvPr/>
            </p:nvSpPr>
            <p:spPr>
              <a:xfrm>
                <a:off x="7418295" y="431492"/>
                <a:ext cx="4308295" cy="119282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b="1" i="1" smtClean="0">
                        <a:effectLst/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000" b="1" dirty="0">
                    <a:effectLst/>
                  </a:rPr>
                  <a:t>-qubit state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0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effectLst/>
                            <a:latin typeface="Cambria Math" panose="02040503050406030204" pitchFamily="18" charset="0"/>
                          </a:rPr>
                          <m:t>𝝍</m:t>
                        </m:r>
                      </m:e>
                    </m:d>
                  </m:oMath>
                </a14:m>
                <a:r>
                  <a:rPr lang="en-US" sz="2000" b="1" dirty="0">
                    <a:effectLst/>
                  </a:rPr>
                  <a:t> has T-count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effectLst/>
                          <a:latin typeface="Cambria Math" panose="02040503050406030204" pitchFamily="18" charset="0"/>
                        </a:rPr>
                        <m:t>𝑶</m:t>
                      </m:r>
                      <m:d>
                        <m:dPr>
                          <m:ctrlPr>
                            <a:rPr lang="en-US" sz="1600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1600" b="1" i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𝐥𝐨𝐠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num>
                                        <m:den>
                                          <m: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𝝐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e>
                          </m:rad>
                          <m:r>
                            <a:rPr lang="en-US" sz="1600" b="1" i="1" smtClean="0">
                              <a:effectLst/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1600" b="1" i="0" smtClean="0">
                                  <a:effectLst/>
                                  <a:latin typeface="Cambria Math" panose="02040503050406030204" pitchFamily="18" charset="0"/>
                                </a:rPr>
                                <m:t>𝐥𝐨𝐠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𝝐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sz="1400" b="1" dirty="0">
                  <a:effectLst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6FD177-74F6-5A7F-D825-9DE0D61E0E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8295" y="431492"/>
                <a:ext cx="4308295" cy="1192827"/>
              </a:xfrm>
              <a:prstGeom prst="rect">
                <a:avLst/>
              </a:prstGeom>
              <a:blipFill>
                <a:blip r:embed="rId2"/>
                <a:stretch>
                  <a:fillRect t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12554F7-B366-9F5B-F26C-209DE125FD02}"/>
                  </a:ext>
                </a:extLst>
              </p:cNvPr>
              <p:cNvSpPr txBox="1"/>
              <p:nvPr/>
            </p:nvSpPr>
            <p:spPr>
              <a:xfrm>
                <a:off x="838200" y="1757055"/>
                <a:ext cx="10515600" cy="200452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Lemma </a:t>
                </a:r>
              </a:p>
              <a:p>
                <a:r>
                  <a:rPr lang="en-US" sz="2000" dirty="0"/>
                  <a:t>For any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2000" dirty="0"/>
                  <a:t> and any integer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000" dirty="0"/>
                  <a:t>, there exist </a:t>
                </a:r>
                <a:r>
                  <a:rPr lang="en-US" sz="2000" dirty="0">
                    <a:highlight>
                      <a:srgbClr val="00FF00"/>
                    </a:highlight>
                  </a:rPr>
                  <a:t>easy</a:t>
                </a:r>
                <a:r>
                  <a:rPr lang="en-US" sz="2000" dirty="0"/>
                  <a:t> states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|"/>
                        <m:endChr m:val="⟩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,…,|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2000" b="0" dirty="0"/>
                  <a:t> such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</m:oMath>
                </a14:m>
                <a:r>
                  <a:rPr lang="en-US" sz="2000" b="0" dirty="0"/>
                  <a:t> is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000" b="0" dirty="0"/>
                  <a:t>-close to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⋅</m:t>
                      </m:r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sup>
                          </m:sSup>
                          <m:d>
                            <m:dPr>
                              <m:begChr m:val="|"/>
                              <m:endChr m:val="⟩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some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constant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0.2≤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≤0.7</m:t>
                      </m:r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12554F7-B366-9F5B-F26C-209DE125FD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57055"/>
                <a:ext cx="10515600" cy="2004523"/>
              </a:xfrm>
              <a:prstGeom prst="rect">
                <a:avLst/>
              </a:prstGeom>
              <a:blipFill>
                <a:blip r:embed="rId3"/>
                <a:stretch>
                  <a:fillRect l="-1275" t="-3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9C6201B3-176B-B37E-7292-75BBCFC199F8}"/>
              </a:ext>
            </a:extLst>
          </p:cNvPr>
          <p:cNvSpPr/>
          <p:nvPr/>
        </p:nvSpPr>
        <p:spPr>
          <a:xfrm>
            <a:off x="207336" y="3918705"/>
            <a:ext cx="4657060" cy="2126513"/>
          </a:xfrm>
          <a:prstGeom prst="wedgeRoundRectCallout">
            <a:avLst>
              <a:gd name="adj1" fmla="val 39457"/>
              <a:gd name="adj2" fmla="val -66363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LCU and Amplification</a:t>
            </a:r>
          </a:p>
          <a:p>
            <a:pPr algn="ctr"/>
            <a:endParaRPr lang="en-US" sz="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 </a:t>
            </a:r>
          </a:p>
          <a:p>
            <a:r>
              <a:rPr lang="en-US" sz="2000" dirty="0">
                <a:solidFill>
                  <a:schemeClr val="tx1"/>
                </a:solidFill>
              </a:rPr>
              <a:t> </a:t>
            </a:r>
          </a:p>
          <a:p>
            <a:r>
              <a:rPr lang="en-US" sz="2000" dirty="0">
                <a:solidFill>
                  <a:schemeClr val="tx1"/>
                </a:solidFill>
              </a:rPr>
              <a:t> </a:t>
            </a:r>
          </a:p>
          <a:p>
            <a:r>
              <a:rPr lang="en-US" sz="2000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4088296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F619D-5A3D-DC76-3227-AFB73F887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State Preparation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6FD177-74F6-5A7F-D825-9DE0D61E0E30}"/>
                  </a:ext>
                </a:extLst>
              </p:cNvPr>
              <p:cNvSpPr txBox="1"/>
              <p:nvPr/>
            </p:nvSpPr>
            <p:spPr>
              <a:xfrm>
                <a:off x="7418295" y="431492"/>
                <a:ext cx="4308295" cy="119282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b="1" i="1" smtClean="0">
                        <a:effectLst/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000" b="1" dirty="0">
                    <a:effectLst/>
                  </a:rPr>
                  <a:t>-qubit state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0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effectLst/>
                            <a:latin typeface="Cambria Math" panose="02040503050406030204" pitchFamily="18" charset="0"/>
                          </a:rPr>
                          <m:t>𝝍</m:t>
                        </m:r>
                      </m:e>
                    </m:d>
                  </m:oMath>
                </a14:m>
                <a:r>
                  <a:rPr lang="en-US" sz="2000" b="1" dirty="0">
                    <a:effectLst/>
                  </a:rPr>
                  <a:t> has T-count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effectLst/>
                          <a:latin typeface="Cambria Math" panose="02040503050406030204" pitchFamily="18" charset="0"/>
                        </a:rPr>
                        <m:t>𝑶</m:t>
                      </m:r>
                      <m:d>
                        <m:dPr>
                          <m:ctrlPr>
                            <a:rPr lang="en-US" sz="1600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1600" b="1" i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𝐥𝐨𝐠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num>
                                        <m:den>
                                          <m: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𝝐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e>
                          </m:rad>
                          <m:r>
                            <a:rPr lang="en-US" sz="1600" b="1" i="1" smtClean="0">
                              <a:effectLst/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1600" b="1" i="0" smtClean="0">
                                  <a:effectLst/>
                                  <a:latin typeface="Cambria Math" panose="02040503050406030204" pitchFamily="18" charset="0"/>
                                </a:rPr>
                                <m:t>𝐥𝐨𝐠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𝝐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sz="1400" b="1" dirty="0">
                  <a:effectLst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6FD177-74F6-5A7F-D825-9DE0D61E0E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8295" y="431492"/>
                <a:ext cx="4308295" cy="1192827"/>
              </a:xfrm>
              <a:prstGeom prst="rect">
                <a:avLst/>
              </a:prstGeom>
              <a:blipFill>
                <a:blip r:embed="rId2"/>
                <a:stretch>
                  <a:fillRect t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12554F7-B366-9F5B-F26C-209DE125FD02}"/>
                  </a:ext>
                </a:extLst>
              </p:cNvPr>
              <p:cNvSpPr txBox="1"/>
              <p:nvPr/>
            </p:nvSpPr>
            <p:spPr>
              <a:xfrm>
                <a:off x="838200" y="1757055"/>
                <a:ext cx="10515600" cy="200452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Lemma </a:t>
                </a:r>
              </a:p>
              <a:p>
                <a:r>
                  <a:rPr lang="en-US" sz="2000" dirty="0"/>
                  <a:t>For any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2000" dirty="0"/>
                  <a:t> and any integer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000" dirty="0"/>
                  <a:t>, there exist </a:t>
                </a:r>
                <a:r>
                  <a:rPr lang="en-US" sz="2000" dirty="0">
                    <a:highlight>
                      <a:srgbClr val="00FF00"/>
                    </a:highlight>
                  </a:rPr>
                  <a:t>easy</a:t>
                </a:r>
                <a:r>
                  <a:rPr lang="en-US" sz="2000" dirty="0"/>
                  <a:t> states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|"/>
                        <m:endChr m:val="⟩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,…,|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2000" b="0" dirty="0"/>
                  <a:t> such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</m:oMath>
                </a14:m>
                <a:r>
                  <a:rPr lang="en-US" sz="2000" b="0" dirty="0"/>
                  <a:t> is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000" b="0" dirty="0"/>
                  <a:t>-close to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⋅</m:t>
                      </m:r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sup>
                          </m:sSup>
                          <m:d>
                            <m:dPr>
                              <m:begChr m:val="|"/>
                              <m:endChr m:val="⟩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some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constant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0.2≤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≤0.7</m:t>
                      </m:r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12554F7-B366-9F5B-F26C-209DE125FD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57055"/>
                <a:ext cx="10515600" cy="2004523"/>
              </a:xfrm>
              <a:prstGeom prst="rect">
                <a:avLst/>
              </a:prstGeom>
              <a:blipFill>
                <a:blip r:embed="rId3"/>
                <a:stretch>
                  <a:fillRect l="-1275" t="-3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9C6201B3-176B-B37E-7292-75BBCFC199F8}"/>
              </a:ext>
            </a:extLst>
          </p:cNvPr>
          <p:cNvSpPr/>
          <p:nvPr/>
        </p:nvSpPr>
        <p:spPr>
          <a:xfrm>
            <a:off x="207336" y="3918705"/>
            <a:ext cx="4657060" cy="2126513"/>
          </a:xfrm>
          <a:prstGeom prst="wedgeRoundRectCallout">
            <a:avLst>
              <a:gd name="adj1" fmla="val 39457"/>
              <a:gd name="adj2" fmla="val -66363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LCU and Amplification</a:t>
            </a:r>
          </a:p>
          <a:p>
            <a:pPr algn="ctr"/>
            <a:endParaRPr lang="en-US" sz="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Prepare the state of coefficients</a:t>
            </a:r>
          </a:p>
          <a:p>
            <a:r>
              <a:rPr lang="en-US" sz="2000" dirty="0">
                <a:solidFill>
                  <a:schemeClr val="tx1"/>
                </a:solidFill>
              </a:rPr>
              <a:t> </a:t>
            </a:r>
          </a:p>
          <a:p>
            <a:r>
              <a:rPr lang="en-US" sz="2000" dirty="0">
                <a:solidFill>
                  <a:schemeClr val="tx1"/>
                </a:solidFill>
              </a:rPr>
              <a:t> </a:t>
            </a:r>
          </a:p>
          <a:p>
            <a:r>
              <a:rPr lang="en-US" sz="2000" dirty="0">
                <a:solidFill>
                  <a:schemeClr val="tx1"/>
                </a:solidFill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760A4D5-1FD2-A78D-5070-4A3BDAF4458F}"/>
                  </a:ext>
                </a:extLst>
              </p:cNvPr>
              <p:cNvSpPr txBox="1"/>
              <p:nvPr/>
            </p:nvSpPr>
            <p:spPr>
              <a:xfrm>
                <a:off x="4716869" y="3923636"/>
                <a:ext cx="1795573" cy="784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/4</m:t>
                              </m:r>
                            </m:sup>
                          </m:sSup>
                          <m:d>
                            <m:dPr>
                              <m:begChr m:val="|"/>
                              <m:endChr m:val="⟩"/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760A4D5-1FD2-A78D-5070-4A3BDAF445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869" y="3923636"/>
                <a:ext cx="1795573" cy="7848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8256980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F619D-5A3D-DC76-3227-AFB73F887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State Preparation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6FD177-74F6-5A7F-D825-9DE0D61E0E30}"/>
                  </a:ext>
                </a:extLst>
              </p:cNvPr>
              <p:cNvSpPr txBox="1"/>
              <p:nvPr/>
            </p:nvSpPr>
            <p:spPr>
              <a:xfrm>
                <a:off x="7418295" y="431492"/>
                <a:ext cx="4308295" cy="119282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b="1" i="1" smtClean="0">
                        <a:effectLst/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000" b="1" dirty="0">
                    <a:effectLst/>
                  </a:rPr>
                  <a:t>-qubit state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0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effectLst/>
                            <a:latin typeface="Cambria Math" panose="02040503050406030204" pitchFamily="18" charset="0"/>
                          </a:rPr>
                          <m:t>𝝍</m:t>
                        </m:r>
                      </m:e>
                    </m:d>
                  </m:oMath>
                </a14:m>
                <a:r>
                  <a:rPr lang="en-US" sz="2000" b="1" dirty="0">
                    <a:effectLst/>
                  </a:rPr>
                  <a:t> has T-count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effectLst/>
                          <a:latin typeface="Cambria Math" panose="02040503050406030204" pitchFamily="18" charset="0"/>
                        </a:rPr>
                        <m:t>𝑶</m:t>
                      </m:r>
                      <m:d>
                        <m:dPr>
                          <m:ctrlPr>
                            <a:rPr lang="en-US" sz="1600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1600" b="1" i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𝐥𝐨𝐠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num>
                                        <m:den>
                                          <m: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𝝐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e>
                          </m:rad>
                          <m:r>
                            <a:rPr lang="en-US" sz="1600" b="1" i="1" smtClean="0">
                              <a:effectLst/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1600" b="1" i="0" smtClean="0">
                                  <a:effectLst/>
                                  <a:latin typeface="Cambria Math" panose="02040503050406030204" pitchFamily="18" charset="0"/>
                                </a:rPr>
                                <m:t>𝐥𝐨𝐠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𝝐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sz="1400" b="1" dirty="0">
                  <a:effectLst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6FD177-74F6-5A7F-D825-9DE0D61E0E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8295" y="431492"/>
                <a:ext cx="4308295" cy="1192827"/>
              </a:xfrm>
              <a:prstGeom prst="rect">
                <a:avLst/>
              </a:prstGeom>
              <a:blipFill>
                <a:blip r:embed="rId2"/>
                <a:stretch>
                  <a:fillRect t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12554F7-B366-9F5B-F26C-209DE125FD02}"/>
                  </a:ext>
                </a:extLst>
              </p:cNvPr>
              <p:cNvSpPr txBox="1"/>
              <p:nvPr/>
            </p:nvSpPr>
            <p:spPr>
              <a:xfrm>
                <a:off x="838200" y="1757055"/>
                <a:ext cx="10515600" cy="200452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Lemma </a:t>
                </a:r>
              </a:p>
              <a:p>
                <a:r>
                  <a:rPr lang="en-US" sz="2000" dirty="0"/>
                  <a:t>For any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2000" dirty="0"/>
                  <a:t> and any integer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000" dirty="0"/>
                  <a:t>, there exist </a:t>
                </a:r>
                <a:r>
                  <a:rPr lang="en-US" sz="2000" dirty="0">
                    <a:highlight>
                      <a:srgbClr val="00FF00"/>
                    </a:highlight>
                  </a:rPr>
                  <a:t>easy</a:t>
                </a:r>
                <a:r>
                  <a:rPr lang="en-US" sz="2000" dirty="0"/>
                  <a:t> states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|"/>
                        <m:endChr m:val="⟩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,…,|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2000" b="0" dirty="0"/>
                  <a:t> such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</m:oMath>
                </a14:m>
                <a:r>
                  <a:rPr lang="en-US" sz="2000" b="0" dirty="0"/>
                  <a:t> is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000" b="0" dirty="0"/>
                  <a:t>-close to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⋅</m:t>
                      </m:r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sup>
                          </m:sSup>
                          <m:d>
                            <m:dPr>
                              <m:begChr m:val="|"/>
                              <m:endChr m:val="⟩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some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constant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0.2≤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≤0.7</m:t>
                      </m:r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12554F7-B366-9F5B-F26C-209DE125FD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57055"/>
                <a:ext cx="10515600" cy="2004523"/>
              </a:xfrm>
              <a:prstGeom prst="rect">
                <a:avLst/>
              </a:prstGeom>
              <a:blipFill>
                <a:blip r:embed="rId3"/>
                <a:stretch>
                  <a:fillRect l="-1275" t="-3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peech Bubble: Rectangle with Corners Rounded 11">
                <a:extLst>
                  <a:ext uri="{FF2B5EF4-FFF2-40B4-BE49-F238E27FC236}">
                    <a16:creationId xmlns:a16="http://schemas.microsoft.com/office/drawing/2014/main" id="{9C6201B3-176B-B37E-7292-75BBCFC199F8}"/>
                  </a:ext>
                </a:extLst>
              </p:cNvPr>
              <p:cNvSpPr/>
              <p:nvPr/>
            </p:nvSpPr>
            <p:spPr>
              <a:xfrm>
                <a:off x="207336" y="3918705"/>
                <a:ext cx="4657060" cy="2126513"/>
              </a:xfrm>
              <a:prstGeom prst="wedgeRoundRectCallout">
                <a:avLst>
                  <a:gd name="adj1" fmla="val 39457"/>
                  <a:gd name="adj2" fmla="val -66363"/>
                  <a:gd name="adj3" fmla="val 16667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LCU and Amplification</a:t>
                </a:r>
              </a:p>
              <a:p>
                <a:pPr algn="ctr"/>
                <a:endParaRPr lang="en-US" sz="5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</a:rPr>
                  <a:t>Prepare the state of coefficients</a:t>
                </a:r>
              </a:p>
              <a:p>
                <a:r>
                  <a:rPr lang="en-US" sz="2000" dirty="0">
                    <a:solidFill>
                      <a:schemeClr val="tx1"/>
                    </a:solidFill>
                  </a:rPr>
                  <a:t>Controlled preparation of each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2" name="Speech Bubble: Rectangle with Corners Rounded 11">
                <a:extLst>
                  <a:ext uri="{FF2B5EF4-FFF2-40B4-BE49-F238E27FC236}">
                    <a16:creationId xmlns:a16="http://schemas.microsoft.com/office/drawing/2014/main" id="{9C6201B3-176B-B37E-7292-75BBCFC199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336" y="3918705"/>
                <a:ext cx="4657060" cy="2126513"/>
              </a:xfrm>
              <a:prstGeom prst="wedgeRoundRectCallout">
                <a:avLst>
                  <a:gd name="adj1" fmla="val 39457"/>
                  <a:gd name="adj2" fmla="val -66363"/>
                  <a:gd name="adj3" fmla="val 16667"/>
                </a:avLst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760A4D5-1FD2-A78D-5070-4A3BDAF4458F}"/>
                  </a:ext>
                </a:extLst>
              </p:cNvPr>
              <p:cNvSpPr txBox="1"/>
              <p:nvPr/>
            </p:nvSpPr>
            <p:spPr>
              <a:xfrm>
                <a:off x="4716869" y="3923636"/>
                <a:ext cx="1795573" cy="784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/4</m:t>
                              </m:r>
                            </m:sup>
                          </m:sSup>
                          <m:d>
                            <m:dPr>
                              <m:begChr m:val="|"/>
                              <m:endChr m:val="⟩"/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760A4D5-1FD2-A78D-5070-4A3BDAF445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869" y="3923636"/>
                <a:ext cx="1795573" cy="78489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CB5107D-BDF9-FC4C-D25C-A7C2C5C16058}"/>
                  </a:ext>
                </a:extLst>
              </p:cNvPr>
              <p:cNvSpPr txBox="1"/>
              <p:nvPr/>
            </p:nvSpPr>
            <p:spPr>
              <a:xfrm>
                <a:off x="6336784" y="3923635"/>
                <a:ext cx="2045438" cy="784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/4</m:t>
                              </m:r>
                            </m:sup>
                          </m:sSup>
                          <m:d>
                            <m:dPr>
                              <m:begChr m:val="|"/>
                              <m:endChr m:val="⟩"/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d>
                            <m:dPr>
                              <m:begChr m:val="|"/>
                              <m:endChr m:val="⟩"/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CB5107D-BDF9-FC4C-D25C-A7C2C5C160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6784" y="3923635"/>
                <a:ext cx="2045438" cy="78489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6DB77B2-3CD6-8FD6-0F44-50F4D04E631E}"/>
                  </a:ext>
                </a:extLst>
              </p:cNvPr>
              <p:cNvSpPr txBox="1"/>
              <p:nvPr/>
            </p:nvSpPr>
            <p:spPr>
              <a:xfrm>
                <a:off x="6040842" y="4083570"/>
                <a:ext cx="6751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6DB77B2-3CD6-8FD6-0F44-50F4D04E63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0842" y="4083570"/>
                <a:ext cx="675167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918247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F619D-5A3D-DC76-3227-AFB73F887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State Preparation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6FD177-74F6-5A7F-D825-9DE0D61E0E30}"/>
                  </a:ext>
                </a:extLst>
              </p:cNvPr>
              <p:cNvSpPr txBox="1"/>
              <p:nvPr/>
            </p:nvSpPr>
            <p:spPr>
              <a:xfrm>
                <a:off x="7418295" y="431492"/>
                <a:ext cx="4308295" cy="119282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b="1" i="1" smtClean="0">
                        <a:effectLst/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000" b="1" dirty="0">
                    <a:effectLst/>
                  </a:rPr>
                  <a:t>-qubit state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0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effectLst/>
                            <a:latin typeface="Cambria Math" panose="02040503050406030204" pitchFamily="18" charset="0"/>
                          </a:rPr>
                          <m:t>𝝍</m:t>
                        </m:r>
                      </m:e>
                    </m:d>
                  </m:oMath>
                </a14:m>
                <a:r>
                  <a:rPr lang="en-US" sz="2000" b="1" dirty="0">
                    <a:effectLst/>
                  </a:rPr>
                  <a:t> has T-count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effectLst/>
                          <a:latin typeface="Cambria Math" panose="02040503050406030204" pitchFamily="18" charset="0"/>
                        </a:rPr>
                        <m:t>𝑶</m:t>
                      </m:r>
                      <m:d>
                        <m:dPr>
                          <m:ctrlPr>
                            <a:rPr lang="en-US" sz="1600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1600" b="1" i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𝐥𝐨𝐠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num>
                                        <m:den>
                                          <m: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𝝐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e>
                          </m:rad>
                          <m:r>
                            <a:rPr lang="en-US" sz="1600" b="1" i="1" smtClean="0">
                              <a:effectLst/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1600" b="1" i="0" smtClean="0">
                                  <a:effectLst/>
                                  <a:latin typeface="Cambria Math" panose="02040503050406030204" pitchFamily="18" charset="0"/>
                                </a:rPr>
                                <m:t>𝐥𝐨𝐠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𝝐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sz="1400" b="1" dirty="0">
                  <a:effectLst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6FD177-74F6-5A7F-D825-9DE0D61E0E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8295" y="431492"/>
                <a:ext cx="4308295" cy="1192827"/>
              </a:xfrm>
              <a:prstGeom prst="rect">
                <a:avLst/>
              </a:prstGeom>
              <a:blipFill>
                <a:blip r:embed="rId2"/>
                <a:stretch>
                  <a:fillRect t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12554F7-B366-9F5B-F26C-209DE125FD02}"/>
                  </a:ext>
                </a:extLst>
              </p:cNvPr>
              <p:cNvSpPr txBox="1"/>
              <p:nvPr/>
            </p:nvSpPr>
            <p:spPr>
              <a:xfrm>
                <a:off x="838200" y="1757055"/>
                <a:ext cx="10515600" cy="200452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Lemma </a:t>
                </a:r>
              </a:p>
              <a:p>
                <a:r>
                  <a:rPr lang="en-US" sz="2000" dirty="0"/>
                  <a:t>For any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2000" dirty="0"/>
                  <a:t> and any integer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000" dirty="0"/>
                  <a:t>, there exist </a:t>
                </a:r>
                <a:r>
                  <a:rPr lang="en-US" sz="2000" dirty="0">
                    <a:highlight>
                      <a:srgbClr val="00FF00"/>
                    </a:highlight>
                  </a:rPr>
                  <a:t>easy</a:t>
                </a:r>
                <a:r>
                  <a:rPr lang="en-US" sz="2000" dirty="0"/>
                  <a:t> states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|"/>
                        <m:endChr m:val="⟩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,…,|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2000" b="0" dirty="0"/>
                  <a:t> such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</m:oMath>
                </a14:m>
                <a:r>
                  <a:rPr lang="en-US" sz="2000" b="0" dirty="0"/>
                  <a:t> is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000" b="0" dirty="0"/>
                  <a:t>-close to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⋅</m:t>
                      </m:r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sup>
                          </m:sSup>
                          <m:d>
                            <m:dPr>
                              <m:begChr m:val="|"/>
                              <m:endChr m:val="⟩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some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constant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0.2≤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≤0.7</m:t>
                      </m:r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12554F7-B366-9F5B-F26C-209DE125FD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57055"/>
                <a:ext cx="10515600" cy="2004523"/>
              </a:xfrm>
              <a:prstGeom prst="rect">
                <a:avLst/>
              </a:prstGeom>
              <a:blipFill>
                <a:blip r:embed="rId3"/>
                <a:stretch>
                  <a:fillRect l="-1275" t="-3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peech Bubble: Rectangle with Corners Rounded 11">
                <a:extLst>
                  <a:ext uri="{FF2B5EF4-FFF2-40B4-BE49-F238E27FC236}">
                    <a16:creationId xmlns:a16="http://schemas.microsoft.com/office/drawing/2014/main" id="{9C6201B3-176B-B37E-7292-75BBCFC199F8}"/>
                  </a:ext>
                </a:extLst>
              </p:cNvPr>
              <p:cNvSpPr/>
              <p:nvPr/>
            </p:nvSpPr>
            <p:spPr>
              <a:xfrm>
                <a:off x="207336" y="3918705"/>
                <a:ext cx="4657060" cy="2126513"/>
              </a:xfrm>
              <a:prstGeom prst="wedgeRoundRectCallout">
                <a:avLst>
                  <a:gd name="adj1" fmla="val 39457"/>
                  <a:gd name="adj2" fmla="val -66363"/>
                  <a:gd name="adj3" fmla="val 16667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LCU and Amplification</a:t>
                </a:r>
              </a:p>
              <a:p>
                <a:pPr algn="ctr"/>
                <a:endParaRPr lang="en-US" sz="5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</a:rPr>
                  <a:t>Prepare the state of coefficients</a:t>
                </a:r>
              </a:p>
              <a:p>
                <a:r>
                  <a:rPr lang="en-US" sz="2000" dirty="0">
                    <a:solidFill>
                      <a:schemeClr val="tx1"/>
                    </a:solidFill>
                  </a:rPr>
                  <a:t>Controlled preparation of each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</a:rPr>
                  <a:t>Undo first step</a:t>
                </a:r>
              </a:p>
              <a:p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2" name="Speech Bubble: Rectangle with Corners Rounded 11">
                <a:extLst>
                  <a:ext uri="{FF2B5EF4-FFF2-40B4-BE49-F238E27FC236}">
                    <a16:creationId xmlns:a16="http://schemas.microsoft.com/office/drawing/2014/main" id="{9C6201B3-176B-B37E-7292-75BBCFC199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336" y="3918705"/>
                <a:ext cx="4657060" cy="2126513"/>
              </a:xfrm>
              <a:prstGeom prst="wedgeRoundRectCallout">
                <a:avLst>
                  <a:gd name="adj1" fmla="val 39457"/>
                  <a:gd name="adj2" fmla="val -66363"/>
                  <a:gd name="adj3" fmla="val 16667"/>
                </a:avLst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B913D17-114B-8D0F-8F91-3364939DB17C}"/>
                  </a:ext>
                </a:extLst>
              </p:cNvPr>
              <p:cNvSpPr txBox="1"/>
              <p:nvPr/>
            </p:nvSpPr>
            <p:spPr>
              <a:xfrm>
                <a:off x="8153998" y="3923635"/>
                <a:ext cx="2952438" cy="784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sup>
                          </m:sSup>
                          <m:d>
                            <m:dPr>
                              <m:begChr m:val="|"/>
                              <m:endChr m:val="⟩"/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d>
                            <m:dPr>
                              <m:begChr m:val="|"/>
                              <m:endChr m:val="⟩"/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+|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junk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B913D17-114B-8D0F-8F91-3364939DB1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3998" y="3923635"/>
                <a:ext cx="2952438" cy="78489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760A4D5-1FD2-A78D-5070-4A3BDAF4458F}"/>
                  </a:ext>
                </a:extLst>
              </p:cNvPr>
              <p:cNvSpPr txBox="1"/>
              <p:nvPr/>
            </p:nvSpPr>
            <p:spPr>
              <a:xfrm>
                <a:off x="4716869" y="3923636"/>
                <a:ext cx="1795573" cy="784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/4</m:t>
                              </m:r>
                            </m:sup>
                          </m:sSup>
                          <m:d>
                            <m:dPr>
                              <m:begChr m:val="|"/>
                              <m:endChr m:val="⟩"/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760A4D5-1FD2-A78D-5070-4A3BDAF445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869" y="3923636"/>
                <a:ext cx="1795573" cy="78489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CB5107D-BDF9-FC4C-D25C-A7C2C5C16058}"/>
                  </a:ext>
                </a:extLst>
              </p:cNvPr>
              <p:cNvSpPr txBox="1"/>
              <p:nvPr/>
            </p:nvSpPr>
            <p:spPr>
              <a:xfrm>
                <a:off x="6336784" y="3923635"/>
                <a:ext cx="2045438" cy="784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/4</m:t>
                              </m:r>
                            </m:sup>
                          </m:sSup>
                          <m:d>
                            <m:dPr>
                              <m:begChr m:val="|"/>
                              <m:endChr m:val="⟩"/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d>
                            <m:dPr>
                              <m:begChr m:val="|"/>
                              <m:endChr m:val="⟩"/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CB5107D-BDF9-FC4C-D25C-A7C2C5C160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6784" y="3923635"/>
                <a:ext cx="2045438" cy="78489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6DB77B2-3CD6-8FD6-0F44-50F4D04E631E}"/>
                  </a:ext>
                </a:extLst>
              </p:cNvPr>
              <p:cNvSpPr txBox="1"/>
              <p:nvPr/>
            </p:nvSpPr>
            <p:spPr>
              <a:xfrm>
                <a:off x="6040842" y="4083570"/>
                <a:ext cx="6751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6DB77B2-3CD6-8FD6-0F44-50F4D04E63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0842" y="4083570"/>
                <a:ext cx="675167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9F2936B-4F32-B4F3-2B9E-04550221AFCA}"/>
                  </a:ext>
                </a:extLst>
              </p:cNvPr>
              <p:cNvSpPr txBox="1"/>
              <p:nvPr/>
            </p:nvSpPr>
            <p:spPr>
              <a:xfrm>
                <a:off x="7964004" y="4088887"/>
                <a:ext cx="6751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9F2936B-4F32-B4F3-2B9E-04550221AF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4004" y="4088887"/>
                <a:ext cx="675167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6061721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F619D-5A3D-DC76-3227-AFB73F887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State Preparation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6FD177-74F6-5A7F-D825-9DE0D61E0E30}"/>
                  </a:ext>
                </a:extLst>
              </p:cNvPr>
              <p:cNvSpPr txBox="1"/>
              <p:nvPr/>
            </p:nvSpPr>
            <p:spPr>
              <a:xfrm>
                <a:off x="7418295" y="431492"/>
                <a:ext cx="4308295" cy="119282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b="1" i="1" smtClean="0">
                        <a:effectLst/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000" b="1" dirty="0">
                    <a:effectLst/>
                  </a:rPr>
                  <a:t>-qubit state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0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effectLst/>
                            <a:latin typeface="Cambria Math" panose="02040503050406030204" pitchFamily="18" charset="0"/>
                          </a:rPr>
                          <m:t>𝝍</m:t>
                        </m:r>
                      </m:e>
                    </m:d>
                  </m:oMath>
                </a14:m>
                <a:r>
                  <a:rPr lang="en-US" sz="2000" b="1" dirty="0">
                    <a:effectLst/>
                  </a:rPr>
                  <a:t> has T-count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effectLst/>
                          <a:latin typeface="Cambria Math" panose="02040503050406030204" pitchFamily="18" charset="0"/>
                        </a:rPr>
                        <m:t>𝑶</m:t>
                      </m:r>
                      <m:d>
                        <m:dPr>
                          <m:ctrlPr>
                            <a:rPr lang="en-US" sz="1600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1600" b="1" i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𝐥𝐨𝐠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num>
                                        <m:den>
                                          <m: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𝝐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e>
                          </m:rad>
                          <m:r>
                            <a:rPr lang="en-US" sz="1600" b="1" i="1" smtClean="0">
                              <a:effectLst/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1600" b="1" i="0" smtClean="0">
                                  <a:effectLst/>
                                  <a:latin typeface="Cambria Math" panose="02040503050406030204" pitchFamily="18" charset="0"/>
                                </a:rPr>
                                <m:t>𝐥𝐨𝐠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𝝐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sz="1400" b="1" dirty="0">
                  <a:effectLst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6FD177-74F6-5A7F-D825-9DE0D61E0E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8295" y="431492"/>
                <a:ext cx="4308295" cy="1192827"/>
              </a:xfrm>
              <a:prstGeom prst="rect">
                <a:avLst/>
              </a:prstGeom>
              <a:blipFill>
                <a:blip r:embed="rId2"/>
                <a:stretch>
                  <a:fillRect t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12554F7-B366-9F5B-F26C-209DE125FD02}"/>
                  </a:ext>
                </a:extLst>
              </p:cNvPr>
              <p:cNvSpPr txBox="1"/>
              <p:nvPr/>
            </p:nvSpPr>
            <p:spPr>
              <a:xfrm>
                <a:off x="838200" y="1757055"/>
                <a:ext cx="10515600" cy="200452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Lemma </a:t>
                </a:r>
              </a:p>
              <a:p>
                <a:r>
                  <a:rPr lang="en-US" sz="2000" dirty="0"/>
                  <a:t>For any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2000" dirty="0"/>
                  <a:t> and any integer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000" dirty="0"/>
                  <a:t>, there exist </a:t>
                </a:r>
                <a:r>
                  <a:rPr lang="en-US" sz="2000" dirty="0">
                    <a:highlight>
                      <a:srgbClr val="00FF00"/>
                    </a:highlight>
                  </a:rPr>
                  <a:t>easy</a:t>
                </a:r>
                <a:r>
                  <a:rPr lang="en-US" sz="2000" dirty="0"/>
                  <a:t> states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|"/>
                        <m:endChr m:val="⟩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,…,|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2000" b="0" dirty="0"/>
                  <a:t> such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</m:oMath>
                </a14:m>
                <a:r>
                  <a:rPr lang="en-US" sz="2000" b="0" dirty="0"/>
                  <a:t> is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000" b="0" dirty="0"/>
                  <a:t>-close to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⋅</m:t>
                      </m:r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sup>
                          </m:sSup>
                          <m:d>
                            <m:dPr>
                              <m:begChr m:val="|"/>
                              <m:endChr m:val="⟩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some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constant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0.2≤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≤0.7</m:t>
                      </m:r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12554F7-B366-9F5B-F26C-209DE125FD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57055"/>
                <a:ext cx="10515600" cy="2004523"/>
              </a:xfrm>
              <a:prstGeom prst="rect">
                <a:avLst/>
              </a:prstGeom>
              <a:blipFill>
                <a:blip r:embed="rId3"/>
                <a:stretch>
                  <a:fillRect l="-1275" t="-3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peech Bubble: Rectangle with Corners Rounded 11">
                <a:extLst>
                  <a:ext uri="{FF2B5EF4-FFF2-40B4-BE49-F238E27FC236}">
                    <a16:creationId xmlns:a16="http://schemas.microsoft.com/office/drawing/2014/main" id="{9C6201B3-176B-B37E-7292-75BBCFC199F8}"/>
                  </a:ext>
                </a:extLst>
              </p:cNvPr>
              <p:cNvSpPr/>
              <p:nvPr/>
            </p:nvSpPr>
            <p:spPr>
              <a:xfrm>
                <a:off x="207336" y="3918705"/>
                <a:ext cx="4657060" cy="2126513"/>
              </a:xfrm>
              <a:prstGeom prst="wedgeRoundRectCallout">
                <a:avLst>
                  <a:gd name="adj1" fmla="val 39457"/>
                  <a:gd name="adj2" fmla="val -66363"/>
                  <a:gd name="adj3" fmla="val 16667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LCU and Amplification</a:t>
                </a:r>
              </a:p>
              <a:p>
                <a:pPr algn="ctr"/>
                <a:endParaRPr lang="en-US" sz="5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</a:rPr>
                  <a:t>Prepare the state of coefficients</a:t>
                </a:r>
              </a:p>
              <a:p>
                <a:r>
                  <a:rPr lang="en-US" sz="2000" dirty="0">
                    <a:solidFill>
                      <a:schemeClr val="tx1"/>
                    </a:solidFill>
                  </a:rPr>
                  <a:t>Controlled preparation of each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</a:rPr>
                  <a:t>Undo first step</a:t>
                </a:r>
              </a:p>
              <a:p>
                <a:r>
                  <a:rPr lang="en-US" sz="2000" dirty="0">
                    <a:solidFill>
                      <a:schemeClr val="tx1"/>
                    </a:solidFill>
                  </a:rPr>
                  <a:t>Amplitude amplification</a:t>
                </a:r>
              </a:p>
            </p:txBody>
          </p:sp>
        </mc:Choice>
        <mc:Fallback xmlns="">
          <p:sp>
            <p:nvSpPr>
              <p:cNvPr id="12" name="Speech Bubble: Rectangle with Corners Rounded 11">
                <a:extLst>
                  <a:ext uri="{FF2B5EF4-FFF2-40B4-BE49-F238E27FC236}">
                    <a16:creationId xmlns:a16="http://schemas.microsoft.com/office/drawing/2014/main" id="{9C6201B3-176B-B37E-7292-75BBCFC199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336" y="3918705"/>
                <a:ext cx="4657060" cy="2126513"/>
              </a:xfrm>
              <a:prstGeom prst="wedgeRoundRectCallout">
                <a:avLst>
                  <a:gd name="adj1" fmla="val 39457"/>
                  <a:gd name="adj2" fmla="val -66363"/>
                  <a:gd name="adj3" fmla="val 16667"/>
                </a:avLst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B913D17-114B-8D0F-8F91-3364939DB17C}"/>
                  </a:ext>
                </a:extLst>
              </p:cNvPr>
              <p:cNvSpPr txBox="1"/>
              <p:nvPr/>
            </p:nvSpPr>
            <p:spPr>
              <a:xfrm>
                <a:off x="8153998" y="3923635"/>
                <a:ext cx="2952438" cy="784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sup>
                          </m:sSup>
                          <m:d>
                            <m:dPr>
                              <m:begChr m:val="|"/>
                              <m:endChr m:val="⟩"/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d>
                            <m:dPr>
                              <m:begChr m:val="|"/>
                              <m:endChr m:val="⟩"/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+|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junk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B913D17-114B-8D0F-8F91-3364939DB1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3998" y="3923635"/>
                <a:ext cx="2952438" cy="78489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760A4D5-1FD2-A78D-5070-4A3BDAF4458F}"/>
                  </a:ext>
                </a:extLst>
              </p:cNvPr>
              <p:cNvSpPr txBox="1"/>
              <p:nvPr/>
            </p:nvSpPr>
            <p:spPr>
              <a:xfrm>
                <a:off x="4716869" y="3923636"/>
                <a:ext cx="1795573" cy="784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/4</m:t>
                              </m:r>
                            </m:sup>
                          </m:sSup>
                          <m:d>
                            <m:dPr>
                              <m:begChr m:val="|"/>
                              <m:endChr m:val="⟩"/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760A4D5-1FD2-A78D-5070-4A3BDAF445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869" y="3923636"/>
                <a:ext cx="1795573" cy="78489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CB5107D-BDF9-FC4C-D25C-A7C2C5C16058}"/>
                  </a:ext>
                </a:extLst>
              </p:cNvPr>
              <p:cNvSpPr txBox="1"/>
              <p:nvPr/>
            </p:nvSpPr>
            <p:spPr>
              <a:xfrm>
                <a:off x="6336784" y="3923635"/>
                <a:ext cx="2045438" cy="784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/4</m:t>
                              </m:r>
                            </m:sup>
                          </m:sSup>
                          <m:d>
                            <m:dPr>
                              <m:begChr m:val="|"/>
                              <m:endChr m:val="⟩"/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d>
                            <m:dPr>
                              <m:begChr m:val="|"/>
                              <m:endChr m:val="⟩"/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CB5107D-BDF9-FC4C-D25C-A7C2C5C160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6784" y="3923635"/>
                <a:ext cx="2045438" cy="78489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4B9F42E-3D64-CF3A-3E7D-D814DCE9952E}"/>
                  </a:ext>
                </a:extLst>
              </p:cNvPr>
              <p:cNvSpPr txBox="1"/>
              <p:nvPr/>
            </p:nvSpPr>
            <p:spPr>
              <a:xfrm>
                <a:off x="8153998" y="5263320"/>
                <a:ext cx="2264070" cy="784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|0⟩</m:t>
                          </m:r>
                          <m:d>
                            <m:dPr>
                              <m:begChr m:val="|"/>
                              <m:endChr m:val="⟩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4B9F42E-3D64-CF3A-3E7D-D814DCE995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3998" y="5263320"/>
                <a:ext cx="2264070" cy="78489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6DB77B2-3CD6-8FD6-0F44-50F4D04E631E}"/>
                  </a:ext>
                </a:extLst>
              </p:cNvPr>
              <p:cNvSpPr txBox="1"/>
              <p:nvPr/>
            </p:nvSpPr>
            <p:spPr>
              <a:xfrm>
                <a:off x="6040842" y="4083570"/>
                <a:ext cx="6751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6DB77B2-3CD6-8FD6-0F44-50F4D04E63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0842" y="4083570"/>
                <a:ext cx="675167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9F2936B-4F32-B4F3-2B9E-04550221AFCA}"/>
                  </a:ext>
                </a:extLst>
              </p:cNvPr>
              <p:cNvSpPr txBox="1"/>
              <p:nvPr/>
            </p:nvSpPr>
            <p:spPr>
              <a:xfrm>
                <a:off x="7964004" y="4088887"/>
                <a:ext cx="6751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9F2936B-4F32-B4F3-2B9E-04550221AF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4004" y="4088887"/>
                <a:ext cx="675167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5A886C2-286F-0203-9963-054838ECFC34}"/>
                  </a:ext>
                </a:extLst>
              </p:cNvPr>
              <p:cNvSpPr txBox="1"/>
              <p:nvPr/>
            </p:nvSpPr>
            <p:spPr>
              <a:xfrm>
                <a:off x="8844735" y="4805841"/>
                <a:ext cx="6751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⇓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5A886C2-286F-0203-9963-054838ECFC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4735" y="4805841"/>
                <a:ext cx="675167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2551041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F619D-5A3D-DC76-3227-AFB73F887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State Preparation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6FD177-74F6-5A7F-D825-9DE0D61E0E30}"/>
                  </a:ext>
                </a:extLst>
              </p:cNvPr>
              <p:cNvSpPr txBox="1"/>
              <p:nvPr/>
            </p:nvSpPr>
            <p:spPr>
              <a:xfrm>
                <a:off x="7418295" y="431492"/>
                <a:ext cx="4308295" cy="119282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b="1" i="1" smtClean="0">
                        <a:effectLst/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000" b="1" dirty="0">
                    <a:effectLst/>
                  </a:rPr>
                  <a:t>-qubit state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0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effectLst/>
                            <a:latin typeface="Cambria Math" panose="02040503050406030204" pitchFamily="18" charset="0"/>
                          </a:rPr>
                          <m:t>𝝍</m:t>
                        </m:r>
                      </m:e>
                    </m:d>
                  </m:oMath>
                </a14:m>
                <a:r>
                  <a:rPr lang="en-US" sz="2000" b="1" dirty="0">
                    <a:effectLst/>
                  </a:rPr>
                  <a:t> has T-count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effectLst/>
                          <a:latin typeface="Cambria Math" panose="02040503050406030204" pitchFamily="18" charset="0"/>
                        </a:rPr>
                        <m:t>𝑶</m:t>
                      </m:r>
                      <m:d>
                        <m:dPr>
                          <m:ctrlPr>
                            <a:rPr lang="en-US" sz="1600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1600" b="1" i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𝐥𝐨𝐠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num>
                                        <m:den>
                                          <m: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𝝐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e>
                          </m:rad>
                          <m:r>
                            <a:rPr lang="en-US" sz="1600" b="1" i="1" smtClean="0">
                              <a:effectLst/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1600" b="1" i="0" smtClean="0">
                                  <a:effectLst/>
                                  <a:latin typeface="Cambria Math" panose="02040503050406030204" pitchFamily="18" charset="0"/>
                                </a:rPr>
                                <m:t>𝐥𝐨𝐠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𝝐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sz="1400" b="1" dirty="0">
                  <a:effectLst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6FD177-74F6-5A7F-D825-9DE0D61E0E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8295" y="431492"/>
                <a:ext cx="4308295" cy="1192827"/>
              </a:xfrm>
              <a:prstGeom prst="rect">
                <a:avLst/>
              </a:prstGeom>
              <a:blipFill>
                <a:blip r:embed="rId2"/>
                <a:stretch>
                  <a:fillRect t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12554F7-B366-9F5B-F26C-209DE125FD02}"/>
                  </a:ext>
                </a:extLst>
              </p:cNvPr>
              <p:cNvSpPr txBox="1"/>
              <p:nvPr/>
            </p:nvSpPr>
            <p:spPr>
              <a:xfrm>
                <a:off x="838200" y="1757055"/>
                <a:ext cx="10515600" cy="200452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Lemma </a:t>
                </a:r>
              </a:p>
              <a:p>
                <a:r>
                  <a:rPr lang="en-US" sz="2000" dirty="0"/>
                  <a:t>For any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2000" dirty="0"/>
                  <a:t> and any integer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000" dirty="0"/>
                  <a:t>, there exist </a:t>
                </a:r>
                <a:r>
                  <a:rPr lang="en-US" sz="2000" dirty="0">
                    <a:highlight>
                      <a:srgbClr val="00FF00"/>
                    </a:highlight>
                  </a:rPr>
                  <a:t>easy</a:t>
                </a:r>
                <a:r>
                  <a:rPr lang="en-US" sz="2000" dirty="0"/>
                  <a:t> states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|"/>
                        <m:endChr m:val="⟩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,…,|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2000" b="0" dirty="0"/>
                  <a:t> such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</m:oMath>
                </a14:m>
                <a:r>
                  <a:rPr lang="en-US" sz="2000" b="0" dirty="0"/>
                  <a:t> is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000" b="0" dirty="0"/>
                  <a:t>-close to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⋅</m:t>
                      </m:r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sup>
                          </m:sSup>
                          <m:d>
                            <m:dPr>
                              <m:begChr m:val="|"/>
                              <m:endChr m:val="⟩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some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constant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0.2≤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≤0.7</m:t>
                      </m:r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12554F7-B366-9F5B-F26C-209DE125FD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57055"/>
                <a:ext cx="10515600" cy="2004523"/>
              </a:xfrm>
              <a:prstGeom prst="rect">
                <a:avLst/>
              </a:prstGeom>
              <a:blipFill>
                <a:blip r:embed="rId3"/>
                <a:stretch>
                  <a:fillRect l="-1275" t="-3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peech Bubble: Rectangle with Corners Rounded 11">
                <a:extLst>
                  <a:ext uri="{FF2B5EF4-FFF2-40B4-BE49-F238E27FC236}">
                    <a16:creationId xmlns:a16="http://schemas.microsoft.com/office/drawing/2014/main" id="{9C6201B3-176B-B37E-7292-75BBCFC199F8}"/>
                  </a:ext>
                </a:extLst>
              </p:cNvPr>
              <p:cNvSpPr/>
              <p:nvPr/>
            </p:nvSpPr>
            <p:spPr>
              <a:xfrm>
                <a:off x="207336" y="3918705"/>
                <a:ext cx="4657060" cy="2126513"/>
              </a:xfrm>
              <a:prstGeom prst="wedgeRoundRectCallout">
                <a:avLst>
                  <a:gd name="adj1" fmla="val 39457"/>
                  <a:gd name="adj2" fmla="val -66363"/>
                  <a:gd name="adj3" fmla="val 16667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LCU and Amplification</a:t>
                </a:r>
              </a:p>
              <a:p>
                <a:pPr algn="ctr"/>
                <a:endParaRPr lang="en-US" sz="5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</a:rPr>
                  <a:t>Prepare the state of coefficients</a:t>
                </a:r>
              </a:p>
              <a:p>
                <a:r>
                  <a:rPr lang="en-US" sz="2000" dirty="0">
                    <a:solidFill>
                      <a:schemeClr val="tx1"/>
                    </a:solidFill>
                  </a:rPr>
                  <a:t>Controlled preparation of each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</a:rPr>
                  <a:t>Undo first step</a:t>
                </a:r>
              </a:p>
              <a:p>
                <a:r>
                  <a:rPr lang="en-US" sz="2000" dirty="0">
                    <a:solidFill>
                      <a:schemeClr val="tx1"/>
                    </a:solidFill>
                  </a:rPr>
                  <a:t>Amplitude amplification</a:t>
                </a:r>
              </a:p>
            </p:txBody>
          </p:sp>
        </mc:Choice>
        <mc:Fallback xmlns="">
          <p:sp>
            <p:nvSpPr>
              <p:cNvPr id="12" name="Speech Bubble: Rectangle with Corners Rounded 11">
                <a:extLst>
                  <a:ext uri="{FF2B5EF4-FFF2-40B4-BE49-F238E27FC236}">
                    <a16:creationId xmlns:a16="http://schemas.microsoft.com/office/drawing/2014/main" id="{9C6201B3-176B-B37E-7292-75BBCFC199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336" y="3918705"/>
                <a:ext cx="4657060" cy="2126513"/>
              </a:xfrm>
              <a:prstGeom prst="wedgeRoundRectCallout">
                <a:avLst>
                  <a:gd name="adj1" fmla="val 39457"/>
                  <a:gd name="adj2" fmla="val -66363"/>
                  <a:gd name="adj3" fmla="val 16667"/>
                </a:avLst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B913D17-114B-8D0F-8F91-3364939DB17C}"/>
                  </a:ext>
                </a:extLst>
              </p:cNvPr>
              <p:cNvSpPr txBox="1"/>
              <p:nvPr/>
            </p:nvSpPr>
            <p:spPr>
              <a:xfrm>
                <a:off x="8153998" y="3923635"/>
                <a:ext cx="2952438" cy="784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sup>
                          </m:sSup>
                          <m:d>
                            <m:dPr>
                              <m:begChr m:val="|"/>
                              <m:endChr m:val="⟩"/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d>
                            <m:dPr>
                              <m:begChr m:val="|"/>
                              <m:endChr m:val="⟩"/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+|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junk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B913D17-114B-8D0F-8F91-3364939DB1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3998" y="3923635"/>
                <a:ext cx="2952438" cy="78489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760A4D5-1FD2-A78D-5070-4A3BDAF4458F}"/>
                  </a:ext>
                </a:extLst>
              </p:cNvPr>
              <p:cNvSpPr txBox="1"/>
              <p:nvPr/>
            </p:nvSpPr>
            <p:spPr>
              <a:xfrm>
                <a:off x="4716869" y="3923636"/>
                <a:ext cx="1795573" cy="784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/4</m:t>
                              </m:r>
                            </m:sup>
                          </m:sSup>
                          <m:d>
                            <m:dPr>
                              <m:begChr m:val="|"/>
                              <m:endChr m:val="⟩"/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760A4D5-1FD2-A78D-5070-4A3BDAF445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869" y="3923636"/>
                <a:ext cx="1795573" cy="78489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CB5107D-BDF9-FC4C-D25C-A7C2C5C16058}"/>
                  </a:ext>
                </a:extLst>
              </p:cNvPr>
              <p:cNvSpPr txBox="1"/>
              <p:nvPr/>
            </p:nvSpPr>
            <p:spPr>
              <a:xfrm>
                <a:off x="6336784" y="3923635"/>
                <a:ext cx="2045438" cy="784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/4</m:t>
                              </m:r>
                            </m:sup>
                          </m:sSup>
                          <m:d>
                            <m:dPr>
                              <m:begChr m:val="|"/>
                              <m:endChr m:val="⟩"/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d>
                            <m:dPr>
                              <m:begChr m:val="|"/>
                              <m:endChr m:val="⟩"/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CB5107D-BDF9-FC4C-D25C-A7C2C5C160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6784" y="3923635"/>
                <a:ext cx="2045438" cy="78489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4B9F42E-3D64-CF3A-3E7D-D814DCE9952E}"/>
                  </a:ext>
                </a:extLst>
              </p:cNvPr>
              <p:cNvSpPr txBox="1"/>
              <p:nvPr/>
            </p:nvSpPr>
            <p:spPr>
              <a:xfrm>
                <a:off x="8153998" y="5263320"/>
                <a:ext cx="2264070" cy="784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|0⟩</m:t>
                          </m:r>
                          <m:d>
                            <m:dPr>
                              <m:begChr m:val="|"/>
                              <m:endChr m:val="⟩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4B9F42E-3D64-CF3A-3E7D-D814DCE995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3998" y="5263320"/>
                <a:ext cx="2264070" cy="78489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A42A87F-E417-4048-542A-D65653A0EE56}"/>
                  </a:ext>
                </a:extLst>
              </p:cNvPr>
              <p:cNvSpPr txBox="1"/>
              <p:nvPr/>
            </p:nvSpPr>
            <p:spPr>
              <a:xfrm>
                <a:off x="6516429" y="5508315"/>
                <a:ext cx="70042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|0⟩|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1800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A42A87F-E417-4048-542A-D65653A0EE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429" y="5508315"/>
                <a:ext cx="700420" cy="369332"/>
              </a:xfrm>
              <a:prstGeom prst="rect">
                <a:avLst/>
              </a:prstGeom>
              <a:blipFill>
                <a:blip r:embed="rId9"/>
                <a:stretch>
                  <a:fillRect l="-2609" r="-15652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6DB77B2-3CD6-8FD6-0F44-50F4D04E631E}"/>
                  </a:ext>
                </a:extLst>
              </p:cNvPr>
              <p:cNvSpPr txBox="1"/>
              <p:nvPr/>
            </p:nvSpPr>
            <p:spPr>
              <a:xfrm>
                <a:off x="6040842" y="4083570"/>
                <a:ext cx="6751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6DB77B2-3CD6-8FD6-0F44-50F4D04E63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0842" y="4083570"/>
                <a:ext cx="675167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9F2936B-4F32-B4F3-2B9E-04550221AFCA}"/>
                  </a:ext>
                </a:extLst>
              </p:cNvPr>
              <p:cNvSpPr txBox="1"/>
              <p:nvPr/>
            </p:nvSpPr>
            <p:spPr>
              <a:xfrm>
                <a:off x="7964004" y="4088887"/>
                <a:ext cx="6751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9F2936B-4F32-B4F3-2B9E-04550221AF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4004" y="4088887"/>
                <a:ext cx="675167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5A886C2-286F-0203-9963-054838ECFC34}"/>
                  </a:ext>
                </a:extLst>
              </p:cNvPr>
              <p:cNvSpPr txBox="1"/>
              <p:nvPr/>
            </p:nvSpPr>
            <p:spPr>
              <a:xfrm>
                <a:off x="8844735" y="4805841"/>
                <a:ext cx="6751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⇓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5A886C2-286F-0203-9963-054838ECFC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4735" y="4805841"/>
                <a:ext cx="675167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725F049-B029-A91E-6EF7-B6C95CECA281}"/>
                  </a:ext>
                </a:extLst>
              </p:cNvPr>
              <p:cNvSpPr txBox="1"/>
              <p:nvPr/>
            </p:nvSpPr>
            <p:spPr>
              <a:xfrm>
                <a:off x="6905260" y="5452196"/>
                <a:ext cx="1921837" cy="4945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≈</m:t>
                          </m:r>
                        </m:e>
                        <m:sub>
                          <m:func>
                            <m:funcPr>
                              <m:ctrlP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d>
                            </m:e>
                          </m:func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725F049-B029-A91E-6EF7-B6C95CECA2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5260" y="5452196"/>
                <a:ext cx="1921837" cy="494559"/>
              </a:xfrm>
              <a:prstGeom prst="rect">
                <a:avLst/>
              </a:prstGeom>
              <a:blipFill>
                <a:blip r:embed="rId13"/>
                <a:stretch>
                  <a:fillRect b="-6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2919362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F619D-5A3D-DC76-3227-AFB73F887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State Preparation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6FD177-74F6-5A7F-D825-9DE0D61E0E30}"/>
                  </a:ext>
                </a:extLst>
              </p:cNvPr>
              <p:cNvSpPr txBox="1"/>
              <p:nvPr/>
            </p:nvSpPr>
            <p:spPr>
              <a:xfrm>
                <a:off x="7418295" y="431492"/>
                <a:ext cx="4308295" cy="119282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b="1" i="1" smtClean="0">
                        <a:effectLst/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000" b="1" dirty="0">
                    <a:effectLst/>
                  </a:rPr>
                  <a:t>-qubit state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0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effectLst/>
                            <a:latin typeface="Cambria Math" panose="02040503050406030204" pitchFamily="18" charset="0"/>
                          </a:rPr>
                          <m:t>𝝍</m:t>
                        </m:r>
                      </m:e>
                    </m:d>
                  </m:oMath>
                </a14:m>
                <a:r>
                  <a:rPr lang="en-US" sz="2000" b="1" dirty="0">
                    <a:effectLst/>
                  </a:rPr>
                  <a:t> has T-count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effectLst/>
                          <a:latin typeface="Cambria Math" panose="02040503050406030204" pitchFamily="18" charset="0"/>
                        </a:rPr>
                        <m:t>𝑶</m:t>
                      </m:r>
                      <m:d>
                        <m:dPr>
                          <m:ctrlPr>
                            <a:rPr lang="en-US" sz="1600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1600" b="1" i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𝐥𝐨𝐠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num>
                                        <m:den>
                                          <m: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𝝐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e>
                          </m:rad>
                          <m:r>
                            <a:rPr lang="en-US" sz="1600" b="1" i="1" smtClean="0">
                              <a:effectLst/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1600" b="1" i="0" smtClean="0">
                                  <a:effectLst/>
                                  <a:latin typeface="Cambria Math" panose="02040503050406030204" pitchFamily="18" charset="0"/>
                                </a:rPr>
                                <m:t>𝐥𝐨𝐠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𝝐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sz="1400" b="1" dirty="0">
                  <a:effectLst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6FD177-74F6-5A7F-D825-9DE0D61E0E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8295" y="431492"/>
                <a:ext cx="4308295" cy="1192827"/>
              </a:xfrm>
              <a:prstGeom prst="rect">
                <a:avLst/>
              </a:prstGeom>
              <a:blipFill>
                <a:blip r:embed="rId2"/>
                <a:stretch>
                  <a:fillRect t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12554F7-B366-9F5B-F26C-209DE125FD02}"/>
                  </a:ext>
                </a:extLst>
              </p:cNvPr>
              <p:cNvSpPr txBox="1"/>
              <p:nvPr/>
            </p:nvSpPr>
            <p:spPr>
              <a:xfrm>
                <a:off x="838200" y="1757055"/>
                <a:ext cx="10515600" cy="200452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Lemma </a:t>
                </a:r>
              </a:p>
              <a:p>
                <a:r>
                  <a:rPr lang="en-US" sz="2000" dirty="0"/>
                  <a:t>For any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2000" dirty="0"/>
                  <a:t> and any integer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000" dirty="0"/>
                  <a:t>, there exist </a:t>
                </a:r>
                <a:r>
                  <a:rPr lang="en-US" sz="2000" dirty="0">
                    <a:highlight>
                      <a:srgbClr val="00FF00"/>
                    </a:highlight>
                  </a:rPr>
                  <a:t>easy</a:t>
                </a:r>
                <a:r>
                  <a:rPr lang="en-US" sz="2000" dirty="0"/>
                  <a:t> states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|"/>
                        <m:endChr m:val="⟩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,…,|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2000" b="0" dirty="0"/>
                  <a:t> such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</m:oMath>
                </a14:m>
                <a:r>
                  <a:rPr lang="en-US" sz="2000" b="0" dirty="0"/>
                  <a:t> is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000" b="0" dirty="0"/>
                  <a:t>-close to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⋅</m:t>
                      </m:r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sup>
                          </m:sSup>
                          <m:d>
                            <m:dPr>
                              <m:begChr m:val="|"/>
                              <m:endChr m:val="⟩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some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constant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0.2≤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≤0.7</m:t>
                      </m:r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12554F7-B366-9F5B-F26C-209DE125FD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57055"/>
                <a:ext cx="10515600" cy="2004523"/>
              </a:xfrm>
              <a:prstGeom prst="rect">
                <a:avLst/>
              </a:prstGeom>
              <a:blipFill>
                <a:blip r:embed="rId3"/>
                <a:stretch>
                  <a:fillRect l="-1275" t="-3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B913D17-114B-8D0F-8F91-3364939DB17C}"/>
                  </a:ext>
                </a:extLst>
              </p:cNvPr>
              <p:cNvSpPr txBox="1"/>
              <p:nvPr/>
            </p:nvSpPr>
            <p:spPr>
              <a:xfrm>
                <a:off x="4503308" y="4286733"/>
                <a:ext cx="2952438" cy="9580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sup>
                          </m:sSup>
                          <m:d>
                            <m:dPr>
                              <m:begChr m:val="|"/>
                              <m:endChr m:val="⟩"/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d>
                            <m:dPr>
                              <m:begChr m:val="|"/>
                              <m:endChr m:val="⟩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+|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junk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B913D17-114B-8D0F-8F91-3364939DB1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3308" y="4286733"/>
                <a:ext cx="2952438" cy="9580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760A4D5-1FD2-A78D-5070-4A3BDAF4458F}"/>
                  </a:ext>
                </a:extLst>
              </p:cNvPr>
              <p:cNvSpPr txBox="1"/>
              <p:nvPr/>
            </p:nvSpPr>
            <p:spPr>
              <a:xfrm>
                <a:off x="560967" y="4286736"/>
                <a:ext cx="1795573" cy="9580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/4</m:t>
                              </m:r>
                            </m:sup>
                          </m:sSup>
                          <m:d>
                            <m:dPr>
                              <m:begChr m:val="|"/>
                              <m:endChr m:val="⟩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760A4D5-1FD2-A78D-5070-4A3BDAF445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967" y="4286736"/>
                <a:ext cx="1795573" cy="9580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CB5107D-BDF9-FC4C-D25C-A7C2C5C16058}"/>
                  </a:ext>
                </a:extLst>
              </p:cNvPr>
              <p:cNvSpPr txBox="1"/>
              <p:nvPr/>
            </p:nvSpPr>
            <p:spPr>
              <a:xfrm>
                <a:off x="2409069" y="4286734"/>
                <a:ext cx="2045438" cy="9580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/4</m:t>
                              </m:r>
                            </m:sup>
                          </m:sSup>
                          <m:d>
                            <m:dPr>
                              <m:begChr m:val="|"/>
                              <m:endChr m:val="⟩"/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d>
                            <m:dPr>
                              <m:begChr m:val="|"/>
                              <m:endChr m:val="⟩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CB5107D-BDF9-FC4C-D25C-A7C2C5C160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9069" y="4286734"/>
                <a:ext cx="2045438" cy="9580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4B9F42E-3D64-CF3A-3E7D-D814DCE9952E}"/>
                  </a:ext>
                </a:extLst>
              </p:cNvPr>
              <p:cNvSpPr txBox="1"/>
              <p:nvPr/>
            </p:nvSpPr>
            <p:spPr>
              <a:xfrm>
                <a:off x="7403045" y="4286732"/>
                <a:ext cx="2264070" cy="9580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|0⟩</m:t>
                          </m:r>
                          <m:d>
                            <m:dPr>
                              <m:begChr m:val="|"/>
                              <m:endChr m:val="⟩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4B9F42E-3D64-CF3A-3E7D-D814DCE995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3045" y="4286732"/>
                <a:ext cx="2264070" cy="95808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A42A87F-E417-4048-542A-D65653A0EE56}"/>
                  </a:ext>
                </a:extLst>
              </p:cNvPr>
              <p:cNvSpPr txBox="1"/>
              <p:nvPr/>
            </p:nvSpPr>
            <p:spPr>
              <a:xfrm>
                <a:off x="10549983" y="4510865"/>
                <a:ext cx="103623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|0⟩|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A42A87F-E417-4048-542A-D65653A0EE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9983" y="4510865"/>
                <a:ext cx="1036239" cy="461665"/>
              </a:xfrm>
              <a:prstGeom prst="rect">
                <a:avLst/>
              </a:prstGeom>
              <a:blipFill>
                <a:blip r:embed="rId8"/>
                <a:stretch>
                  <a:fillRect l="-5294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6DB77B2-3CD6-8FD6-0F44-50F4D04E631E}"/>
                  </a:ext>
                </a:extLst>
              </p:cNvPr>
              <p:cNvSpPr txBox="1"/>
              <p:nvPr/>
            </p:nvSpPr>
            <p:spPr>
              <a:xfrm>
                <a:off x="1969992" y="4534944"/>
                <a:ext cx="6751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6DB77B2-3CD6-8FD6-0F44-50F4D04E63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9992" y="4534944"/>
                <a:ext cx="675167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9F2936B-4F32-B4F3-2B9E-04550221AFCA}"/>
                  </a:ext>
                </a:extLst>
              </p:cNvPr>
              <p:cNvSpPr txBox="1"/>
              <p:nvPr/>
            </p:nvSpPr>
            <p:spPr>
              <a:xfrm>
                <a:off x="4176247" y="4534944"/>
                <a:ext cx="6751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9F2936B-4F32-B4F3-2B9E-04550221AF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6247" y="4534944"/>
                <a:ext cx="675167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725F049-B029-A91E-6EF7-B6C95CECA281}"/>
                  </a:ext>
                </a:extLst>
              </p:cNvPr>
              <p:cNvSpPr txBox="1"/>
              <p:nvPr/>
            </p:nvSpPr>
            <p:spPr>
              <a:xfrm>
                <a:off x="9046458" y="4518499"/>
                <a:ext cx="1921837" cy="4945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≈</m:t>
                          </m:r>
                        </m:e>
                        <m:sub>
                          <m:func>
                            <m:funcPr>
                              <m:ctrlP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d>
                            </m:e>
                          </m:func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725F049-B029-A91E-6EF7-B6C95CECA2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6458" y="4518499"/>
                <a:ext cx="1921837" cy="494559"/>
              </a:xfrm>
              <a:prstGeom prst="rect">
                <a:avLst/>
              </a:prstGeom>
              <a:blipFill>
                <a:blip r:embed="rId11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A4FA11A-C264-9C43-C9AB-21B0B9251811}"/>
                  </a:ext>
                </a:extLst>
              </p:cNvPr>
              <p:cNvSpPr txBox="1"/>
              <p:nvPr/>
            </p:nvSpPr>
            <p:spPr>
              <a:xfrm>
                <a:off x="7166963" y="4551393"/>
                <a:ext cx="6751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A4FA11A-C264-9C43-C9AB-21B0B92518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6963" y="4551393"/>
                <a:ext cx="675167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4389024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F619D-5A3D-DC76-3227-AFB73F887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State Preparation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6FD177-74F6-5A7F-D825-9DE0D61E0E30}"/>
                  </a:ext>
                </a:extLst>
              </p:cNvPr>
              <p:cNvSpPr txBox="1"/>
              <p:nvPr/>
            </p:nvSpPr>
            <p:spPr>
              <a:xfrm>
                <a:off x="7418295" y="431492"/>
                <a:ext cx="4308295" cy="119282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b="1" i="1" smtClean="0">
                        <a:effectLst/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000" b="1" dirty="0">
                    <a:effectLst/>
                  </a:rPr>
                  <a:t>-qubit state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0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effectLst/>
                            <a:latin typeface="Cambria Math" panose="02040503050406030204" pitchFamily="18" charset="0"/>
                          </a:rPr>
                          <m:t>𝝍</m:t>
                        </m:r>
                      </m:e>
                    </m:d>
                  </m:oMath>
                </a14:m>
                <a:r>
                  <a:rPr lang="en-US" sz="2000" b="1" dirty="0">
                    <a:effectLst/>
                  </a:rPr>
                  <a:t> has T-count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effectLst/>
                          <a:latin typeface="Cambria Math" panose="02040503050406030204" pitchFamily="18" charset="0"/>
                        </a:rPr>
                        <m:t>𝑶</m:t>
                      </m:r>
                      <m:d>
                        <m:dPr>
                          <m:ctrlPr>
                            <a:rPr lang="en-US" sz="1600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1600" b="1" i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𝐥𝐨𝐠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num>
                                        <m:den>
                                          <m: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𝝐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e>
                          </m:rad>
                          <m:r>
                            <a:rPr lang="en-US" sz="1600" b="1" i="1" smtClean="0">
                              <a:effectLst/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1600" b="1" i="0" smtClean="0">
                                  <a:effectLst/>
                                  <a:latin typeface="Cambria Math" panose="02040503050406030204" pitchFamily="18" charset="0"/>
                                </a:rPr>
                                <m:t>𝐥𝐨𝐠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𝝐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sz="1400" b="1" dirty="0">
                  <a:effectLst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6FD177-74F6-5A7F-D825-9DE0D61E0E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8295" y="431492"/>
                <a:ext cx="4308295" cy="1192827"/>
              </a:xfrm>
              <a:prstGeom prst="rect">
                <a:avLst/>
              </a:prstGeom>
              <a:blipFill>
                <a:blip r:embed="rId2"/>
                <a:stretch>
                  <a:fillRect t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12554F7-B366-9F5B-F26C-209DE125FD02}"/>
                  </a:ext>
                </a:extLst>
              </p:cNvPr>
              <p:cNvSpPr txBox="1"/>
              <p:nvPr/>
            </p:nvSpPr>
            <p:spPr>
              <a:xfrm>
                <a:off x="838200" y="1757055"/>
                <a:ext cx="10515600" cy="200452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Lemma </a:t>
                </a:r>
              </a:p>
              <a:p>
                <a:r>
                  <a:rPr lang="en-US" sz="2000" dirty="0"/>
                  <a:t>For any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2000" dirty="0"/>
                  <a:t> and any integer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000" dirty="0"/>
                  <a:t>, there exist </a:t>
                </a:r>
                <a:r>
                  <a:rPr lang="en-US" sz="2000" dirty="0">
                    <a:highlight>
                      <a:srgbClr val="00FF00"/>
                    </a:highlight>
                  </a:rPr>
                  <a:t>easy</a:t>
                </a:r>
                <a:r>
                  <a:rPr lang="en-US" sz="2000" dirty="0"/>
                  <a:t> states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|"/>
                        <m:endChr m:val="⟩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,…,|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2000" b="0" dirty="0"/>
                  <a:t> such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</m:oMath>
                </a14:m>
                <a:r>
                  <a:rPr lang="en-US" sz="2000" b="0" dirty="0"/>
                  <a:t> is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000" b="0" dirty="0"/>
                  <a:t>-close to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⋅</m:t>
                      </m:r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sup>
                          </m:sSup>
                          <m:d>
                            <m:dPr>
                              <m:begChr m:val="|"/>
                              <m:endChr m:val="⟩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some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constant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0.2≤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≤0.7</m:t>
                      </m:r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12554F7-B366-9F5B-F26C-209DE125FD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57055"/>
                <a:ext cx="10515600" cy="2004523"/>
              </a:xfrm>
              <a:prstGeom prst="rect">
                <a:avLst/>
              </a:prstGeom>
              <a:blipFill>
                <a:blip r:embed="rId3"/>
                <a:stretch>
                  <a:fillRect l="-1275" t="-3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B913D17-114B-8D0F-8F91-3364939DB17C}"/>
                  </a:ext>
                </a:extLst>
              </p:cNvPr>
              <p:cNvSpPr txBox="1"/>
              <p:nvPr/>
            </p:nvSpPr>
            <p:spPr>
              <a:xfrm>
                <a:off x="4503308" y="4286733"/>
                <a:ext cx="2952438" cy="9580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sup>
                          </m:sSup>
                          <m:d>
                            <m:dPr>
                              <m:begChr m:val="|"/>
                              <m:endChr m:val="⟩"/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d>
                            <m:dPr>
                              <m:begChr m:val="|"/>
                              <m:endChr m:val="⟩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+|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junk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B913D17-114B-8D0F-8F91-3364939DB1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3308" y="4286733"/>
                <a:ext cx="2952438" cy="9580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760A4D5-1FD2-A78D-5070-4A3BDAF4458F}"/>
                  </a:ext>
                </a:extLst>
              </p:cNvPr>
              <p:cNvSpPr txBox="1"/>
              <p:nvPr/>
            </p:nvSpPr>
            <p:spPr>
              <a:xfrm>
                <a:off x="560967" y="4286736"/>
                <a:ext cx="1795573" cy="9580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/4</m:t>
                              </m:r>
                            </m:sup>
                          </m:sSup>
                          <m:d>
                            <m:dPr>
                              <m:begChr m:val="|"/>
                              <m:endChr m:val="⟩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760A4D5-1FD2-A78D-5070-4A3BDAF445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967" y="4286736"/>
                <a:ext cx="1795573" cy="9580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CB5107D-BDF9-FC4C-D25C-A7C2C5C16058}"/>
                  </a:ext>
                </a:extLst>
              </p:cNvPr>
              <p:cNvSpPr txBox="1"/>
              <p:nvPr/>
            </p:nvSpPr>
            <p:spPr>
              <a:xfrm>
                <a:off x="2409069" y="4286734"/>
                <a:ext cx="2045438" cy="9580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/4</m:t>
                              </m:r>
                            </m:sup>
                          </m:sSup>
                          <m:d>
                            <m:dPr>
                              <m:begChr m:val="|"/>
                              <m:endChr m:val="⟩"/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d>
                            <m:dPr>
                              <m:begChr m:val="|"/>
                              <m:endChr m:val="⟩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CB5107D-BDF9-FC4C-D25C-A7C2C5C160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9069" y="4286734"/>
                <a:ext cx="2045438" cy="9580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4B9F42E-3D64-CF3A-3E7D-D814DCE9952E}"/>
                  </a:ext>
                </a:extLst>
              </p:cNvPr>
              <p:cNvSpPr txBox="1"/>
              <p:nvPr/>
            </p:nvSpPr>
            <p:spPr>
              <a:xfrm>
                <a:off x="7403045" y="4286732"/>
                <a:ext cx="2264070" cy="9580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|0⟩</m:t>
                          </m:r>
                          <m:d>
                            <m:dPr>
                              <m:begChr m:val="|"/>
                              <m:endChr m:val="⟩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4B9F42E-3D64-CF3A-3E7D-D814DCE995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3045" y="4286732"/>
                <a:ext cx="2264070" cy="95808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A42A87F-E417-4048-542A-D65653A0EE56}"/>
                  </a:ext>
                </a:extLst>
              </p:cNvPr>
              <p:cNvSpPr txBox="1"/>
              <p:nvPr/>
            </p:nvSpPr>
            <p:spPr>
              <a:xfrm>
                <a:off x="10549983" y="4510865"/>
                <a:ext cx="103623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|0⟩|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A42A87F-E417-4048-542A-D65653A0EE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9983" y="4510865"/>
                <a:ext cx="1036239" cy="461665"/>
              </a:xfrm>
              <a:prstGeom prst="rect">
                <a:avLst/>
              </a:prstGeom>
              <a:blipFill>
                <a:blip r:embed="rId8"/>
                <a:stretch>
                  <a:fillRect l="-5294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6DB77B2-3CD6-8FD6-0F44-50F4D04E631E}"/>
                  </a:ext>
                </a:extLst>
              </p:cNvPr>
              <p:cNvSpPr txBox="1"/>
              <p:nvPr/>
            </p:nvSpPr>
            <p:spPr>
              <a:xfrm>
                <a:off x="1969992" y="4534944"/>
                <a:ext cx="6751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6DB77B2-3CD6-8FD6-0F44-50F4D04E63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9992" y="4534944"/>
                <a:ext cx="675167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9F2936B-4F32-B4F3-2B9E-04550221AFCA}"/>
                  </a:ext>
                </a:extLst>
              </p:cNvPr>
              <p:cNvSpPr txBox="1"/>
              <p:nvPr/>
            </p:nvSpPr>
            <p:spPr>
              <a:xfrm>
                <a:off x="4176247" y="4534944"/>
                <a:ext cx="6751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9F2936B-4F32-B4F3-2B9E-04550221AF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6247" y="4534944"/>
                <a:ext cx="675167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725F049-B029-A91E-6EF7-B6C95CECA281}"/>
                  </a:ext>
                </a:extLst>
              </p:cNvPr>
              <p:cNvSpPr txBox="1"/>
              <p:nvPr/>
            </p:nvSpPr>
            <p:spPr>
              <a:xfrm>
                <a:off x="9046458" y="4518499"/>
                <a:ext cx="192183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≈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725F049-B029-A91E-6EF7-B6C95CECA2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6458" y="4518499"/>
                <a:ext cx="1921837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21AAB6E-2311-51A4-F139-4EE87AACA1F1}"/>
                  </a:ext>
                </a:extLst>
              </p:cNvPr>
              <p:cNvSpPr txBox="1"/>
              <p:nvPr/>
            </p:nvSpPr>
            <p:spPr>
              <a:xfrm>
                <a:off x="8928455" y="5253630"/>
                <a:ext cx="2139648" cy="714683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21AAB6E-2311-51A4-F139-4EE87AACA1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8455" y="5253630"/>
                <a:ext cx="2139648" cy="71468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A4FA11A-C264-9C43-C9AB-21B0B9251811}"/>
                  </a:ext>
                </a:extLst>
              </p:cNvPr>
              <p:cNvSpPr txBox="1"/>
              <p:nvPr/>
            </p:nvSpPr>
            <p:spPr>
              <a:xfrm>
                <a:off x="7166963" y="4551393"/>
                <a:ext cx="6751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A4FA11A-C264-9C43-C9AB-21B0B92518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6963" y="4551393"/>
                <a:ext cx="675167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6263938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F619D-5A3D-DC76-3227-AFB73F887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State Preparation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6FD177-74F6-5A7F-D825-9DE0D61E0E30}"/>
                  </a:ext>
                </a:extLst>
              </p:cNvPr>
              <p:cNvSpPr txBox="1"/>
              <p:nvPr/>
            </p:nvSpPr>
            <p:spPr>
              <a:xfrm>
                <a:off x="7418295" y="431492"/>
                <a:ext cx="4308295" cy="119282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b="1" i="1" smtClean="0">
                        <a:effectLst/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000" b="1" dirty="0">
                    <a:effectLst/>
                  </a:rPr>
                  <a:t>-qubit state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0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effectLst/>
                            <a:latin typeface="Cambria Math" panose="02040503050406030204" pitchFamily="18" charset="0"/>
                          </a:rPr>
                          <m:t>𝝍</m:t>
                        </m:r>
                      </m:e>
                    </m:d>
                  </m:oMath>
                </a14:m>
                <a:r>
                  <a:rPr lang="en-US" sz="2000" b="1" dirty="0">
                    <a:effectLst/>
                  </a:rPr>
                  <a:t> has T-count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effectLst/>
                          <a:latin typeface="Cambria Math" panose="02040503050406030204" pitchFamily="18" charset="0"/>
                        </a:rPr>
                        <m:t>𝑶</m:t>
                      </m:r>
                      <m:d>
                        <m:dPr>
                          <m:ctrlPr>
                            <a:rPr lang="en-US" sz="1600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1600" b="1" i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𝐥𝐨𝐠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num>
                                        <m:den>
                                          <m: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𝝐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e>
                          </m:rad>
                          <m:r>
                            <a:rPr lang="en-US" sz="1600" b="1" i="1" smtClean="0">
                              <a:effectLst/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1600" b="1" i="0" smtClean="0">
                                  <a:effectLst/>
                                  <a:latin typeface="Cambria Math" panose="02040503050406030204" pitchFamily="18" charset="0"/>
                                </a:rPr>
                                <m:t>𝐥𝐨𝐠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𝝐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sz="1400" b="1" dirty="0">
                  <a:effectLst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6FD177-74F6-5A7F-D825-9DE0D61E0E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8295" y="431492"/>
                <a:ext cx="4308295" cy="1192827"/>
              </a:xfrm>
              <a:prstGeom prst="rect">
                <a:avLst/>
              </a:prstGeom>
              <a:blipFill>
                <a:blip r:embed="rId2"/>
                <a:stretch>
                  <a:fillRect t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12554F7-B366-9F5B-F26C-209DE125FD02}"/>
                  </a:ext>
                </a:extLst>
              </p:cNvPr>
              <p:cNvSpPr txBox="1"/>
              <p:nvPr/>
            </p:nvSpPr>
            <p:spPr>
              <a:xfrm>
                <a:off x="838200" y="1757055"/>
                <a:ext cx="10515600" cy="200452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Lemma </a:t>
                </a:r>
              </a:p>
              <a:p>
                <a:r>
                  <a:rPr lang="en-US" sz="2000" dirty="0"/>
                  <a:t>For any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2000" dirty="0"/>
                  <a:t> and any integer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000" dirty="0"/>
                  <a:t>, there exist </a:t>
                </a:r>
                <a:r>
                  <a:rPr lang="en-US" sz="2000" dirty="0">
                    <a:highlight>
                      <a:srgbClr val="00FF00"/>
                    </a:highlight>
                  </a:rPr>
                  <a:t>easy</a:t>
                </a:r>
                <a:r>
                  <a:rPr lang="en-US" sz="2000" dirty="0"/>
                  <a:t> states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|"/>
                        <m:endChr m:val="⟩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,…,|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2000" b="0" dirty="0"/>
                  <a:t> such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</m:oMath>
                </a14:m>
                <a:r>
                  <a:rPr lang="en-US" sz="2000" b="0" dirty="0"/>
                  <a:t> is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000" b="0" dirty="0"/>
                  <a:t>-close to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⋅</m:t>
                      </m:r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sup>
                          </m:sSup>
                          <m:d>
                            <m:dPr>
                              <m:begChr m:val="|"/>
                              <m:endChr m:val="⟩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some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constant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0.2≤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≤0.7</m:t>
                      </m:r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12554F7-B366-9F5B-F26C-209DE125FD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57055"/>
                <a:ext cx="10515600" cy="2004523"/>
              </a:xfrm>
              <a:prstGeom prst="rect">
                <a:avLst/>
              </a:prstGeom>
              <a:blipFill>
                <a:blip r:embed="rId3"/>
                <a:stretch>
                  <a:fillRect l="-1275" t="-3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B913D17-114B-8D0F-8F91-3364939DB17C}"/>
                  </a:ext>
                </a:extLst>
              </p:cNvPr>
              <p:cNvSpPr txBox="1"/>
              <p:nvPr/>
            </p:nvSpPr>
            <p:spPr>
              <a:xfrm>
                <a:off x="4503308" y="4286733"/>
                <a:ext cx="2952438" cy="9580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sup>
                          </m:sSup>
                          <m:d>
                            <m:dPr>
                              <m:begChr m:val="|"/>
                              <m:endChr m:val="⟩"/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d>
                            <m:dPr>
                              <m:begChr m:val="|"/>
                              <m:endChr m:val="⟩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+|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junk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B913D17-114B-8D0F-8F91-3364939DB1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3308" y="4286733"/>
                <a:ext cx="2952438" cy="9580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760A4D5-1FD2-A78D-5070-4A3BDAF4458F}"/>
                  </a:ext>
                </a:extLst>
              </p:cNvPr>
              <p:cNvSpPr txBox="1"/>
              <p:nvPr/>
            </p:nvSpPr>
            <p:spPr>
              <a:xfrm>
                <a:off x="560967" y="4286736"/>
                <a:ext cx="1795573" cy="9580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/4</m:t>
                              </m:r>
                            </m:sup>
                          </m:sSup>
                          <m:d>
                            <m:dPr>
                              <m:begChr m:val="|"/>
                              <m:endChr m:val="⟩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760A4D5-1FD2-A78D-5070-4A3BDAF445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967" y="4286736"/>
                <a:ext cx="1795573" cy="9580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CB5107D-BDF9-FC4C-D25C-A7C2C5C16058}"/>
                  </a:ext>
                </a:extLst>
              </p:cNvPr>
              <p:cNvSpPr txBox="1"/>
              <p:nvPr/>
            </p:nvSpPr>
            <p:spPr>
              <a:xfrm>
                <a:off x="2409069" y="4286734"/>
                <a:ext cx="2045438" cy="9580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/4</m:t>
                              </m:r>
                            </m:sup>
                          </m:sSup>
                          <m:d>
                            <m:dPr>
                              <m:begChr m:val="|"/>
                              <m:endChr m:val="⟩"/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d>
                            <m:dPr>
                              <m:begChr m:val="|"/>
                              <m:endChr m:val="⟩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CB5107D-BDF9-FC4C-D25C-A7C2C5C160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9069" y="4286734"/>
                <a:ext cx="2045438" cy="9580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4B9F42E-3D64-CF3A-3E7D-D814DCE9952E}"/>
                  </a:ext>
                </a:extLst>
              </p:cNvPr>
              <p:cNvSpPr txBox="1"/>
              <p:nvPr/>
            </p:nvSpPr>
            <p:spPr>
              <a:xfrm>
                <a:off x="7403045" y="4286732"/>
                <a:ext cx="2264070" cy="9580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|0⟩</m:t>
                          </m:r>
                          <m:d>
                            <m:dPr>
                              <m:begChr m:val="|"/>
                              <m:endChr m:val="⟩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4B9F42E-3D64-CF3A-3E7D-D814DCE995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3045" y="4286732"/>
                <a:ext cx="2264070" cy="95808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A42A87F-E417-4048-542A-D65653A0EE56}"/>
                  </a:ext>
                </a:extLst>
              </p:cNvPr>
              <p:cNvSpPr txBox="1"/>
              <p:nvPr/>
            </p:nvSpPr>
            <p:spPr>
              <a:xfrm>
                <a:off x="10549983" y="4510865"/>
                <a:ext cx="103623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|0⟩|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A42A87F-E417-4048-542A-D65653A0EE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9983" y="4510865"/>
                <a:ext cx="1036239" cy="461665"/>
              </a:xfrm>
              <a:prstGeom prst="rect">
                <a:avLst/>
              </a:prstGeom>
              <a:blipFill>
                <a:blip r:embed="rId8"/>
                <a:stretch>
                  <a:fillRect l="-5294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6DB77B2-3CD6-8FD6-0F44-50F4D04E631E}"/>
                  </a:ext>
                </a:extLst>
              </p:cNvPr>
              <p:cNvSpPr txBox="1"/>
              <p:nvPr/>
            </p:nvSpPr>
            <p:spPr>
              <a:xfrm>
                <a:off x="1969992" y="4534944"/>
                <a:ext cx="6751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6DB77B2-3CD6-8FD6-0F44-50F4D04E63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9992" y="4534944"/>
                <a:ext cx="675167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9F2936B-4F32-B4F3-2B9E-04550221AFCA}"/>
                  </a:ext>
                </a:extLst>
              </p:cNvPr>
              <p:cNvSpPr txBox="1"/>
              <p:nvPr/>
            </p:nvSpPr>
            <p:spPr>
              <a:xfrm>
                <a:off x="4176247" y="4534944"/>
                <a:ext cx="6751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9F2936B-4F32-B4F3-2B9E-04550221AF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6247" y="4534944"/>
                <a:ext cx="675167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725F049-B029-A91E-6EF7-B6C95CECA281}"/>
                  </a:ext>
                </a:extLst>
              </p:cNvPr>
              <p:cNvSpPr txBox="1"/>
              <p:nvPr/>
            </p:nvSpPr>
            <p:spPr>
              <a:xfrm>
                <a:off x="9046458" y="4518499"/>
                <a:ext cx="192183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≈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725F049-B029-A91E-6EF7-B6C95CECA2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6458" y="4518499"/>
                <a:ext cx="1921837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21AAB6E-2311-51A4-F139-4EE87AACA1F1}"/>
                  </a:ext>
                </a:extLst>
              </p:cNvPr>
              <p:cNvSpPr txBox="1"/>
              <p:nvPr/>
            </p:nvSpPr>
            <p:spPr>
              <a:xfrm>
                <a:off x="8928455" y="5253630"/>
                <a:ext cx="2139648" cy="714683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21AAB6E-2311-51A4-F139-4EE87AACA1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8455" y="5253630"/>
                <a:ext cx="2139648" cy="71468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A4FA11A-C264-9C43-C9AB-21B0B9251811}"/>
                  </a:ext>
                </a:extLst>
              </p:cNvPr>
              <p:cNvSpPr txBox="1"/>
              <p:nvPr/>
            </p:nvSpPr>
            <p:spPr>
              <a:xfrm>
                <a:off x="7166963" y="4551393"/>
                <a:ext cx="6751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A4FA11A-C264-9C43-C9AB-21B0B92518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6963" y="4551393"/>
                <a:ext cx="675167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88BD927-6B00-DDB2-CB9B-039003E93B63}"/>
                  </a:ext>
                </a:extLst>
              </p:cNvPr>
              <p:cNvSpPr txBox="1"/>
              <p:nvPr/>
            </p:nvSpPr>
            <p:spPr>
              <a:xfrm>
                <a:off x="1347181" y="5265844"/>
                <a:ext cx="5208623" cy="466538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noFill/>
              </a:ln>
            </p:spPr>
            <p:txBody>
              <a:bodyPr wrap="square">
                <a:spAutoFit/>
              </a:bodyPr>
              <a:lstStyle/>
              <a:p>
                <a:endParaRPr lang="en-US" sz="4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⟩"/>
                            <m:ctrlP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|"/>
                            <m:endChr m:val="⟩"/>
                            <m:ctrlP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  <m:d>
                      <m:d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⟩"/>
                            <m:ctrlP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−1/4</m:t>
                            </m:r>
                          </m:sup>
                        </m:sSup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|1⟩</m:t>
                        </m:r>
                      </m:e>
                    </m:d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⋯</m:t>
                    </m:r>
                    <m:d>
                      <m:d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⟩"/>
                            <m:ctrlP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/8</m:t>
                            </m:r>
                          </m:sup>
                        </m:sSup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|1⟩</m:t>
                        </m:r>
                      </m:e>
                    </m:d>
                  </m:oMath>
                </a14:m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88BD927-6B00-DDB2-CB9B-039003E93B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7181" y="5265844"/>
                <a:ext cx="5208623" cy="466538"/>
              </a:xfrm>
              <a:prstGeom prst="rect">
                <a:avLst/>
              </a:prstGeom>
              <a:blipFill>
                <a:blip r:embed="rId14"/>
                <a:stretch>
                  <a:fillRect b="-7895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669B740-0BEF-7E1B-D8AC-E3CB33FC8C17}"/>
              </a:ext>
            </a:extLst>
          </p:cNvPr>
          <p:cNvSpPr/>
          <p:nvPr/>
        </p:nvSpPr>
        <p:spPr>
          <a:xfrm>
            <a:off x="622212" y="4265708"/>
            <a:ext cx="1568717" cy="958082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202603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F619D-5A3D-DC76-3227-AFB73F887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State Preparation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6FD177-74F6-5A7F-D825-9DE0D61E0E30}"/>
                  </a:ext>
                </a:extLst>
              </p:cNvPr>
              <p:cNvSpPr txBox="1"/>
              <p:nvPr/>
            </p:nvSpPr>
            <p:spPr>
              <a:xfrm>
                <a:off x="7418295" y="431492"/>
                <a:ext cx="4308295" cy="119282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b="1" i="1" smtClean="0">
                        <a:effectLst/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000" b="1" dirty="0">
                    <a:effectLst/>
                  </a:rPr>
                  <a:t>-qubit state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0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effectLst/>
                            <a:latin typeface="Cambria Math" panose="02040503050406030204" pitchFamily="18" charset="0"/>
                          </a:rPr>
                          <m:t>𝝍</m:t>
                        </m:r>
                      </m:e>
                    </m:d>
                  </m:oMath>
                </a14:m>
                <a:r>
                  <a:rPr lang="en-US" sz="2000" b="1" dirty="0">
                    <a:effectLst/>
                  </a:rPr>
                  <a:t> has T-count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effectLst/>
                          <a:latin typeface="Cambria Math" panose="02040503050406030204" pitchFamily="18" charset="0"/>
                        </a:rPr>
                        <m:t>𝑶</m:t>
                      </m:r>
                      <m:d>
                        <m:dPr>
                          <m:ctrlPr>
                            <a:rPr lang="en-US" sz="1600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1600" b="1" i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𝐥𝐨𝐠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num>
                                        <m:den>
                                          <m: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𝝐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e>
                          </m:rad>
                          <m:r>
                            <a:rPr lang="en-US" sz="1600" b="1" i="1" smtClean="0">
                              <a:effectLst/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1600" b="1" i="0" smtClean="0">
                                  <a:effectLst/>
                                  <a:latin typeface="Cambria Math" panose="02040503050406030204" pitchFamily="18" charset="0"/>
                                </a:rPr>
                                <m:t>𝐥𝐨𝐠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𝝐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sz="1400" b="1" dirty="0">
                  <a:effectLst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6FD177-74F6-5A7F-D825-9DE0D61E0E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8295" y="431492"/>
                <a:ext cx="4308295" cy="1192827"/>
              </a:xfrm>
              <a:prstGeom prst="rect">
                <a:avLst/>
              </a:prstGeom>
              <a:blipFill>
                <a:blip r:embed="rId2"/>
                <a:stretch>
                  <a:fillRect t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12554F7-B366-9F5B-F26C-209DE125FD02}"/>
                  </a:ext>
                </a:extLst>
              </p:cNvPr>
              <p:cNvSpPr txBox="1"/>
              <p:nvPr/>
            </p:nvSpPr>
            <p:spPr>
              <a:xfrm>
                <a:off x="838200" y="1757055"/>
                <a:ext cx="10515600" cy="200452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Lemma </a:t>
                </a:r>
              </a:p>
              <a:p>
                <a:r>
                  <a:rPr lang="en-US" sz="2000" dirty="0"/>
                  <a:t>For any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2000" dirty="0"/>
                  <a:t> and any integer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000" dirty="0"/>
                  <a:t>, there exist </a:t>
                </a:r>
                <a:r>
                  <a:rPr lang="en-US" sz="2000" dirty="0">
                    <a:highlight>
                      <a:srgbClr val="00FF00"/>
                    </a:highlight>
                  </a:rPr>
                  <a:t>easy</a:t>
                </a:r>
                <a:r>
                  <a:rPr lang="en-US" sz="2000" dirty="0"/>
                  <a:t> states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|"/>
                        <m:endChr m:val="⟩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,…,|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2000" b="0" dirty="0"/>
                  <a:t> such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</m:oMath>
                </a14:m>
                <a:r>
                  <a:rPr lang="en-US" sz="2000" b="0" dirty="0"/>
                  <a:t> is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000" b="0" dirty="0"/>
                  <a:t>-close to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⋅</m:t>
                      </m:r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sup>
                          </m:sSup>
                          <m:d>
                            <m:dPr>
                              <m:begChr m:val="|"/>
                              <m:endChr m:val="⟩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some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constant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0.2≤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≤0.7</m:t>
                      </m:r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12554F7-B366-9F5B-F26C-209DE125FD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57055"/>
                <a:ext cx="10515600" cy="2004523"/>
              </a:xfrm>
              <a:prstGeom prst="rect">
                <a:avLst/>
              </a:prstGeom>
              <a:blipFill>
                <a:blip r:embed="rId3"/>
                <a:stretch>
                  <a:fillRect l="-1275" t="-3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B913D17-114B-8D0F-8F91-3364939DB17C}"/>
                  </a:ext>
                </a:extLst>
              </p:cNvPr>
              <p:cNvSpPr txBox="1"/>
              <p:nvPr/>
            </p:nvSpPr>
            <p:spPr>
              <a:xfrm>
                <a:off x="4503308" y="4286733"/>
                <a:ext cx="2952438" cy="9580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sup>
                          </m:sSup>
                          <m:d>
                            <m:dPr>
                              <m:begChr m:val="|"/>
                              <m:endChr m:val="⟩"/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d>
                            <m:dPr>
                              <m:begChr m:val="|"/>
                              <m:endChr m:val="⟩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+|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junk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B913D17-114B-8D0F-8F91-3364939DB1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3308" y="4286733"/>
                <a:ext cx="2952438" cy="9580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760A4D5-1FD2-A78D-5070-4A3BDAF4458F}"/>
                  </a:ext>
                </a:extLst>
              </p:cNvPr>
              <p:cNvSpPr txBox="1"/>
              <p:nvPr/>
            </p:nvSpPr>
            <p:spPr>
              <a:xfrm>
                <a:off x="560967" y="4286736"/>
                <a:ext cx="1795573" cy="9580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/4</m:t>
                              </m:r>
                            </m:sup>
                          </m:sSup>
                          <m:d>
                            <m:dPr>
                              <m:begChr m:val="|"/>
                              <m:endChr m:val="⟩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760A4D5-1FD2-A78D-5070-4A3BDAF445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967" y="4286736"/>
                <a:ext cx="1795573" cy="9580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CB5107D-BDF9-FC4C-D25C-A7C2C5C16058}"/>
                  </a:ext>
                </a:extLst>
              </p:cNvPr>
              <p:cNvSpPr txBox="1"/>
              <p:nvPr/>
            </p:nvSpPr>
            <p:spPr>
              <a:xfrm>
                <a:off x="2409069" y="4286734"/>
                <a:ext cx="2045438" cy="9580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/4</m:t>
                              </m:r>
                            </m:sup>
                          </m:sSup>
                          <m:d>
                            <m:dPr>
                              <m:begChr m:val="|"/>
                              <m:endChr m:val="⟩"/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d>
                            <m:dPr>
                              <m:begChr m:val="|"/>
                              <m:endChr m:val="⟩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CB5107D-BDF9-FC4C-D25C-A7C2C5C160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9069" y="4286734"/>
                <a:ext cx="2045438" cy="9580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4B9F42E-3D64-CF3A-3E7D-D814DCE9952E}"/>
                  </a:ext>
                </a:extLst>
              </p:cNvPr>
              <p:cNvSpPr txBox="1"/>
              <p:nvPr/>
            </p:nvSpPr>
            <p:spPr>
              <a:xfrm>
                <a:off x="7403045" y="4286732"/>
                <a:ext cx="2264070" cy="9580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|0⟩</m:t>
                          </m:r>
                          <m:d>
                            <m:dPr>
                              <m:begChr m:val="|"/>
                              <m:endChr m:val="⟩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4B9F42E-3D64-CF3A-3E7D-D814DCE995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3045" y="4286732"/>
                <a:ext cx="2264070" cy="95808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A42A87F-E417-4048-542A-D65653A0EE56}"/>
                  </a:ext>
                </a:extLst>
              </p:cNvPr>
              <p:cNvSpPr txBox="1"/>
              <p:nvPr/>
            </p:nvSpPr>
            <p:spPr>
              <a:xfrm>
                <a:off x="10549983" y="4510865"/>
                <a:ext cx="103623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|0⟩|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A42A87F-E417-4048-542A-D65653A0EE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9983" y="4510865"/>
                <a:ext cx="1036239" cy="461665"/>
              </a:xfrm>
              <a:prstGeom prst="rect">
                <a:avLst/>
              </a:prstGeom>
              <a:blipFill>
                <a:blip r:embed="rId8"/>
                <a:stretch>
                  <a:fillRect l="-5294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6DB77B2-3CD6-8FD6-0F44-50F4D04E631E}"/>
                  </a:ext>
                </a:extLst>
              </p:cNvPr>
              <p:cNvSpPr txBox="1"/>
              <p:nvPr/>
            </p:nvSpPr>
            <p:spPr>
              <a:xfrm>
                <a:off x="1969992" y="4534944"/>
                <a:ext cx="6751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6DB77B2-3CD6-8FD6-0F44-50F4D04E63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9992" y="4534944"/>
                <a:ext cx="675167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9F2936B-4F32-B4F3-2B9E-04550221AFCA}"/>
                  </a:ext>
                </a:extLst>
              </p:cNvPr>
              <p:cNvSpPr txBox="1"/>
              <p:nvPr/>
            </p:nvSpPr>
            <p:spPr>
              <a:xfrm>
                <a:off x="4176247" y="4534944"/>
                <a:ext cx="6751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9F2936B-4F32-B4F3-2B9E-04550221AF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6247" y="4534944"/>
                <a:ext cx="675167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725F049-B029-A91E-6EF7-B6C95CECA281}"/>
                  </a:ext>
                </a:extLst>
              </p:cNvPr>
              <p:cNvSpPr txBox="1"/>
              <p:nvPr/>
            </p:nvSpPr>
            <p:spPr>
              <a:xfrm>
                <a:off x="9046458" y="4518499"/>
                <a:ext cx="192183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≈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725F049-B029-A91E-6EF7-B6C95CECA2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6458" y="4518499"/>
                <a:ext cx="1921837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21AAB6E-2311-51A4-F139-4EE87AACA1F1}"/>
                  </a:ext>
                </a:extLst>
              </p:cNvPr>
              <p:cNvSpPr txBox="1"/>
              <p:nvPr/>
            </p:nvSpPr>
            <p:spPr>
              <a:xfrm>
                <a:off x="8928455" y="5253630"/>
                <a:ext cx="2139648" cy="714683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21AAB6E-2311-51A4-F139-4EE87AACA1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8455" y="5253630"/>
                <a:ext cx="2139648" cy="71468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A4FA11A-C264-9C43-C9AB-21B0B9251811}"/>
                  </a:ext>
                </a:extLst>
              </p:cNvPr>
              <p:cNvSpPr txBox="1"/>
              <p:nvPr/>
            </p:nvSpPr>
            <p:spPr>
              <a:xfrm>
                <a:off x="7166963" y="4551393"/>
                <a:ext cx="6751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A4FA11A-C264-9C43-C9AB-21B0B92518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6963" y="4551393"/>
                <a:ext cx="675167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88BD927-6B00-DDB2-CB9B-039003E93B63}"/>
                  </a:ext>
                </a:extLst>
              </p:cNvPr>
              <p:cNvSpPr txBox="1"/>
              <p:nvPr/>
            </p:nvSpPr>
            <p:spPr>
              <a:xfrm>
                <a:off x="1347181" y="5265844"/>
                <a:ext cx="5208623" cy="80509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noFill/>
              </a:ln>
            </p:spPr>
            <p:txBody>
              <a:bodyPr wrap="square">
                <a:spAutoFit/>
              </a:bodyPr>
              <a:lstStyle/>
              <a:p>
                <a:endParaRPr lang="en-US" sz="4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⟩"/>
                            <m:ctrlP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|"/>
                            <m:endChr m:val="⟩"/>
                            <m:ctrlP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  <m:d>
                      <m:d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⟩"/>
                            <m:ctrlP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−1/4</m:t>
                            </m:r>
                          </m:sup>
                        </m:sSup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|1⟩</m:t>
                        </m:r>
                      </m:e>
                    </m:d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⋯</m:t>
                    </m:r>
                    <m:d>
                      <m:d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⟩"/>
                            <m:ctrlP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/8</m:t>
                            </m:r>
                          </m:sup>
                        </m:sSup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|1⟩</m:t>
                        </m:r>
                      </m:e>
                    </m:d>
                  </m:oMath>
                </a14:m>
                <a:r>
                  <a:rPr lang="en-US" dirty="0"/>
                  <a:t>  </a:t>
                </a:r>
              </a:p>
              <a:p>
                <a:endParaRPr lang="en-US" sz="40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/>
                  <a:t> single-qubit gates</a:t>
                </a: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88BD927-6B00-DDB2-CB9B-039003E93B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7181" y="5265844"/>
                <a:ext cx="5208623" cy="805092"/>
              </a:xfrm>
              <a:prstGeom prst="rect">
                <a:avLst/>
              </a:prstGeom>
              <a:blipFill>
                <a:blip r:embed="rId14"/>
                <a:stretch>
                  <a:fillRect b="-11364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669B740-0BEF-7E1B-D8AC-E3CB33FC8C17}"/>
              </a:ext>
            </a:extLst>
          </p:cNvPr>
          <p:cNvSpPr/>
          <p:nvPr/>
        </p:nvSpPr>
        <p:spPr>
          <a:xfrm>
            <a:off x="622212" y="4265708"/>
            <a:ext cx="1568717" cy="958082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311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6FC9E-1E08-7B2D-9E27-3275E90EE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Our Task: State Preparation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8800B87-B263-2210-EC87-FB450B7B10FF}"/>
                  </a:ext>
                </a:extLst>
              </p:cNvPr>
              <p:cNvSpPr txBox="1"/>
              <p:nvPr/>
            </p:nvSpPr>
            <p:spPr>
              <a:xfrm>
                <a:off x="838200" y="1717164"/>
                <a:ext cx="10515599" cy="120032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For 𝑛-qubit quantum states, how many T gates do we need to construct it within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-error?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8800B87-B263-2210-EC87-FB450B7B10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17164"/>
                <a:ext cx="10515599" cy="1200329"/>
              </a:xfrm>
              <a:prstGeom prst="rect">
                <a:avLst/>
              </a:prstGeom>
              <a:blipFill>
                <a:blip r:embed="rId2"/>
                <a:stretch>
                  <a:fillRect t="-9645" r="-928" b="-213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Box 64">
            <a:extLst>
              <a:ext uri="{FF2B5EF4-FFF2-40B4-BE49-F238E27FC236}">
                <a16:creationId xmlns:a16="http://schemas.microsoft.com/office/drawing/2014/main" id="{B2F11782-D7D7-7CE2-F557-9BFA06B9ECD2}"/>
              </a:ext>
            </a:extLst>
          </p:cNvPr>
          <p:cNvSpPr txBox="1"/>
          <p:nvPr/>
        </p:nvSpPr>
        <p:spPr>
          <a:xfrm>
            <a:off x="838200" y="3177941"/>
            <a:ext cx="8383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For quantum algorithm, communication, metrology, experiments, …</a:t>
            </a:r>
          </a:p>
        </p:txBody>
      </p:sp>
    </p:spTree>
    <p:extLst>
      <p:ext uri="{BB962C8B-B14F-4D97-AF65-F5344CB8AC3E}">
        <p14:creationId xmlns:p14="http://schemas.microsoft.com/office/powerpoint/2010/main" val="3625742974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F619D-5A3D-DC76-3227-AFB73F887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State Preparation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6FD177-74F6-5A7F-D825-9DE0D61E0E30}"/>
                  </a:ext>
                </a:extLst>
              </p:cNvPr>
              <p:cNvSpPr txBox="1"/>
              <p:nvPr/>
            </p:nvSpPr>
            <p:spPr>
              <a:xfrm>
                <a:off x="7418295" y="431492"/>
                <a:ext cx="4308295" cy="119282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b="1" i="1" smtClean="0">
                        <a:effectLst/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000" b="1" dirty="0">
                    <a:effectLst/>
                  </a:rPr>
                  <a:t>-qubit state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0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effectLst/>
                            <a:latin typeface="Cambria Math" panose="02040503050406030204" pitchFamily="18" charset="0"/>
                          </a:rPr>
                          <m:t>𝝍</m:t>
                        </m:r>
                      </m:e>
                    </m:d>
                  </m:oMath>
                </a14:m>
                <a:r>
                  <a:rPr lang="en-US" sz="2000" b="1" dirty="0">
                    <a:effectLst/>
                  </a:rPr>
                  <a:t> has T-count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effectLst/>
                          <a:latin typeface="Cambria Math" panose="02040503050406030204" pitchFamily="18" charset="0"/>
                        </a:rPr>
                        <m:t>𝑶</m:t>
                      </m:r>
                      <m:d>
                        <m:dPr>
                          <m:ctrlPr>
                            <a:rPr lang="en-US" sz="1600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1600" b="1" i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𝐥𝐨𝐠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num>
                                        <m:den>
                                          <m: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𝝐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e>
                          </m:rad>
                          <m:r>
                            <a:rPr lang="en-US" sz="1600" b="1" i="1" smtClean="0">
                              <a:effectLst/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1600" b="1" i="0" smtClean="0">
                                  <a:effectLst/>
                                  <a:latin typeface="Cambria Math" panose="02040503050406030204" pitchFamily="18" charset="0"/>
                                </a:rPr>
                                <m:t>𝐥𝐨𝐠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𝝐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sz="1400" b="1" dirty="0">
                  <a:effectLst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6FD177-74F6-5A7F-D825-9DE0D61E0E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8295" y="431492"/>
                <a:ext cx="4308295" cy="1192827"/>
              </a:xfrm>
              <a:prstGeom prst="rect">
                <a:avLst/>
              </a:prstGeom>
              <a:blipFill>
                <a:blip r:embed="rId2"/>
                <a:stretch>
                  <a:fillRect t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12554F7-B366-9F5B-F26C-209DE125FD02}"/>
                  </a:ext>
                </a:extLst>
              </p:cNvPr>
              <p:cNvSpPr txBox="1"/>
              <p:nvPr/>
            </p:nvSpPr>
            <p:spPr>
              <a:xfrm>
                <a:off x="838200" y="1757055"/>
                <a:ext cx="10515600" cy="200452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Lemma </a:t>
                </a:r>
              </a:p>
              <a:p>
                <a:r>
                  <a:rPr lang="en-US" sz="2000" dirty="0"/>
                  <a:t>For any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2000" dirty="0"/>
                  <a:t> and any integer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000" dirty="0"/>
                  <a:t>, there exist </a:t>
                </a:r>
                <a:r>
                  <a:rPr lang="en-US" sz="2000" dirty="0">
                    <a:highlight>
                      <a:srgbClr val="00FF00"/>
                    </a:highlight>
                  </a:rPr>
                  <a:t>easy</a:t>
                </a:r>
                <a:r>
                  <a:rPr lang="en-US" sz="2000" dirty="0"/>
                  <a:t> states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|"/>
                        <m:endChr m:val="⟩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,…,|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2000" b="0" dirty="0"/>
                  <a:t> such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</m:oMath>
                </a14:m>
                <a:r>
                  <a:rPr lang="en-US" sz="2000" b="0" dirty="0"/>
                  <a:t> is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000" b="0" dirty="0"/>
                  <a:t>-close to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⋅</m:t>
                      </m:r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sup>
                          </m:sSup>
                          <m:d>
                            <m:dPr>
                              <m:begChr m:val="|"/>
                              <m:endChr m:val="⟩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some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constant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0.2≤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≤0.7</m:t>
                      </m:r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12554F7-B366-9F5B-F26C-209DE125FD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57055"/>
                <a:ext cx="10515600" cy="2004523"/>
              </a:xfrm>
              <a:prstGeom prst="rect">
                <a:avLst/>
              </a:prstGeom>
              <a:blipFill>
                <a:blip r:embed="rId3"/>
                <a:stretch>
                  <a:fillRect l="-1275" t="-3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B913D17-114B-8D0F-8F91-3364939DB17C}"/>
                  </a:ext>
                </a:extLst>
              </p:cNvPr>
              <p:cNvSpPr txBox="1"/>
              <p:nvPr/>
            </p:nvSpPr>
            <p:spPr>
              <a:xfrm>
                <a:off x="4503308" y="4286733"/>
                <a:ext cx="2952438" cy="9580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sup>
                          </m:sSup>
                          <m:d>
                            <m:dPr>
                              <m:begChr m:val="|"/>
                              <m:endChr m:val="⟩"/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d>
                            <m:dPr>
                              <m:begChr m:val="|"/>
                              <m:endChr m:val="⟩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+|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junk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B913D17-114B-8D0F-8F91-3364939DB1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3308" y="4286733"/>
                <a:ext cx="2952438" cy="9580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760A4D5-1FD2-A78D-5070-4A3BDAF4458F}"/>
                  </a:ext>
                </a:extLst>
              </p:cNvPr>
              <p:cNvSpPr txBox="1"/>
              <p:nvPr/>
            </p:nvSpPr>
            <p:spPr>
              <a:xfrm>
                <a:off x="560967" y="4286736"/>
                <a:ext cx="1795573" cy="9580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/4</m:t>
                              </m:r>
                            </m:sup>
                          </m:sSup>
                          <m:d>
                            <m:dPr>
                              <m:begChr m:val="|"/>
                              <m:endChr m:val="⟩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760A4D5-1FD2-A78D-5070-4A3BDAF445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967" y="4286736"/>
                <a:ext cx="1795573" cy="9580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CB5107D-BDF9-FC4C-D25C-A7C2C5C16058}"/>
                  </a:ext>
                </a:extLst>
              </p:cNvPr>
              <p:cNvSpPr txBox="1"/>
              <p:nvPr/>
            </p:nvSpPr>
            <p:spPr>
              <a:xfrm>
                <a:off x="2409069" y="4286734"/>
                <a:ext cx="2045438" cy="9580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/4</m:t>
                              </m:r>
                            </m:sup>
                          </m:sSup>
                          <m:d>
                            <m:dPr>
                              <m:begChr m:val="|"/>
                              <m:endChr m:val="⟩"/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d>
                            <m:dPr>
                              <m:begChr m:val="|"/>
                              <m:endChr m:val="⟩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CB5107D-BDF9-FC4C-D25C-A7C2C5C160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9069" y="4286734"/>
                <a:ext cx="2045438" cy="9580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4B9F42E-3D64-CF3A-3E7D-D814DCE9952E}"/>
                  </a:ext>
                </a:extLst>
              </p:cNvPr>
              <p:cNvSpPr txBox="1"/>
              <p:nvPr/>
            </p:nvSpPr>
            <p:spPr>
              <a:xfrm>
                <a:off x="7403045" y="4286732"/>
                <a:ext cx="2264070" cy="9580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|0⟩</m:t>
                          </m:r>
                          <m:d>
                            <m:dPr>
                              <m:begChr m:val="|"/>
                              <m:endChr m:val="⟩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4B9F42E-3D64-CF3A-3E7D-D814DCE995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3045" y="4286732"/>
                <a:ext cx="2264070" cy="95808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A42A87F-E417-4048-542A-D65653A0EE56}"/>
                  </a:ext>
                </a:extLst>
              </p:cNvPr>
              <p:cNvSpPr txBox="1"/>
              <p:nvPr/>
            </p:nvSpPr>
            <p:spPr>
              <a:xfrm>
                <a:off x="10549983" y="4510865"/>
                <a:ext cx="103623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|0⟩|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A42A87F-E417-4048-542A-D65653A0EE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9983" y="4510865"/>
                <a:ext cx="1036239" cy="461665"/>
              </a:xfrm>
              <a:prstGeom prst="rect">
                <a:avLst/>
              </a:prstGeom>
              <a:blipFill>
                <a:blip r:embed="rId8"/>
                <a:stretch>
                  <a:fillRect l="-5294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6DB77B2-3CD6-8FD6-0F44-50F4D04E631E}"/>
                  </a:ext>
                </a:extLst>
              </p:cNvPr>
              <p:cNvSpPr txBox="1"/>
              <p:nvPr/>
            </p:nvSpPr>
            <p:spPr>
              <a:xfrm>
                <a:off x="1969992" y="4534944"/>
                <a:ext cx="6751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6DB77B2-3CD6-8FD6-0F44-50F4D04E63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9992" y="4534944"/>
                <a:ext cx="675167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9F2936B-4F32-B4F3-2B9E-04550221AFCA}"/>
                  </a:ext>
                </a:extLst>
              </p:cNvPr>
              <p:cNvSpPr txBox="1"/>
              <p:nvPr/>
            </p:nvSpPr>
            <p:spPr>
              <a:xfrm>
                <a:off x="4176247" y="4534944"/>
                <a:ext cx="6751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9F2936B-4F32-B4F3-2B9E-04550221AF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6247" y="4534944"/>
                <a:ext cx="675167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725F049-B029-A91E-6EF7-B6C95CECA281}"/>
                  </a:ext>
                </a:extLst>
              </p:cNvPr>
              <p:cNvSpPr txBox="1"/>
              <p:nvPr/>
            </p:nvSpPr>
            <p:spPr>
              <a:xfrm>
                <a:off x="9046458" y="4518499"/>
                <a:ext cx="192183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≈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725F049-B029-A91E-6EF7-B6C95CECA2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6458" y="4518499"/>
                <a:ext cx="1921837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21AAB6E-2311-51A4-F139-4EE87AACA1F1}"/>
                  </a:ext>
                </a:extLst>
              </p:cNvPr>
              <p:cNvSpPr txBox="1"/>
              <p:nvPr/>
            </p:nvSpPr>
            <p:spPr>
              <a:xfrm>
                <a:off x="8928455" y="5253630"/>
                <a:ext cx="2139648" cy="714683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21AAB6E-2311-51A4-F139-4EE87AACA1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8455" y="5253630"/>
                <a:ext cx="2139648" cy="71468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A4FA11A-C264-9C43-C9AB-21B0B9251811}"/>
                  </a:ext>
                </a:extLst>
              </p:cNvPr>
              <p:cNvSpPr txBox="1"/>
              <p:nvPr/>
            </p:nvSpPr>
            <p:spPr>
              <a:xfrm>
                <a:off x="7166963" y="4551393"/>
                <a:ext cx="6751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A4FA11A-C264-9C43-C9AB-21B0B92518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6963" y="4551393"/>
                <a:ext cx="675167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88BD927-6B00-DDB2-CB9B-039003E93B63}"/>
                  </a:ext>
                </a:extLst>
              </p:cNvPr>
              <p:cNvSpPr txBox="1"/>
              <p:nvPr/>
            </p:nvSpPr>
            <p:spPr>
              <a:xfrm>
                <a:off x="1347181" y="5265844"/>
                <a:ext cx="5208623" cy="94263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noFill/>
              </a:ln>
            </p:spPr>
            <p:txBody>
              <a:bodyPr wrap="square">
                <a:spAutoFit/>
              </a:bodyPr>
              <a:lstStyle/>
              <a:p>
                <a:endParaRPr lang="en-US" sz="4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⟩"/>
                            <m:ctrlP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|"/>
                            <m:endChr m:val="⟩"/>
                            <m:ctrlP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  <m:d>
                      <m:d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⟩"/>
                            <m:ctrlP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−1/4</m:t>
                            </m:r>
                          </m:sup>
                        </m:sSup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|1⟩</m:t>
                        </m:r>
                      </m:e>
                    </m:d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⋯</m:t>
                    </m:r>
                    <m:d>
                      <m:d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⟩"/>
                            <m:ctrlP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/8</m:t>
                            </m:r>
                          </m:sup>
                        </m:sSup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|1⟩</m:t>
                        </m:r>
                      </m:e>
                    </m:d>
                  </m:oMath>
                </a14:m>
                <a:r>
                  <a:rPr lang="en-US" dirty="0"/>
                  <a:t>  </a:t>
                </a:r>
              </a:p>
              <a:p>
                <a:endParaRPr lang="en-US" sz="40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unc>
                          <m:func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func>
                  </m:oMath>
                </a14:m>
                <a:r>
                  <a:rPr lang="en-US" dirty="0"/>
                  <a:t>single-qubit gates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88BD927-6B00-DDB2-CB9B-039003E93B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7181" y="5265844"/>
                <a:ext cx="5208623" cy="942630"/>
              </a:xfrm>
              <a:prstGeom prst="rect">
                <a:avLst/>
              </a:prstGeom>
              <a:blipFill>
                <a:blip r:embed="rId14"/>
                <a:stretch>
                  <a:fillRect b="-3247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669B740-0BEF-7E1B-D8AC-E3CB33FC8C17}"/>
              </a:ext>
            </a:extLst>
          </p:cNvPr>
          <p:cNvSpPr/>
          <p:nvPr/>
        </p:nvSpPr>
        <p:spPr>
          <a:xfrm>
            <a:off x="622212" y="4265708"/>
            <a:ext cx="1568717" cy="958082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510228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F619D-5A3D-DC76-3227-AFB73F887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State Preparation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6FD177-74F6-5A7F-D825-9DE0D61E0E30}"/>
                  </a:ext>
                </a:extLst>
              </p:cNvPr>
              <p:cNvSpPr txBox="1"/>
              <p:nvPr/>
            </p:nvSpPr>
            <p:spPr>
              <a:xfrm>
                <a:off x="7418295" y="431492"/>
                <a:ext cx="4308295" cy="119282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b="1" i="1" smtClean="0">
                        <a:effectLst/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000" b="1" dirty="0">
                    <a:effectLst/>
                  </a:rPr>
                  <a:t>-qubit state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0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effectLst/>
                            <a:latin typeface="Cambria Math" panose="02040503050406030204" pitchFamily="18" charset="0"/>
                          </a:rPr>
                          <m:t>𝝍</m:t>
                        </m:r>
                      </m:e>
                    </m:d>
                  </m:oMath>
                </a14:m>
                <a:r>
                  <a:rPr lang="en-US" sz="2000" b="1" dirty="0">
                    <a:effectLst/>
                  </a:rPr>
                  <a:t> has T-count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effectLst/>
                          <a:latin typeface="Cambria Math" panose="02040503050406030204" pitchFamily="18" charset="0"/>
                        </a:rPr>
                        <m:t>𝑶</m:t>
                      </m:r>
                      <m:d>
                        <m:dPr>
                          <m:ctrlPr>
                            <a:rPr lang="en-US" sz="1600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1600" b="1" i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𝐥𝐨𝐠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num>
                                        <m:den>
                                          <m: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𝝐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e>
                          </m:rad>
                          <m:r>
                            <a:rPr lang="en-US" sz="1600" b="1" i="1" smtClean="0">
                              <a:effectLst/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1600" b="1" i="0" smtClean="0">
                                  <a:effectLst/>
                                  <a:latin typeface="Cambria Math" panose="02040503050406030204" pitchFamily="18" charset="0"/>
                                </a:rPr>
                                <m:t>𝐥𝐨𝐠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𝝐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sz="1400" b="1" dirty="0">
                  <a:effectLst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6FD177-74F6-5A7F-D825-9DE0D61E0E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8295" y="431492"/>
                <a:ext cx="4308295" cy="1192827"/>
              </a:xfrm>
              <a:prstGeom prst="rect">
                <a:avLst/>
              </a:prstGeom>
              <a:blipFill>
                <a:blip r:embed="rId2"/>
                <a:stretch>
                  <a:fillRect t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12554F7-B366-9F5B-F26C-209DE125FD02}"/>
                  </a:ext>
                </a:extLst>
              </p:cNvPr>
              <p:cNvSpPr txBox="1"/>
              <p:nvPr/>
            </p:nvSpPr>
            <p:spPr>
              <a:xfrm>
                <a:off x="838200" y="1757055"/>
                <a:ext cx="10515600" cy="200452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Lemma </a:t>
                </a:r>
              </a:p>
              <a:p>
                <a:r>
                  <a:rPr lang="en-US" sz="2000" dirty="0"/>
                  <a:t>For any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2000" dirty="0"/>
                  <a:t> and any integer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000" dirty="0"/>
                  <a:t>, there exist </a:t>
                </a:r>
                <a:r>
                  <a:rPr lang="en-US" sz="2000" dirty="0">
                    <a:highlight>
                      <a:srgbClr val="00FF00"/>
                    </a:highlight>
                  </a:rPr>
                  <a:t>easy</a:t>
                </a:r>
                <a:r>
                  <a:rPr lang="en-US" sz="2000" dirty="0"/>
                  <a:t> states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|"/>
                        <m:endChr m:val="⟩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,…,|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2000" b="0" dirty="0"/>
                  <a:t> such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</m:oMath>
                </a14:m>
                <a:r>
                  <a:rPr lang="en-US" sz="2000" b="0" dirty="0"/>
                  <a:t> is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000" b="0" dirty="0"/>
                  <a:t>-close to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⋅</m:t>
                      </m:r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sup>
                          </m:sSup>
                          <m:d>
                            <m:dPr>
                              <m:begChr m:val="|"/>
                              <m:endChr m:val="⟩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some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constant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0.2≤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≤0.7</m:t>
                      </m:r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12554F7-B366-9F5B-F26C-209DE125FD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57055"/>
                <a:ext cx="10515600" cy="2004523"/>
              </a:xfrm>
              <a:prstGeom prst="rect">
                <a:avLst/>
              </a:prstGeom>
              <a:blipFill>
                <a:blip r:embed="rId3"/>
                <a:stretch>
                  <a:fillRect l="-1275" t="-3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B913D17-114B-8D0F-8F91-3364939DB17C}"/>
                  </a:ext>
                </a:extLst>
              </p:cNvPr>
              <p:cNvSpPr txBox="1"/>
              <p:nvPr/>
            </p:nvSpPr>
            <p:spPr>
              <a:xfrm>
                <a:off x="4503308" y="4286733"/>
                <a:ext cx="2952438" cy="9580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sup>
                          </m:sSup>
                          <m:d>
                            <m:dPr>
                              <m:begChr m:val="|"/>
                              <m:endChr m:val="⟩"/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d>
                            <m:dPr>
                              <m:begChr m:val="|"/>
                              <m:endChr m:val="⟩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+|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junk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B913D17-114B-8D0F-8F91-3364939DB1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3308" y="4286733"/>
                <a:ext cx="2952438" cy="9580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760A4D5-1FD2-A78D-5070-4A3BDAF4458F}"/>
                  </a:ext>
                </a:extLst>
              </p:cNvPr>
              <p:cNvSpPr txBox="1"/>
              <p:nvPr/>
            </p:nvSpPr>
            <p:spPr>
              <a:xfrm>
                <a:off x="560967" y="4286736"/>
                <a:ext cx="1795573" cy="9580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/4</m:t>
                              </m:r>
                            </m:sup>
                          </m:sSup>
                          <m:d>
                            <m:dPr>
                              <m:begChr m:val="|"/>
                              <m:endChr m:val="⟩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760A4D5-1FD2-A78D-5070-4A3BDAF445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967" y="4286736"/>
                <a:ext cx="1795573" cy="9580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CB5107D-BDF9-FC4C-D25C-A7C2C5C16058}"/>
                  </a:ext>
                </a:extLst>
              </p:cNvPr>
              <p:cNvSpPr txBox="1"/>
              <p:nvPr/>
            </p:nvSpPr>
            <p:spPr>
              <a:xfrm>
                <a:off x="2409069" y="4286734"/>
                <a:ext cx="2045438" cy="9580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/4</m:t>
                              </m:r>
                            </m:sup>
                          </m:sSup>
                          <m:d>
                            <m:dPr>
                              <m:begChr m:val="|"/>
                              <m:endChr m:val="⟩"/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d>
                            <m:dPr>
                              <m:begChr m:val="|"/>
                              <m:endChr m:val="⟩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CB5107D-BDF9-FC4C-D25C-A7C2C5C160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9069" y="4286734"/>
                <a:ext cx="2045438" cy="9580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4B9F42E-3D64-CF3A-3E7D-D814DCE9952E}"/>
                  </a:ext>
                </a:extLst>
              </p:cNvPr>
              <p:cNvSpPr txBox="1"/>
              <p:nvPr/>
            </p:nvSpPr>
            <p:spPr>
              <a:xfrm>
                <a:off x="7403045" y="4286732"/>
                <a:ext cx="2264070" cy="9580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|0⟩</m:t>
                          </m:r>
                          <m:d>
                            <m:dPr>
                              <m:begChr m:val="|"/>
                              <m:endChr m:val="⟩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4B9F42E-3D64-CF3A-3E7D-D814DCE995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3045" y="4286732"/>
                <a:ext cx="2264070" cy="95808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A42A87F-E417-4048-542A-D65653A0EE56}"/>
                  </a:ext>
                </a:extLst>
              </p:cNvPr>
              <p:cNvSpPr txBox="1"/>
              <p:nvPr/>
            </p:nvSpPr>
            <p:spPr>
              <a:xfrm>
                <a:off x="10549983" y="4510865"/>
                <a:ext cx="103623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|0⟩|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A42A87F-E417-4048-542A-D65653A0EE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9983" y="4510865"/>
                <a:ext cx="1036239" cy="461665"/>
              </a:xfrm>
              <a:prstGeom prst="rect">
                <a:avLst/>
              </a:prstGeom>
              <a:blipFill>
                <a:blip r:embed="rId8"/>
                <a:stretch>
                  <a:fillRect l="-5294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6DB77B2-3CD6-8FD6-0F44-50F4D04E631E}"/>
                  </a:ext>
                </a:extLst>
              </p:cNvPr>
              <p:cNvSpPr txBox="1"/>
              <p:nvPr/>
            </p:nvSpPr>
            <p:spPr>
              <a:xfrm>
                <a:off x="1969992" y="4534944"/>
                <a:ext cx="6751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6DB77B2-3CD6-8FD6-0F44-50F4D04E63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9992" y="4534944"/>
                <a:ext cx="675167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9F2936B-4F32-B4F3-2B9E-04550221AFCA}"/>
                  </a:ext>
                </a:extLst>
              </p:cNvPr>
              <p:cNvSpPr txBox="1"/>
              <p:nvPr/>
            </p:nvSpPr>
            <p:spPr>
              <a:xfrm>
                <a:off x="4176247" y="4534944"/>
                <a:ext cx="6751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9F2936B-4F32-B4F3-2B9E-04550221AF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6247" y="4534944"/>
                <a:ext cx="675167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725F049-B029-A91E-6EF7-B6C95CECA281}"/>
                  </a:ext>
                </a:extLst>
              </p:cNvPr>
              <p:cNvSpPr txBox="1"/>
              <p:nvPr/>
            </p:nvSpPr>
            <p:spPr>
              <a:xfrm>
                <a:off x="9046458" y="4518499"/>
                <a:ext cx="192183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≈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725F049-B029-A91E-6EF7-B6C95CECA2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6458" y="4518499"/>
                <a:ext cx="1921837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21AAB6E-2311-51A4-F139-4EE87AACA1F1}"/>
                  </a:ext>
                </a:extLst>
              </p:cNvPr>
              <p:cNvSpPr txBox="1"/>
              <p:nvPr/>
            </p:nvSpPr>
            <p:spPr>
              <a:xfrm>
                <a:off x="8928455" y="5253630"/>
                <a:ext cx="2139648" cy="714683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21AAB6E-2311-51A4-F139-4EE87AACA1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8455" y="5253630"/>
                <a:ext cx="2139648" cy="71468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A4FA11A-C264-9C43-C9AB-21B0B9251811}"/>
                  </a:ext>
                </a:extLst>
              </p:cNvPr>
              <p:cNvSpPr txBox="1"/>
              <p:nvPr/>
            </p:nvSpPr>
            <p:spPr>
              <a:xfrm>
                <a:off x="7166963" y="4551393"/>
                <a:ext cx="6751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A4FA11A-C264-9C43-C9AB-21B0B92518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6963" y="4551393"/>
                <a:ext cx="675167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88BD927-6B00-DDB2-CB9B-039003E93B63}"/>
                  </a:ext>
                </a:extLst>
              </p:cNvPr>
              <p:cNvSpPr txBox="1"/>
              <p:nvPr/>
            </p:nvSpPr>
            <p:spPr>
              <a:xfrm>
                <a:off x="1347181" y="5265844"/>
                <a:ext cx="5208623" cy="141872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noFill/>
              </a:ln>
            </p:spPr>
            <p:txBody>
              <a:bodyPr wrap="square">
                <a:spAutoFit/>
              </a:bodyPr>
              <a:lstStyle/>
              <a:p>
                <a:endParaRPr lang="en-US" sz="4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⟩"/>
                            <m:ctrlP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|"/>
                            <m:endChr m:val="⟩"/>
                            <m:ctrlP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  <m:d>
                      <m:d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⟩"/>
                            <m:ctrlP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−1/4</m:t>
                            </m:r>
                          </m:sup>
                        </m:sSup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|1⟩</m:t>
                        </m:r>
                      </m:e>
                    </m:d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⋯</m:t>
                    </m:r>
                    <m:d>
                      <m:d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⟩"/>
                            <m:ctrlP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/8</m:t>
                            </m:r>
                          </m:sup>
                        </m:sSup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|1⟩</m:t>
                        </m:r>
                      </m:e>
                    </m:d>
                  </m:oMath>
                </a14:m>
                <a:r>
                  <a:rPr lang="en-US" dirty="0"/>
                  <a:t>  </a:t>
                </a:r>
              </a:p>
              <a:p>
                <a:endParaRPr lang="en-US" sz="40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unc>
                          <m:func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func>
                  </m:oMath>
                </a14:m>
                <a:r>
                  <a:rPr lang="en-US" dirty="0"/>
                  <a:t>single-qubit gates</a:t>
                </a:r>
              </a:p>
              <a:p>
                <a:endParaRPr lang="en-US" sz="40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dirty="0"/>
                  <a:t> T gates by </a:t>
                </a:r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batched synthesis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88BD927-6B00-DDB2-CB9B-039003E93B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7181" y="5265844"/>
                <a:ext cx="5208623" cy="1418722"/>
              </a:xfrm>
              <a:prstGeom prst="rect">
                <a:avLst/>
              </a:prstGeom>
              <a:blipFill>
                <a:blip r:embed="rId14"/>
                <a:stretch>
                  <a:fillRect b="-3433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669B740-0BEF-7E1B-D8AC-E3CB33FC8C17}"/>
              </a:ext>
            </a:extLst>
          </p:cNvPr>
          <p:cNvSpPr/>
          <p:nvPr/>
        </p:nvSpPr>
        <p:spPr>
          <a:xfrm>
            <a:off x="622212" y="4265708"/>
            <a:ext cx="1568717" cy="958082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874761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F619D-5A3D-DC76-3227-AFB73F887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State Preparation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6FD177-74F6-5A7F-D825-9DE0D61E0E30}"/>
                  </a:ext>
                </a:extLst>
              </p:cNvPr>
              <p:cNvSpPr txBox="1"/>
              <p:nvPr/>
            </p:nvSpPr>
            <p:spPr>
              <a:xfrm>
                <a:off x="7418295" y="431492"/>
                <a:ext cx="4308295" cy="119282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b="1" i="1" smtClean="0">
                        <a:effectLst/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000" b="1" dirty="0">
                    <a:effectLst/>
                  </a:rPr>
                  <a:t>-qubit state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0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effectLst/>
                            <a:latin typeface="Cambria Math" panose="02040503050406030204" pitchFamily="18" charset="0"/>
                          </a:rPr>
                          <m:t>𝝍</m:t>
                        </m:r>
                      </m:e>
                    </m:d>
                  </m:oMath>
                </a14:m>
                <a:r>
                  <a:rPr lang="en-US" sz="2000" b="1" dirty="0">
                    <a:effectLst/>
                  </a:rPr>
                  <a:t> has T-count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effectLst/>
                          <a:latin typeface="Cambria Math" panose="02040503050406030204" pitchFamily="18" charset="0"/>
                        </a:rPr>
                        <m:t>𝑶</m:t>
                      </m:r>
                      <m:d>
                        <m:dPr>
                          <m:ctrlPr>
                            <a:rPr lang="en-US" sz="1600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1600" b="1" i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𝐥𝐨𝐠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num>
                                        <m:den>
                                          <m: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𝝐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e>
                          </m:rad>
                          <m:r>
                            <a:rPr lang="en-US" sz="1600" b="1" i="1" smtClean="0">
                              <a:effectLst/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1600" b="1" i="0" smtClean="0">
                                  <a:effectLst/>
                                  <a:latin typeface="Cambria Math" panose="02040503050406030204" pitchFamily="18" charset="0"/>
                                </a:rPr>
                                <m:t>𝐥𝐨𝐠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𝝐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sz="1400" b="1" dirty="0">
                  <a:effectLst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6FD177-74F6-5A7F-D825-9DE0D61E0E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8295" y="431492"/>
                <a:ext cx="4308295" cy="1192827"/>
              </a:xfrm>
              <a:prstGeom prst="rect">
                <a:avLst/>
              </a:prstGeom>
              <a:blipFill>
                <a:blip r:embed="rId2"/>
                <a:stretch>
                  <a:fillRect t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12554F7-B366-9F5B-F26C-209DE125FD02}"/>
                  </a:ext>
                </a:extLst>
              </p:cNvPr>
              <p:cNvSpPr txBox="1"/>
              <p:nvPr/>
            </p:nvSpPr>
            <p:spPr>
              <a:xfrm>
                <a:off x="838200" y="1757055"/>
                <a:ext cx="10515600" cy="200452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Lemma </a:t>
                </a:r>
              </a:p>
              <a:p>
                <a:r>
                  <a:rPr lang="en-US" sz="2000" dirty="0"/>
                  <a:t>For any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2000" dirty="0"/>
                  <a:t> and any integer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000" dirty="0"/>
                  <a:t>, there exist </a:t>
                </a:r>
                <a:r>
                  <a:rPr lang="en-US" sz="2000" dirty="0">
                    <a:highlight>
                      <a:srgbClr val="00FF00"/>
                    </a:highlight>
                  </a:rPr>
                  <a:t>easy</a:t>
                </a:r>
                <a:r>
                  <a:rPr lang="en-US" sz="2000" dirty="0"/>
                  <a:t> states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|"/>
                        <m:endChr m:val="⟩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,…,|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2000" b="0" dirty="0"/>
                  <a:t> such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</m:oMath>
                </a14:m>
                <a:r>
                  <a:rPr lang="en-US" sz="2000" b="0" dirty="0"/>
                  <a:t> is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000" b="0" dirty="0"/>
                  <a:t>-close to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⋅</m:t>
                      </m:r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sup>
                          </m:sSup>
                          <m:d>
                            <m:dPr>
                              <m:begChr m:val="|"/>
                              <m:endChr m:val="⟩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some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constant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0.2≤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≤0.7</m:t>
                      </m:r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12554F7-B366-9F5B-F26C-209DE125FD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57055"/>
                <a:ext cx="10515600" cy="2004523"/>
              </a:xfrm>
              <a:prstGeom prst="rect">
                <a:avLst/>
              </a:prstGeom>
              <a:blipFill>
                <a:blip r:embed="rId3"/>
                <a:stretch>
                  <a:fillRect l="-1275" t="-3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B913D17-114B-8D0F-8F91-3364939DB17C}"/>
                  </a:ext>
                </a:extLst>
              </p:cNvPr>
              <p:cNvSpPr txBox="1"/>
              <p:nvPr/>
            </p:nvSpPr>
            <p:spPr>
              <a:xfrm>
                <a:off x="4503308" y="4286733"/>
                <a:ext cx="2952438" cy="9580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sup>
                          </m:sSup>
                          <m:d>
                            <m:dPr>
                              <m:begChr m:val="|"/>
                              <m:endChr m:val="⟩"/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d>
                            <m:dPr>
                              <m:begChr m:val="|"/>
                              <m:endChr m:val="⟩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+|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junk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B913D17-114B-8D0F-8F91-3364939DB1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3308" y="4286733"/>
                <a:ext cx="2952438" cy="9580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760A4D5-1FD2-A78D-5070-4A3BDAF4458F}"/>
                  </a:ext>
                </a:extLst>
              </p:cNvPr>
              <p:cNvSpPr txBox="1"/>
              <p:nvPr/>
            </p:nvSpPr>
            <p:spPr>
              <a:xfrm>
                <a:off x="560967" y="4286736"/>
                <a:ext cx="1795573" cy="9580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/4</m:t>
                              </m:r>
                            </m:sup>
                          </m:sSup>
                          <m:d>
                            <m:dPr>
                              <m:begChr m:val="|"/>
                              <m:endChr m:val="⟩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760A4D5-1FD2-A78D-5070-4A3BDAF445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967" y="4286736"/>
                <a:ext cx="1795573" cy="9580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CB5107D-BDF9-FC4C-D25C-A7C2C5C16058}"/>
                  </a:ext>
                </a:extLst>
              </p:cNvPr>
              <p:cNvSpPr txBox="1"/>
              <p:nvPr/>
            </p:nvSpPr>
            <p:spPr>
              <a:xfrm>
                <a:off x="2409069" y="4286734"/>
                <a:ext cx="2045438" cy="9580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/4</m:t>
                              </m:r>
                            </m:sup>
                          </m:sSup>
                          <m:d>
                            <m:dPr>
                              <m:begChr m:val="|"/>
                              <m:endChr m:val="⟩"/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d>
                            <m:dPr>
                              <m:begChr m:val="|"/>
                              <m:endChr m:val="⟩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CB5107D-BDF9-FC4C-D25C-A7C2C5C160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9069" y="4286734"/>
                <a:ext cx="2045438" cy="9580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4B9F42E-3D64-CF3A-3E7D-D814DCE9952E}"/>
                  </a:ext>
                </a:extLst>
              </p:cNvPr>
              <p:cNvSpPr txBox="1"/>
              <p:nvPr/>
            </p:nvSpPr>
            <p:spPr>
              <a:xfrm>
                <a:off x="7403045" y="4286732"/>
                <a:ext cx="2264070" cy="9580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|0⟩</m:t>
                          </m:r>
                          <m:d>
                            <m:dPr>
                              <m:begChr m:val="|"/>
                              <m:endChr m:val="⟩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4B9F42E-3D64-CF3A-3E7D-D814DCE995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3045" y="4286732"/>
                <a:ext cx="2264070" cy="95808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A42A87F-E417-4048-542A-D65653A0EE56}"/>
                  </a:ext>
                </a:extLst>
              </p:cNvPr>
              <p:cNvSpPr txBox="1"/>
              <p:nvPr/>
            </p:nvSpPr>
            <p:spPr>
              <a:xfrm>
                <a:off x="10549983" y="4510865"/>
                <a:ext cx="103623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|0⟩|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A42A87F-E417-4048-542A-D65653A0EE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9983" y="4510865"/>
                <a:ext cx="1036239" cy="461665"/>
              </a:xfrm>
              <a:prstGeom prst="rect">
                <a:avLst/>
              </a:prstGeom>
              <a:blipFill>
                <a:blip r:embed="rId8"/>
                <a:stretch>
                  <a:fillRect l="-5294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6DB77B2-3CD6-8FD6-0F44-50F4D04E631E}"/>
                  </a:ext>
                </a:extLst>
              </p:cNvPr>
              <p:cNvSpPr txBox="1"/>
              <p:nvPr/>
            </p:nvSpPr>
            <p:spPr>
              <a:xfrm>
                <a:off x="1969992" y="4534944"/>
                <a:ext cx="6751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6DB77B2-3CD6-8FD6-0F44-50F4D04E63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9992" y="4534944"/>
                <a:ext cx="675167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9F2936B-4F32-B4F3-2B9E-04550221AFCA}"/>
                  </a:ext>
                </a:extLst>
              </p:cNvPr>
              <p:cNvSpPr txBox="1"/>
              <p:nvPr/>
            </p:nvSpPr>
            <p:spPr>
              <a:xfrm>
                <a:off x="4176247" y="4534944"/>
                <a:ext cx="6751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9F2936B-4F32-B4F3-2B9E-04550221AF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6247" y="4534944"/>
                <a:ext cx="675167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725F049-B029-A91E-6EF7-B6C95CECA281}"/>
                  </a:ext>
                </a:extLst>
              </p:cNvPr>
              <p:cNvSpPr txBox="1"/>
              <p:nvPr/>
            </p:nvSpPr>
            <p:spPr>
              <a:xfrm>
                <a:off x="9046458" y="4518499"/>
                <a:ext cx="192183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≈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725F049-B029-A91E-6EF7-B6C95CECA2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6458" y="4518499"/>
                <a:ext cx="1921837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21AAB6E-2311-51A4-F139-4EE87AACA1F1}"/>
                  </a:ext>
                </a:extLst>
              </p:cNvPr>
              <p:cNvSpPr txBox="1"/>
              <p:nvPr/>
            </p:nvSpPr>
            <p:spPr>
              <a:xfrm>
                <a:off x="8928455" y="5253630"/>
                <a:ext cx="2139648" cy="714683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21AAB6E-2311-51A4-F139-4EE87AACA1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8455" y="5253630"/>
                <a:ext cx="2139648" cy="71468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A4FA11A-C264-9C43-C9AB-21B0B9251811}"/>
                  </a:ext>
                </a:extLst>
              </p:cNvPr>
              <p:cNvSpPr txBox="1"/>
              <p:nvPr/>
            </p:nvSpPr>
            <p:spPr>
              <a:xfrm>
                <a:off x="7166963" y="4551393"/>
                <a:ext cx="6751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A4FA11A-C264-9C43-C9AB-21B0B92518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6963" y="4551393"/>
                <a:ext cx="675167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88BD927-6B00-DDB2-CB9B-039003E93B63}"/>
                  </a:ext>
                </a:extLst>
              </p:cNvPr>
              <p:cNvSpPr txBox="1"/>
              <p:nvPr/>
            </p:nvSpPr>
            <p:spPr>
              <a:xfrm>
                <a:off x="1347181" y="5265844"/>
                <a:ext cx="5208623" cy="141872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noFill/>
              </a:ln>
            </p:spPr>
            <p:txBody>
              <a:bodyPr wrap="square">
                <a:spAutoFit/>
              </a:bodyPr>
              <a:lstStyle/>
              <a:p>
                <a:endParaRPr lang="en-US" sz="4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⟩"/>
                            <m:ctrlP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|"/>
                            <m:endChr m:val="⟩"/>
                            <m:ctrlP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  <m:d>
                      <m:d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⟩"/>
                            <m:ctrlP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−1/4</m:t>
                            </m:r>
                          </m:sup>
                        </m:sSup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|1⟩</m:t>
                        </m:r>
                      </m:e>
                    </m:d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⋯</m:t>
                    </m:r>
                    <m:d>
                      <m:d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⟩"/>
                            <m:ctrlP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/8</m:t>
                            </m:r>
                          </m:sup>
                        </m:sSup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|1⟩</m:t>
                        </m:r>
                      </m:e>
                    </m:d>
                  </m:oMath>
                </a14:m>
                <a:r>
                  <a:rPr lang="en-US" dirty="0"/>
                  <a:t>  </a:t>
                </a:r>
              </a:p>
              <a:p>
                <a:endParaRPr lang="en-US" sz="40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unc>
                          <m:func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func>
                  </m:oMath>
                </a14:m>
                <a:r>
                  <a:rPr lang="en-US" dirty="0"/>
                  <a:t> single-qubit gates</a:t>
                </a:r>
              </a:p>
              <a:p>
                <a:endParaRPr lang="en-US" sz="40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dirty="0"/>
                  <a:t> T gates by </a:t>
                </a:r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batched synthesis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88BD927-6B00-DDB2-CB9B-039003E93B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7181" y="5265844"/>
                <a:ext cx="5208623" cy="1418722"/>
              </a:xfrm>
              <a:prstGeom prst="rect">
                <a:avLst/>
              </a:prstGeom>
              <a:blipFill>
                <a:blip r:embed="rId14"/>
                <a:stretch>
                  <a:fillRect b="-3433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669B740-0BEF-7E1B-D8AC-E3CB33FC8C17}"/>
              </a:ext>
            </a:extLst>
          </p:cNvPr>
          <p:cNvSpPr/>
          <p:nvPr/>
        </p:nvSpPr>
        <p:spPr>
          <a:xfrm>
            <a:off x="622212" y="4265708"/>
            <a:ext cx="1568717" cy="958082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D6AD33B-DA46-A176-EB8B-43E5F408136A}"/>
              </a:ext>
            </a:extLst>
          </p:cNvPr>
          <p:cNvSpPr/>
          <p:nvPr/>
        </p:nvSpPr>
        <p:spPr>
          <a:xfrm>
            <a:off x="1585680" y="6145619"/>
            <a:ext cx="1178600" cy="561171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83D5CC1-4FB7-3BE7-5E5C-DB96F561DC93}"/>
              </a:ext>
            </a:extLst>
          </p:cNvPr>
          <p:cNvSpPr/>
          <p:nvPr/>
        </p:nvSpPr>
        <p:spPr>
          <a:xfrm>
            <a:off x="9920983" y="823192"/>
            <a:ext cx="805000" cy="679017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B06543F-E1A9-D43E-3257-E3676CC74C41}"/>
              </a:ext>
            </a:extLst>
          </p:cNvPr>
          <p:cNvCxnSpPr>
            <a:cxnSpLocks/>
          </p:cNvCxnSpPr>
          <p:nvPr/>
        </p:nvCxnSpPr>
        <p:spPr>
          <a:xfrm flipV="1">
            <a:off x="2645159" y="1502209"/>
            <a:ext cx="7699659" cy="4579614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7421708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F619D-5A3D-DC76-3227-AFB73F887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State Preparation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6FD177-74F6-5A7F-D825-9DE0D61E0E30}"/>
                  </a:ext>
                </a:extLst>
              </p:cNvPr>
              <p:cNvSpPr txBox="1"/>
              <p:nvPr/>
            </p:nvSpPr>
            <p:spPr>
              <a:xfrm>
                <a:off x="7418295" y="431492"/>
                <a:ext cx="4308295" cy="119282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b="1" i="1" smtClean="0">
                        <a:effectLst/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000" b="1" dirty="0">
                    <a:effectLst/>
                  </a:rPr>
                  <a:t>-qubit state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0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effectLst/>
                            <a:latin typeface="Cambria Math" panose="02040503050406030204" pitchFamily="18" charset="0"/>
                          </a:rPr>
                          <m:t>𝝍</m:t>
                        </m:r>
                      </m:e>
                    </m:d>
                  </m:oMath>
                </a14:m>
                <a:r>
                  <a:rPr lang="en-US" sz="2000" b="1" dirty="0">
                    <a:effectLst/>
                  </a:rPr>
                  <a:t> has T-count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effectLst/>
                          <a:latin typeface="Cambria Math" panose="02040503050406030204" pitchFamily="18" charset="0"/>
                        </a:rPr>
                        <m:t>𝑶</m:t>
                      </m:r>
                      <m:d>
                        <m:dPr>
                          <m:ctrlPr>
                            <a:rPr lang="en-US" sz="1600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1600" b="1" i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𝐥𝐨𝐠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num>
                                        <m:den>
                                          <m: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𝝐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e>
                          </m:rad>
                          <m:r>
                            <a:rPr lang="en-US" sz="1600" b="1" i="1" smtClean="0">
                              <a:effectLst/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1600" b="1" i="0" smtClean="0">
                                  <a:effectLst/>
                                  <a:latin typeface="Cambria Math" panose="02040503050406030204" pitchFamily="18" charset="0"/>
                                </a:rPr>
                                <m:t>𝐥𝐨𝐠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𝝐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sz="1400" b="1" dirty="0">
                  <a:effectLst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6FD177-74F6-5A7F-D825-9DE0D61E0E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8295" y="431492"/>
                <a:ext cx="4308295" cy="1192827"/>
              </a:xfrm>
              <a:prstGeom prst="rect">
                <a:avLst/>
              </a:prstGeom>
              <a:blipFill>
                <a:blip r:embed="rId3"/>
                <a:stretch>
                  <a:fillRect t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12554F7-B366-9F5B-F26C-209DE125FD02}"/>
                  </a:ext>
                </a:extLst>
              </p:cNvPr>
              <p:cNvSpPr txBox="1"/>
              <p:nvPr/>
            </p:nvSpPr>
            <p:spPr>
              <a:xfrm>
                <a:off x="838200" y="1757055"/>
                <a:ext cx="10515600" cy="200452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Lemma </a:t>
                </a:r>
              </a:p>
              <a:p>
                <a:r>
                  <a:rPr lang="en-US" sz="2000" dirty="0"/>
                  <a:t>For any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2000" dirty="0"/>
                  <a:t> and any integer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000" dirty="0"/>
                  <a:t>, there exist </a:t>
                </a:r>
                <a:r>
                  <a:rPr lang="en-US" sz="2000" dirty="0">
                    <a:highlight>
                      <a:srgbClr val="00FF00"/>
                    </a:highlight>
                  </a:rPr>
                  <a:t>easy</a:t>
                </a:r>
                <a:r>
                  <a:rPr lang="en-US" sz="2000" dirty="0"/>
                  <a:t> states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|"/>
                        <m:endChr m:val="⟩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,…,|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2000" b="0" dirty="0"/>
                  <a:t> such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</m:oMath>
                </a14:m>
                <a:r>
                  <a:rPr lang="en-US" sz="2000" b="0" dirty="0"/>
                  <a:t> is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000" b="0" dirty="0"/>
                  <a:t>-close to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⋅</m:t>
                      </m:r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sup>
                          </m:sSup>
                          <m:d>
                            <m:dPr>
                              <m:begChr m:val="|"/>
                              <m:endChr m:val="⟩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some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constant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0.2≤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≤0.7</m:t>
                      </m:r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12554F7-B366-9F5B-F26C-209DE125FD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57055"/>
                <a:ext cx="10515600" cy="2004523"/>
              </a:xfrm>
              <a:prstGeom prst="rect">
                <a:avLst/>
              </a:prstGeom>
              <a:blipFill>
                <a:blip r:embed="rId4"/>
                <a:stretch>
                  <a:fillRect l="-1275" t="-3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B913D17-114B-8D0F-8F91-3364939DB17C}"/>
                  </a:ext>
                </a:extLst>
              </p:cNvPr>
              <p:cNvSpPr txBox="1"/>
              <p:nvPr/>
            </p:nvSpPr>
            <p:spPr>
              <a:xfrm>
                <a:off x="4503308" y="4286733"/>
                <a:ext cx="2952438" cy="9580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sup>
                          </m:sSup>
                          <m:d>
                            <m:dPr>
                              <m:begChr m:val="|"/>
                              <m:endChr m:val="⟩"/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d>
                            <m:dPr>
                              <m:begChr m:val="|"/>
                              <m:endChr m:val="⟩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+|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junk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B913D17-114B-8D0F-8F91-3364939DB1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3308" y="4286733"/>
                <a:ext cx="2952438" cy="9580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760A4D5-1FD2-A78D-5070-4A3BDAF4458F}"/>
                  </a:ext>
                </a:extLst>
              </p:cNvPr>
              <p:cNvSpPr txBox="1"/>
              <p:nvPr/>
            </p:nvSpPr>
            <p:spPr>
              <a:xfrm>
                <a:off x="560967" y="4286736"/>
                <a:ext cx="1795573" cy="9580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/4</m:t>
                              </m:r>
                            </m:sup>
                          </m:sSup>
                          <m:d>
                            <m:dPr>
                              <m:begChr m:val="|"/>
                              <m:endChr m:val="⟩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760A4D5-1FD2-A78D-5070-4A3BDAF445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967" y="4286736"/>
                <a:ext cx="1795573" cy="9580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CB5107D-BDF9-FC4C-D25C-A7C2C5C16058}"/>
                  </a:ext>
                </a:extLst>
              </p:cNvPr>
              <p:cNvSpPr txBox="1"/>
              <p:nvPr/>
            </p:nvSpPr>
            <p:spPr>
              <a:xfrm>
                <a:off x="2409069" y="4286734"/>
                <a:ext cx="2045438" cy="9580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/4</m:t>
                              </m:r>
                            </m:sup>
                          </m:sSup>
                          <m:d>
                            <m:dPr>
                              <m:begChr m:val="|"/>
                              <m:endChr m:val="⟩"/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d>
                            <m:dPr>
                              <m:begChr m:val="|"/>
                              <m:endChr m:val="⟩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CB5107D-BDF9-FC4C-D25C-A7C2C5C160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9069" y="4286734"/>
                <a:ext cx="2045438" cy="95808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4B9F42E-3D64-CF3A-3E7D-D814DCE9952E}"/>
                  </a:ext>
                </a:extLst>
              </p:cNvPr>
              <p:cNvSpPr txBox="1"/>
              <p:nvPr/>
            </p:nvSpPr>
            <p:spPr>
              <a:xfrm>
                <a:off x="7403045" y="4286732"/>
                <a:ext cx="2264070" cy="9580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|0⟩</m:t>
                          </m:r>
                          <m:d>
                            <m:dPr>
                              <m:begChr m:val="|"/>
                              <m:endChr m:val="⟩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4B9F42E-3D64-CF3A-3E7D-D814DCE995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3045" y="4286732"/>
                <a:ext cx="2264070" cy="95808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A42A87F-E417-4048-542A-D65653A0EE56}"/>
                  </a:ext>
                </a:extLst>
              </p:cNvPr>
              <p:cNvSpPr txBox="1"/>
              <p:nvPr/>
            </p:nvSpPr>
            <p:spPr>
              <a:xfrm>
                <a:off x="10549983" y="4510865"/>
                <a:ext cx="103623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|0⟩|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A42A87F-E417-4048-542A-D65653A0EE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9983" y="4510865"/>
                <a:ext cx="1036239" cy="461665"/>
              </a:xfrm>
              <a:prstGeom prst="rect">
                <a:avLst/>
              </a:prstGeom>
              <a:blipFill>
                <a:blip r:embed="rId9"/>
                <a:stretch>
                  <a:fillRect l="-5294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6DB77B2-3CD6-8FD6-0F44-50F4D04E631E}"/>
                  </a:ext>
                </a:extLst>
              </p:cNvPr>
              <p:cNvSpPr txBox="1"/>
              <p:nvPr/>
            </p:nvSpPr>
            <p:spPr>
              <a:xfrm>
                <a:off x="1969992" y="4534944"/>
                <a:ext cx="6751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6DB77B2-3CD6-8FD6-0F44-50F4D04E63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9992" y="4534944"/>
                <a:ext cx="675167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9F2936B-4F32-B4F3-2B9E-04550221AFCA}"/>
                  </a:ext>
                </a:extLst>
              </p:cNvPr>
              <p:cNvSpPr txBox="1"/>
              <p:nvPr/>
            </p:nvSpPr>
            <p:spPr>
              <a:xfrm>
                <a:off x="4176247" y="4534944"/>
                <a:ext cx="6751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9F2936B-4F32-B4F3-2B9E-04550221AF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6247" y="4534944"/>
                <a:ext cx="675167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725F049-B029-A91E-6EF7-B6C95CECA281}"/>
                  </a:ext>
                </a:extLst>
              </p:cNvPr>
              <p:cNvSpPr txBox="1"/>
              <p:nvPr/>
            </p:nvSpPr>
            <p:spPr>
              <a:xfrm>
                <a:off x="9046458" y="4518499"/>
                <a:ext cx="192183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≈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725F049-B029-A91E-6EF7-B6C95CECA2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6458" y="4518499"/>
                <a:ext cx="1921837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21AAB6E-2311-51A4-F139-4EE87AACA1F1}"/>
                  </a:ext>
                </a:extLst>
              </p:cNvPr>
              <p:cNvSpPr txBox="1"/>
              <p:nvPr/>
            </p:nvSpPr>
            <p:spPr>
              <a:xfrm>
                <a:off x="8928455" y="5253630"/>
                <a:ext cx="2139648" cy="714683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21AAB6E-2311-51A4-F139-4EE87AACA1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8455" y="5253630"/>
                <a:ext cx="2139648" cy="71468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A4FA11A-C264-9C43-C9AB-21B0B9251811}"/>
                  </a:ext>
                </a:extLst>
              </p:cNvPr>
              <p:cNvSpPr txBox="1"/>
              <p:nvPr/>
            </p:nvSpPr>
            <p:spPr>
              <a:xfrm>
                <a:off x="7166963" y="4551393"/>
                <a:ext cx="6751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A4FA11A-C264-9C43-C9AB-21B0B92518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6963" y="4551393"/>
                <a:ext cx="675167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669B740-0BEF-7E1B-D8AC-E3CB33FC8C17}"/>
              </a:ext>
            </a:extLst>
          </p:cNvPr>
          <p:cNvSpPr/>
          <p:nvPr/>
        </p:nvSpPr>
        <p:spPr>
          <a:xfrm>
            <a:off x="2116073" y="4286968"/>
            <a:ext cx="2264070" cy="958082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636292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F619D-5A3D-DC76-3227-AFB73F887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State Preparation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6FD177-74F6-5A7F-D825-9DE0D61E0E30}"/>
                  </a:ext>
                </a:extLst>
              </p:cNvPr>
              <p:cNvSpPr txBox="1"/>
              <p:nvPr/>
            </p:nvSpPr>
            <p:spPr>
              <a:xfrm>
                <a:off x="7418295" y="431492"/>
                <a:ext cx="4308295" cy="119282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b="1" i="1" smtClean="0">
                        <a:effectLst/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000" b="1" dirty="0">
                    <a:effectLst/>
                  </a:rPr>
                  <a:t>-qubit state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0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effectLst/>
                            <a:latin typeface="Cambria Math" panose="02040503050406030204" pitchFamily="18" charset="0"/>
                          </a:rPr>
                          <m:t>𝝍</m:t>
                        </m:r>
                      </m:e>
                    </m:d>
                  </m:oMath>
                </a14:m>
                <a:r>
                  <a:rPr lang="en-US" sz="2000" b="1" dirty="0">
                    <a:effectLst/>
                  </a:rPr>
                  <a:t> has T-count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effectLst/>
                          <a:latin typeface="Cambria Math" panose="02040503050406030204" pitchFamily="18" charset="0"/>
                        </a:rPr>
                        <m:t>𝑶</m:t>
                      </m:r>
                      <m:d>
                        <m:dPr>
                          <m:ctrlPr>
                            <a:rPr lang="en-US" sz="1600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1600" b="1" i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𝐥𝐨𝐠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num>
                                        <m:den>
                                          <m: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𝝐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e>
                          </m:rad>
                          <m:r>
                            <a:rPr lang="en-US" sz="1600" b="1" i="1" smtClean="0">
                              <a:effectLst/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1600" b="1" i="0" smtClean="0">
                                  <a:effectLst/>
                                  <a:latin typeface="Cambria Math" panose="02040503050406030204" pitchFamily="18" charset="0"/>
                                </a:rPr>
                                <m:t>𝐥𝐨𝐠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𝝐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sz="1400" b="1" dirty="0">
                  <a:effectLst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6FD177-74F6-5A7F-D825-9DE0D61E0E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8295" y="431492"/>
                <a:ext cx="4308295" cy="1192827"/>
              </a:xfrm>
              <a:prstGeom prst="rect">
                <a:avLst/>
              </a:prstGeom>
              <a:blipFill>
                <a:blip r:embed="rId3"/>
                <a:stretch>
                  <a:fillRect t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12554F7-B366-9F5B-F26C-209DE125FD02}"/>
                  </a:ext>
                </a:extLst>
              </p:cNvPr>
              <p:cNvSpPr txBox="1"/>
              <p:nvPr/>
            </p:nvSpPr>
            <p:spPr>
              <a:xfrm>
                <a:off x="838200" y="1757055"/>
                <a:ext cx="10515600" cy="200452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Lemma </a:t>
                </a:r>
              </a:p>
              <a:p>
                <a:r>
                  <a:rPr lang="en-US" sz="2000" dirty="0"/>
                  <a:t>For any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2000" dirty="0"/>
                  <a:t> and any integer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000" dirty="0"/>
                  <a:t>, there exist </a:t>
                </a:r>
                <a:r>
                  <a:rPr lang="en-US" sz="2000" dirty="0">
                    <a:highlight>
                      <a:srgbClr val="00FF00"/>
                    </a:highlight>
                  </a:rPr>
                  <a:t>easy</a:t>
                </a:r>
                <a:r>
                  <a:rPr lang="en-US" sz="2000" dirty="0"/>
                  <a:t> states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|"/>
                        <m:endChr m:val="⟩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,…,|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2000" b="0" dirty="0"/>
                  <a:t> such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</m:oMath>
                </a14:m>
                <a:r>
                  <a:rPr lang="en-US" sz="2000" b="0" dirty="0"/>
                  <a:t> is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000" b="0" dirty="0"/>
                  <a:t>-close to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⋅</m:t>
                      </m:r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sup>
                          </m:sSup>
                          <m:d>
                            <m:dPr>
                              <m:begChr m:val="|"/>
                              <m:endChr m:val="⟩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some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constant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0.2≤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≤0.7</m:t>
                      </m:r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12554F7-B366-9F5B-F26C-209DE125FD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57055"/>
                <a:ext cx="10515600" cy="2004523"/>
              </a:xfrm>
              <a:prstGeom prst="rect">
                <a:avLst/>
              </a:prstGeom>
              <a:blipFill>
                <a:blip r:embed="rId4"/>
                <a:stretch>
                  <a:fillRect l="-1275" t="-3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B913D17-114B-8D0F-8F91-3364939DB17C}"/>
                  </a:ext>
                </a:extLst>
              </p:cNvPr>
              <p:cNvSpPr txBox="1"/>
              <p:nvPr/>
            </p:nvSpPr>
            <p:spPr>
              <a:xfrm>
                <a:off x="4503308" y="4286733"/>
                <a:ext cx="2952438" cy="9580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sup>
                          </m:sSup>
                          <m:d>
                            <m:dPr>
                              <m:begChr m:val="|"/>
                              <m:endChr m:val="⟩"/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d>
                            <m:dPr>
                              <m:begChr m:val="|"/>
                              <m:endChr m:val="⟩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+|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junk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B913D17-114B-8D0F-8F91-3364939DB1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3308" y="4286733"/>
                <a:ext cx="2952438" cy="9580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760A4D5-1FD2-A78D-5070-4A3BDAF4458F}"/>
                  </a:ext>
                </a:extLst>
              </p:cNvPr>
              <p:cNvSpPr txBox="1"/>
              <p:nvPr/>
            </p:nvSpPr>
            <p:spPr>
              <a:xfrm>
                <a:off x="560967" y="4286736"/>
                <a:ext cx="1795573" cy="9580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/4</m:t>
                              </m:r>
                            </m:sup>
                          </m:sSup>
                          <m:d>
                            <m:dPr>
                              <m:begChr m:val="|"/>
                              <m:endChr m:val="⟩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760A4D5-1FD2-A78D-5070-4A3BDAF445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967" y="4286736"/>
                <a:ext cx="1795573" cy="9580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CB5107D-BDF9-FC4C-D25C-A7C2C5C16058}"/>
                  </a:ext>
                </a:extLst>
              </p:cNvPr>
              <p:cNvSpPr txBox="1"/>
              <p:nvPr/>
            </p:nvSpPr>
            <p:spPr>
              <a:xfrm>
                <a:off x="2409069" y="4286734"/>
                <a:ext cx="2045438" cy="9580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/4</m:t>
                              </m:r>
                            </m:sup>
                          </m:sSup>
                          <m:d>
                            <m:dPr>
                              <m:begChr m:val="|"/>
                              <m:endChr m:val="⟩"/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d>
                            <m:dPr>
                              <m:begChr m:val="|"/>
                              <m:endChr m:val="⟩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CB5107D-BDF9-FC4C-D25C-A7C2C5C160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9069" y="4286734"/>
                <a:ext cx="2045438" cy="95808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4B9F42E-3D64-CF3A-3E7D-D814DCE9952E}"/>
                  </a:ext>
                </a:extLst>
              </p:cNvPr>
              <p:cNvSpPr txBox="1"/>
              <p:nvPr/>
            </p:nvSpPr>
            <p:spPr>
              <a:xfrm>
                <a:off x="7403045" y="4286732"/>
                <a:ext cx="2264070" cy="9580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|0⟩</m:t>
                          </m:r>
                          <m:d>
                            <m:dPr>
                              <m:begChr m:val="|"/>
                              <m:endChr m:val="⟩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4B9F42E-3D64-CF3A-3E7D-D814DCE995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3045" y="4286732"/>
                <a:ext cx="2264070" cy="95808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A42A87F-E417-4048-542A-D65653A0EE56}"/>
                  </a:ext>
                </a:extLst>
              </p:cNvPr>
              <p:cNvSpPr txBox="1"/>
              <p:nvPr/>
            </p:nvSpPr>
            <p:spPr>
              <a:xfrm>
                <a:off x="10549983" y="4510865"/>
                <a:ext cx="103623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|0⟩|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A42A87F-E417-4048-542A-D65653A0EE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9983" y="4510865"/>
                <a:ext cx="1036239" cy="461665"/>
              </a:xfrm>
              <a:prstGeom prst="rect">
                <a:avLst/>
              </a:prstGeom>
              <a:blipFill>
                <a:blip r:embed="rId9"/>
                <a:stretch>
                  <a:fillRect l="-5294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6DB77B2-3CD6-8FD6-0F44-50F4D04E631E}"/>
                  </a:ext>
                </a:extLst>
              </p:cNvPr>
              <p:cNvSpPr txBox="1"/>
              <p:nvPr/>
            </p:nvSpPr>
            <p:spPr>
              <a:xfrm>
                <a:off x="1969992" y="4534944"/>
                <a:ext cx="6751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6DB77B2-3CD6-8FD6-0F44-50F4D04E63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9992" y="4534944"/>
                <a:ext cx="675167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9F2936B-4F32-B4F3-2B9E-04550221AFCA}"/>
                  </a:ext>
                </a:extLst>
              </p:cNvPr>
              <p:cNvSpPr txBox="1"/>
              <p:nvPr/>
            </p:nvSpPr>
            <p:spPr>
              <a:xfrm>
                <a:off x="4176247" y="4534944"/>
                <a:ext cx="6751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9F2936B-4F32-B4F3-2B9E-04550221AF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6247" y="4534944"/>
                <a:ext cx="675167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725F049-B029-A91E-6EF7-B6C95CECA281}"/>
                  </a:ext>
                </a:extLst>
              </p:cNvPr>
              <p:cNvSpPr txBox="1"/>
              <p:nvPr/>
            </p:nvSpPr>
            <p:spPr>
              <a:xfrm>
                <a:off x="9046458" y="4518499"/>
                <a:ext cx="192183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≈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725F049-B029-A91E-6EF7-B6C95CECA2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6458" y="4518499"/>
                <a:ext cx="1921837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21AAB6E-2311-51A4-F139-4EE87AACA1F1}"/>
                  </a:ext>
                </a:extLst>
              </p:cNvPr>
              <p:cNvSpPr txBox="1"/>
              <p:nvPr/>
            </p:nvSpPr>
            <p:spPr>
              <a:xfrm>
                <a:off x="8928455" y="5253630"/>
                <a:ext cx="2139648" cy="714683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21AAB6E-2311-51A4-F139-4EE87AACA1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8455" y="5253630"/>
                <a:ext cx="2139648" cy="71468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A4FA11A-C264-9C43-C9AB-21B0B9251811}"/>
                  </a:ext>
                </a:extLst>
              </p:cNvPr>
              <p:cNvSpPr txBox="1"/>
              <p:nvPr/>
            </p:nvSpPr>
            <p:spPr>
              <a:xfrm>
                <a:off x="7166963" y="4551393"/>
                <a:ext cx="6751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A4FA11A-C264-9C43-C9AB-21B0B92518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6963" y="4551393"/>
                <a:ext cx="675167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669B740-0BEF-7E1B-D8AC-E3CB33FC8C17}"/>
              </a:ext>
            </a:extLst>
          </p:cNvPr>
          <p:cNvSpPr/>
          <p:nvPr/>
        </p:nvSpPr>
        <p:spPr>
          <a:xfrm>
            <a:off x="2116073" y="4286968"/>
            <a:ext cx="2264070" cy="958082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3B9F363-5C53-3A6B-018A-6612C2A35F94}"/>
              </a:ext>
            </a:extLst>
          </p:cNvPr>
          <p:cNvSpPr/>
          <p:nvPr/>
        </p:nvSpPr>
        <p:spPr>
          <a:xfrm>
            <a:off x="5124895" y="2025502"/>
            <a:ext cx="754912" cy="66985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A84C5EF-AD2F-F6A0-129A-0FCC57D4EB9F}"/>
                  </a:ext>
                </a:extLst>
              </p:cNvPr>
              <p:cNvSpPr txBox="1"/>
              <p:nvPr/>
            </p:nvSpPr>
            <p:spPr>
              <a:xfrm>
                <a:off x="2116073" y="5303499"/>
                <a:ext cx="4024229" cy="714683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T-count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e>
                        </m:d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𝜖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func>
                          </m:e>
                        </m:rad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A84C5EF-AD2F-F6A0-129A-0FCC57D4EB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6073" y="5303499"/>
                <a:ext cx="4024229" cy="714683"/>
              </a:xfrm>
              <a:prstGeom prst="rect">
                <a:avLst/>
              </a:prstGeom>
              <a:blipFill>
                <a:blip r:embed="rId15"/>
                <a:stretch>
                  <a:fillRect l="-1212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4853033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F619D-5A3D-DC76-3227-AFB73F887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State Preparation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6FD177-74F6-5A7F-D825-9DE0D61E0E30}"/>
                  </a:ext>
                </a:extLst>
              </p:cNvPr>
              <p:cNvSpPr txBox="1"/>
              <p:nvPr/>
            </p:nvSpPr>
            <p:spPr>
              <a:xfrm>
                <a:off x="7418295" y="431492"/>
                <a:ext cx="4308295" cy="119282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b="1" i="1" smtClean="0">
                        <a:effectLst/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000" b="1" dirty="0">
                    <a:effectLst/>
                  </a:rPr>
                  <a:t>-qubit state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0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effectLst/>
                            <a:latin typeface="Cambria Math" panose="02040503050406030204" pitchFamily="18" charset="0"/>
                          </a:rPr>
                          <m:t>𝝍</m:t>
                        </m:r>
                      </m:e>
                    </m:d>
                  </m:oMath>
                </a14:m>
                <a:r>
                  <a:rPr lang="en-US" sz="2000" b="1" dirty="0">
                    <a:effectLst/>
                  </a:rPr>
                  <a:t> has T-count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effectLst/>
                          <a:latin typeface="Cambria Math" panose="02040503050406030204" pitchFamily="18" charset="0"/>
                        </a:rPr>
                        <m:t>𝑶</m:t>
                      </m:r>
                      <m:d>
                        <m:dPr>
                          <m:ctrlPr>
                            <a:rPr lang="en-US" sz="1600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1600" b="1" i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𝐥𝐨𝐠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num>
                                        <m:den>
                                          <m: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𝝐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e>
                          </m:rad>
                          <m:r>
                            <a:rPr lang="en-US" sz="1600" b="1" i="1" smtClean="0">
                              <a:effectLst/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1600" b="1" i="0" smtClean="0">
                                  <a:effectLst/>
                                  <a:latin typeface="Cambria Math" panose="02040503050406030204" pitchFamily="18" charset="0"/>
                                </a:rPr>
                                <m:t>𝐥𝐨𝐠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𝝐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sz="1400" b="1" dirty="0">
                  <a:effectLst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6FD177-74F6-5A7F-D825-9DE0D61E0E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8295" y="431492"/>
                <a:ext cx="4308295" cy="1192827"/>
              </a:xfrm>
              <a:prstGeom prst="rect">
                <a:avLst/>
              </a:prstGeom>
              <a:blipFill>
                <a:blip r:embed="rId3"/>
                <a:stretch>
                  <a:fillRect t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12554F7-B366-9F5B-F26C-209DE125FD02}"/>
                  </a:ext>
                </a:extLst>
              </p:cNvPr>
              <p:cNvSpPr txBox="1"/>
              <p:nvPr/>
            </p:nvSpPr>
            <p:spPr>
              <a:xfrm>
                <a:off x="838200" y="1757055"/>
                <a:ext cx="10515600" cy="200452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Lemma </a:t>
                </a:r>
              </a:p>
              <a:p>
                <a:r>
                  <a:rPr lang="en-US" sz="2000" dirty="0"/>
                  <a:t>For any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2000" dirty="0"/>
                  <a:t> and any integer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000" dirty="0"/>
                  <a:t>, there exist </a:t>
                </a:r>
                <a:r>
                  <a:rPr lang="en-US" sz="2000" dirty="0">
                    <a:highlight>
                      <a:srgbClr val="00FF00"/>
                    </a:highlight>
                  </a:rPr>
                  <a:t>easy</a:t>
                </a:r>
                <a:r>
                  <a:rPr lang="en-US" sz="2000" dirty="0"/>
                  <a:t> states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|"/>
                        <m:endChr m:val="⟩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,…,|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2000" b="0" dirty="0"/>
                  <a:t> such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</m:oMath>
                </a14:m>
                <a:r>
                  <a:rPr lang="en-US" sz="2000" b="0" dirty="0"/>
                  <a:t> is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000" b="0" dirty="0"/>
                  <a:t>-close to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⋅</m:t>
                      </m:r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sup>
                          </m:sSup>
                          <m:d>
                            <m:dPr>
                              <m:begChr m:val="|"/>
                              <m:endChr m:val="⟩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some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constant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0.2≤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≤0.7</m:t>
                      </m:r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12554F7-B366-9F5B-F26C-209DE125FD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57055"/>
                <a:ext cx="10515600" cy="2004523"/>
              </a:xfrm>
              <a:prstGeom prst="rect">
                <a:avLst/>
              </a:prstGeom>
              <a:blipFill>
                <a:blip r:embed="rId4"/>
                <a:stretch>
                  <a:fillRect l="-1275" t="-3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B913D17-114B-8D0F-8F91-3364939DB17C}"/>
                  </a:ext>
                </a:extLst>
              </p:cNvPr>
              <p:cNvSpPr txBox="1"/>
              <p:nvPr/>
            </p:nvSpPr>
            <p:spPr>
              <a:xfrm>
                <a:off x="4503308" y="4286733"/>
                <a:ext cx="2952438" cy="9580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sup>
                          </m:sSup>
                          <m:d>
                            <m:dPr>
                              <m:begChr m:val="|"/>
                              <m:endChr m:val="⟩"/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d>
                            <m:dPr>
                              <m:begChr m:val="|"/>
                              <m:endChr m:val="⟩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+|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junk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B913D17-114B-8D0F-8F91-3364939DB1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3308" y="4286733"/>
                <a:ext cx="2952438" cy="9580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760A4D5-1FD2-A78D-5070-4A3BDAF4458F}"/>
                  </a:ext>
                </a:extLst>
              </p:cNvPr>
              <p:cNvSpPr txBox="1"/>
              <p:nvPr/>
            </p:nvSpPr>
            <p:spPr>
              <a:xfrm>
                <a:off x="560967" y="4286736"/>
                <a:ext cx="1795573" cy="9580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/4</m:t>
                              </m:r>
                            </m:sup>
                          </m:sSup>
                          <m:d>
                            <m:dPr>
                              <m:begChr m:val="|"/>
                              <m:endChr m:val="⟩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760A4D5-1FD2-A78D-5070-4A3BDAF445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967" y="4286736"/>
                <a:ext cx="1795573" cy="9580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CB5107D-BDF9-FC4C-D25C-A7C2C5C16058}"/>
                  </a:ext>
                </a:extLst>
              </p:cNvPr>
              <p:cNvSpPr txBox="1"/>
              <p:nvPr/>
            </p:nvSpPr>
            <p:spPr>
              <a:xfrm>
                <a:off x="2409069" y="4286734"/>
                <a:ext cx="2045438" cy="9580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/4</m:t>
                              </m:r>
                            </m:sup>
                          </m:sSup>
                          <m:d>
                            <m:dPr>
                              <m:begChr m:val="|"/>
                              <m:endChr m:val="⟩"/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d>
                            <m:dPr>
                              <m:begChr m:val="|"/>
                              <m:endChr m:val="⟩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CB5107D-BDF9-FC4C-D25C-A7C2C5C160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9069" y="4286734"/>
                <a:ext cx="2045438" cy="95808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4B9F42E-3D64-CF3A-3E7D-D814DCE9952E}"/>
                  </a:ext>
                </a:extLst>
              </p:cNvPr>
              <p:cNvSpPr txBox="1"/>
              <p:nvPr/>
            </p:nvSpPr>
            <p:spPr>
              <a:xfrm>
                <a:off x="7403045" y="4286732"/>
                <a:ext cx="2264070" cy="9580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|0⟩</m:t>
                          </m:r>
                          <m:d>
                            <m:dPr>
                              <m:begChr m:val="|"/>
                              <m:endChr m:val="⟩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4B9F42E-3D64-CF3A-3E7D-D814DCE995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3045" y="4286732"/>
                <a:ext cx="2264070" cy="95808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A42A87F-E417-4048-542A-D65653A0EE56}"/>
                  </a:ext>
                </a:extLst>
              </p:cNvPr>
              <p:cNvSpPr txBox="1"/>
              <p:nvPr/>
            </p:nvSpPr>
            <p:spPr>
              <a:xfrm>
                <a:off x="10549983" y="4510865"/>
                <a:ext cx="103623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|0⟩|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A42A87F-E417-4048-542A-D65653A0EE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9983" y="4510865"/>
                <a:ext cx="1036239" cy="461665"/>
              </a:xfrm>
              <a:prstGeom prst="rect">
                <a:avLst/>
              </a:prstGeom>
              <a:blipFill>
                <a:blip r:embed="rId9"/>
                <a:stretch>
                  <a:fillRect l="-5294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6DB77B2-3CD6-8FD6-0F44-50F4D04E631E}"/>
                  </a:ext>
                </a:extLst>
              </p:cNvPr>
              <p:cNvSpPr txBox="1"/>
              <p:nvPr/>
            </p:nvSpPr>
            <p:spPr>
              <a:xfrm>
                <a:off x="1969992" y="4534944"/>
                <a:ext cx="6751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6DB77B2-3CD6-8FD6-0F44-50F4D04E63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9992" y="4534944"/>
                <a:ext cx="675167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9F2936B-4F32-B4F3-2B9E-04550221AFCA}"/>
                  </a:ext>
                </a:extLst>
              </p:cNvPr>
              <p:cNvSpPr txBox="1"/>
              <p:nvPr/>
            </p:nvSpPr>
            <p:spPr>
              <a:xfrm>
                <a:off x="4176247" y="4534944"/>
                <a:ext cx="6751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9F2936B-4F32-B4F3-2B9E-04550221AF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6247" y="4534944"/>
                <a:ext cx="675167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725F049-B029-A91E-6EF7-B6C95CECA281}"/>
                  </a:ext>
                </a:extLst>
              </p:cNvPr>
              <p:cNvSpPr txBox="1"/>
              <p:nvPr/>
            </p:nvSpPr>
            <p:spPr>
              <a:xfrm>
                <a:off x="9046458" y="4518499"/>
                <a:ext cx="192183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≈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725F049-B029-A91E-6EF7-B6C95CECA2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6458" y="4518499"/>
                <a:ext cx="1921837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21AAB6E-2311-51A4-F139-4EE87AACA1F1}"/>
                  </a:ext>
                </a:extLst>
              </p:cNvPr>
              <p:cNvSpPr txBox="1"/>
              <p:nvPr/>
            </p:nvSpPr>
            <p:spPr>
              <a:xfrm>
                <a:off x="8928455" y="5253630"/>
                <a:ext cx="2139648" cy="714683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21AAB6E-2311-51A4-F139-4EE87AACA1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8455" y="5253630"/>
                <a:ext cx="2139648" cy="71468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A4FA11A-C264-9C43-C9AB-21B0B9251811}"/>
                  </a:ext>
                </a:extLst>
              </p:cNvPr>
              <p:cNvSpPr txBox="1"/>
              <p:nvPr/>
            </p:nvSpPr>
            <p:spPr>
              <a:xfrm>
                <a:off x="7166963" y="4551393"/>
                <a:ext cx="6751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A4FA11A-C264-9C43-C9AB-21B0B92518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6963" y="4551393"/>
                <a:ext cx="675167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669B740-0BEF-7E1B-D8AC-E3CB33FC8C17}"/>
              </a:ext>
            </a:extLst>
          </p:cNvPr>
          <p:cNvSpPr/>
          <p:nvPr/>
        </p:nvSpPr>
        <p:spPr>
          <a:xfrm>
            <a:off x="2116073" y="4286968"/>
            <a:ext cx="2264070" cy="958082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83D5CC1-4FB7-3BE7-5E5C-DB96F561DC93}"/>
              </a:ext>
            </a:extLst>
          </p:cNvPr>
          <p:cNvSpPr/>
          <p:nvPr/>
        </p:nvSpPr>
        <p:spPr>
          <a:xfrm>
            <a:off x="8612442" y="751895"/>
            <a:ext cx="1178601" cy="821611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B06543F-E1A9-D43E-3257-E3676CC74C41}"/>
              </a:ext>
            </a:extLst>
          </p:cNvPr>
          <p:cNvCxnSpPr>
            <a:cxnSpLocks/>
          </p:cNvCxnSpPr>
          <p:nvPr/>
        </p:nvCxnSpPr>
        <p:spPr>
          <a:xfrm flipV="1">
            <a:off x="5534247" y="1600314"/>
            <a:ext cx="3667495" cy="3703185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A84C5EF-AD2F-F6A0-129A-0FCC57D4EB9F}"/>
                  </a:ext>
                </a:extLst>
              </p:cNvPr>
              <p:cNvSpPr txBox="1"/>
              <p:nvPr/>
            </p:nvSpPr>
            <p:spPr>
              <a:xfrm>
                <a:off x="2116073" y="5303499"/>
                <a:ext cx="4024229" cy="714683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T-count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e>
                        </m:d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𝜖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func>
                          </m:e>
                        </m:rad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A84C5EF-AD2F-F6A0-129A-0FCC57D4EB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6073" y="5303499"/>
                <a:ext cx="4024229" cy="714683"/>
              </a:xfrm>
              <a:prstGeom prst="rect">
                <a:avLst/>
              </a:prstGeom>
              <a:blipFill>
                <a:blip r:embed="rId15"/>
                <a:stretch>
                  <a:fillRect l="-1212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AD2A1D0-3BB1-B879-8978-DC4CFCF0593C}"/>
              </a:ext>
            </a:extLst>
          </p:cNvPr>
          <p:cNvSpPr/>
          <p:nvPr/>
        </p:nvSpPr>
        <p:spPr>
          <a:xfrm>
            <a:off x="4665991" y="5308949"/>
            <a:ext cx="1178601" cy="746919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58420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F619D-5A3D-DC76-3227-AFB73F887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State Preparation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6FD177-74F6-5A7F-D825-9DE0D61E0E30}"/>
                  </a:ext>
                </a:extLst>
              </p:cNvPr>
              <p:cNvSpPr txBox="1"/>
              <p:nvPr/>
            </p:nvSpPr>
            <p:spPr>
              <a:xfrm>
                <a:off x="7418295" y="431492"/>
                <a:ext cx="4308295" cy="119282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b="1" i="1" smtClean="0">
                        <a:effectLst/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000" b="1" dirty="0">
                    <a:effectLst/>
                  </a:rPr>
                  <a:t>-qubit state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0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effectLst/>
                            <a:latin typeface="Cambria Math" panose="02040503050406030204" pitchFamily="18" charset="0"/>
                          </a:rPr>
                          <m:t>𝝍</m:t>
                        </m:r>
                      </m:e>
                    </m:d>
                  </m:oMath>
                </a14:m>
                <a:r>
                  <a:rPr lang="en-US" sz="2000" b="1" dirty="0">
                    <a:effectLst/>
                  </a:rPr>
                  <a:t> has T-count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effectLst/>
                          <a:latin typeface="Cambria Math" panose="02040503050406030204" pitchFamily="18" charset="0"/>
                        </a:rPr>
                        <m:t>𝑶</m:t>
                      </m:r>
                      <m:d>
                        <m:dPr>
                          <m:ctrlPr>
                            <a:rPr lang="en-US" sz="1600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1600" b="1" i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𝐥𝐨𝐠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num>
                                        <m:den>
                                          <m: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𝝐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e>
                          </m:rad>
                          <m:r>
                            <a:rPr lang="en-US" sz="1600" b="1" i="1" smtClean="0">
                              <a:effectLst/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1600" b="1" i="0" smtClean="0">
                                  <a:effectLst/>
                                  <a:latin typeface="Cambria Math" panose="02040503050406030204" pitchFamily="18" charset="0"/>
                                </a:rPr>
                                <m:t>𝐥𝐨𝐠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𝝐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sz="1400" b="1" dirty="0">
                  <a:effectLst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6FD177-74F6-5A7F-D825-9DE0D61E0E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8295" y="431492"/>
                <a:ext cx="4308295" cy="1192827"/>
              </a:xfrm>
              <a:prstGeom prst="rect">
                <a:avLst/>
              </a:prstGeom>
              <a:blipFill>
                <a:blip r:embed="rId3"/>
                <a:stretch>
                  <a:fillRect t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12554F7-B366-9F5B-F26C-209DE125FD02}"/>
                  </a:ext>
                </a:extLst>
              </p:cNvPr>
              <p:cNvSpPr txBox="1"/>
              <p:nvPr/>
            </p:nvSpPr>
            <p:spPr>
              <a:xfrm>
                <a:off x="838200" y="1757055"/>
                <a:ext cx="10515600" cy="200452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Lemma </a:t>
                </a:r>
              </a:p>
              <a:p>
                <a:r>
                  <a:rPr lang="en-US" sz="2000" dirty="0"/>
                  <a:t>For any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2000" dirty="0"/>
                  <a:t> and any integer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000" dirty="0"/>
                  <a:t>, there exist </a:t>
                </a:r>
                <a:r>
                  <a:rPr lang="en-US" sz="2000" dirty="0">
                    <a:highlight>
                      <a:srgbClr val="00FF00"/>
                    </a:highlight>
                  </a:rPr>
                  <a:t>easy</a:t>
                </a:r>
                <a:r>
                  <a:rPr lang="en-US" sz="2000" dirty="0"/>
                  <a:t> states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|"/>
                        <m:endChr m:val="⟩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,…,|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2000" b="0" dirty="0"/>
                  <a:t> such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</m:oMath>
                </a14:m>
                <a:r>
                  <a:rPr lang="en-US" sz="2000" b="0" dirty="0"/>
                  <a:t> is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000" b="0" dirty="0"/>
                  <a:t>-close to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⋅</m:t>
                      </m:r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sup>
                          </m:sSup>
                          <m:d>
                            <m:dPr>
                              <m:begChr m:val="|"/>
                              <m:endChr m:val="⟩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some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constant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0.2≤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≤0.7</m:t>
                      </m:r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12554F7-B366-9F5B-F26C-209DE125FD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57055"/>
                <a:ext cx="10515600" cy="2004523"/>
              </a:xfrm>
              <a:prstGeom prst="rect">
                <a:avLst/>
              </a:prstGeom>
              <a:blipFill>
                <a:blip r:embed="rId4"/>
                <a:stretch>
                  <a:fillRect l="-1275" t="-3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B913D17-114B-8D0F-8F91-3364939DB17C}"/>
                  </a:ext>
                </a:extLst>
              </p:cNvPr>
              <p:cNvSpPr txBox="1"/>
              <p:nvPr/>
            </p:nvSpPr>
            <p:spPr>
              <a:xfrm>
                <a:off x="4503308" y="4286733"/>
                <a:ext cx="2952438" cy="9580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sup>
                          </m:sSup>
                          <m:d>
                            <m:dPr>
                              <m:begChr m:val="|"/>
                              <m:endChr m:val="⟩"/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d>
                            <m:dPr>
                              <m:begChr m:val="|"/>
                              <m:endChr m:val="⟩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+|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junk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B913D17-114B-8D0F-8F91-3364939DB1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3308" y="4286733"/>
                <a:ext cx="2952438" cy="9580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760A4D5-1FD2-A78D-5070-4A3BDAF4458F}"/>
                  </a:ext>
                </a:extLst>
              </p:cNvPr>
              <p:cNvSpPr txBox="1"/>
              <p:nvPr/>
            </p:nvSpPr>
            <p:spPr>
              <a:xfrm>
                <a:off x="560967" y="4286736"/>
                <a:ext cx="1795573" cy="9580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/4</m:t>
                              </m:r>
                            </m:sup>
                          </m:sSup>
                          <m:d>
                            <m:dPr>
                              <m:begChr m:val="|"/>
                              <m:endChr m:val="⟩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760A4D5-1FD2-A78D-5070-4A3BDAF445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967" y="4286736"/>
                <a:ext cx="1795573" cy="9580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CB5107D-BDF9-FC4C-D25C-A7C2C5C16058}"/>
                  </a:ext>
                </a:extLst>
              </p:cNvPr>
              <p:cNvSpPr txBox="1"/>
              <p:nvPr/>
            </p:nvSpPr>
            <p:spPr>
              <a:xfrm>
                <a:off x="2409069" y="4286734"/>
                <a:ext cx="2045438" cy="9580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/4</m:t>
                              </m:r>
                            </m:sup>
                          </m:sSup>
                          <m:d>
                            <m:dPr>
                              <m:begChr m:val="|"/>
                              <m:endChr m:val="⟩"/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d>
                            <m:dPr>
                              <m:begChr m:val="|"/>
                              <m:endChr m:val="⟩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CB5107D-BDF9-FC4C-D25C-A7C2C5C160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9069" y="4286734"/>
                <a:ext cx="2045438" cy="95808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4B9F42E-3D64-CF3A-3E7D-D814DCE9952E}"/>
                  </a:ext>
                </a:extLst>
              </p:cNvPr>
              <p:cNvSpPr txBox="1"/>
              <p:nvPr/>
            </p:nvSpPr>
            <p:spPr>
              <a:xfrm>
                <a:off x="7403045" y="4286732"/>
                <a:ext cx="2264070" cy="9580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|0⟩</m:t>
                          </m:r>
                          <m:d>
                            <m:dPr>
                              <m:begChr m:val="|"/>
                              <m:endChr m:val="⟩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4B9F42E-3D64-CF3A-3E7D-D814DCE995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3045" y="4286732"/>
                <a:ext cx="2264070" cy="95808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A42A87F-E417-4048-542A-D65653A0EE56}"/>
                  </a:ext>
                </a:extLst>
              </p:cNvPr>
              <p:cNvSpPr txBox="1"/>
              <p:nvPr/>
            </p:nvSpPr>
            <p:spPr>
              <a:xfrm>
                <a:off x="10549983" y="4510865"/>
                <a:ext cx="103623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|0⟩|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A42A87F-E417-4048-542A-D65653A0EE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9983" y="4510865"/>
                <a:ext cx="1036239" cy="461665"/>
              </a:xfrm>
              <a:prstGeom prst="rect">
                <a:avLst/>
              </a:prstGeom>
              <a:blipFill>
                <a:blip r:embed="rId9"/>
                <a:stretch>
                  <a:fillRect l="-5294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6DB77B2-3CD6-8FD6-0F44-50F4D04E631E}"/>
                  </a:ext>
                </a:extLst>
              </p:cNvPr>
              <p:cNvSpPr txBox="1"/>
              <p:nvPr/>
            </p:nvSpPr>
            <p:spPr>
              <a:xfrm>
                <a:off x="1969992" y="4534944"/>
                <a:ext cx="6751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6DB77B2-3CD6-8FD6-0F44-50F4D04E63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9992" y="4534944"/>
                <a:ext cx="675167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9F2936B-4F32-B4F3-2B9E-04550221AFCA}"/>
                  </a:ext>
                </a:extLst>
              </p:cNvPr>
              <p:cNvSpPr txBox="1"/>
              <p:nvPr/>
            </p:nvSpPr>
            <p:spPr>
              <a:xfrm>
                <a:off x="4176247" y="4534944"/>
                <a:ext cx="6751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9F2936B-4F32-B4F3-2B9E-04550221AF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6247" y="4534944"/>
                <a:ext cx="675167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725F049-B029-A91E-6EF7-B6C95CECA281}"/>
                  </a:ext>
                </a:extLst>
              </p:cNvPr>
              <p:cNvSpPr txBox="1"/>
              <p:nvPr/>
            </p:nvSpPr>
            <p:spPr>
              <a:xfrm>
                <a:off x="9046458" y="4518499"/>
                <a:ext cx="192183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≈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725F049-B029-A91E-6EF7-B6C95CECA2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6458" y="4518499"/>
                <a:ext cx="1921837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A4FA11A-C264-9C43-C9AB-21B0B9251811}"/>
                  </a:ext>
                </a:extLst>
              </p:cNvPr>
              <p:cNvSpPr txBox="1"/>
              <p:nvPr/>
            </p:nvSpPr>
            <p:spPr>
              <a:xfrm>
                <a:off x="7166963" y="4551393"/>
                <a:ext cx="6751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A4FA11A-C264-9C43-C9AB-21B0B92518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6963" y="4551393"/>
                <a:ext cx="675167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669B740-0BEF-7E1B-D8AC-E3CB33FC8C17}"/>
              </a:ext>
            </a:extLst>
          </p:cNvPr>
          <p:cNvSpPr/>
          <p:nvPr/>
        </p:nvSpPr>
        <p:spPr>
          <a:xfrm>
            <a:off x="4337205" y="4296694"/>
            <a:ext cx="3065840" cy="958082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695305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F619D-5A3D-DC76-3227-AFB73F887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State Preparation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6FD177-74F6-5A7F-D825-9DE0D61E0E30}"/>
                  </a:ext>
                </a:extLst>
              </p:cNvPr>
              <p:cNvSpPr txBox="1"/>
              <p:nvPr/>
            </p:nvSpPr>
            <p:spPr>
              <a:xfrm>
                <a:off x="7418295" y="431492"/>
                <a:ext cx="4308295" cy="119282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b="1" i="1" smtClean="0">
                        <a:effectLst/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000" b="1" dirty="0">
                    <a:effectLst/>
                  </a:rPr>
                  <a:t>-qubit state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0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effectLst/>
                            <a:latin typeface="Cambria Math" panose="02040503050406030204" pitchFamily="18" charset="0"/>
                          </a:rPr>
                          <m:t>𝝍</m:t>
                        </m:r>
                      </m:e>
                    </m:d>
                  </m:oMath>
                </a14:m>
                <a:r>
                  <a:rPr lang="en-US" sz="2000" b="1" dirty="0">
                    <a:effectLst/>
                  </a:rPr>
                  <a:t> has T-count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effectLst/>
                          <a:latin typeface="Cambria Math" panose="02040503050406030204" pitchFamily="18" charset="0"/>
                        </a:rPr>
                        <m:t>𝑶</m:t>
                      </m:r>
                      <m:d>
                        <m:dPr>
                          <m:ctrlPr>
                            <a:rPr lang="en-US" sz="1600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1600" b="1" i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𝐥𝐨𝐠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num>
                                        <m:den>
                                          <m: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𝝐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e>
                          </m:rad>
                          <m:r>
                            <a:rPr lang="en-US" sz="1600" b="1" i="1" smtClean="0">
                              <a:effectLst/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1600" b="1" i="0" smtClean="0">
                                  <a:effectLst/>
                                  <a:latin typeface="Cambria Math" panose="02040503050406030204" pitchFamily="18" charset="0"/>
                                </a:rPr>
                                <m:t>𝐥𝐨𝐠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𝝐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sz="1400" b="1" dirty="0">
                  <a:effectLst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6FD177-74F6-5A7F-D825-9DE0D61E0E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8295" y="431492"/>
                <a:ext cx="4308295" cy="1192827"/>
              </a:xfrm>
              <a:prstGeom prst="rect">
                <a:avLst/>
              </a:prstGeom>
              <a:blipFill>
                <a:blip r:embed="rId3"/>
                <a:stretch>
                  <a:fillRect t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12554F7-B366-9F5B-F26C-209DE125FD02}"/>
                  </a:ext>
                </a:extLst>
              </p:cNvPr>
              <p:cNvSpPr txBox="1"/>
              <p:nvPr/>
            </p:nvSpPr>
            <p:spPr>
              <a:xfrm>
                <a:off x="838200" y="1757055"/>
                <a:ext cx="10515600" cy="200452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Lemma </a:t>
                </a:r>
              </a:p>
              <a:p>
                <a:r>
                  <a:rPr lang="en-US" sz="2000" dirty="0"/>
                  <a:t>For any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2000" dirty="0"/>
                  <a:t> and any integer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000" dirty="0"/>
                  <a:t>, there exist </a:t>
                </a:r>
                <a:r>
                  <a:rPr lang="en-US" sz="2000" dirty="0">
                    <a:highlight>
                      <a:srgbClr val="00FF00"/>
                    </a:highlight>
                  </a:rPr>
                  <a:t>easy</a:t>
                </a:r>
                <a:r>
                  <a:rPr lang="en-US" sz="2000" dirty="0"/>
                  <a:t> states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|"/>
                        <m:endChr m:val="⟩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,…,|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2000" b="0" dirty="0"/>
                  <a:t> such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</m:oMath>
                </a14:m>
                <a:r>
                  <a:rPr lang="en-US" sz="2000" b="0" dirty="0"/>
                  <a:t> is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000" b="0" dirty="0"/>
                  <a:t>-close to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⋅</m:t>
                      </m:r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sup>
                          </m:sSup>
                          <m:d>
                            <m:dPr>
                              <m:begChr m:val="|"/>
                              <m:endChr m:val="⟩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some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constant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0.2≤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≤0.7</m:t>
                      </m:r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12554F7-B366-9F5B-F26C-209DE125FD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57055"/>
                <a:ext cx="10515600" cy="2004523"/>
              </a:xfrm>
              <a:prstGeom prst="rect">
                <a:avLst/>
              </a:prstGeom>
              <a:blipFill>
                <a:blip r:embed="rId4"/>
                <a:stretch>
                  <a:fillRect l="-1275" t="-3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B913D17-114B-8D0F-8F91-3364939DB17C}"/>
                  </a:ext>
                </a:extLst>
              </p:cNvPr>
              <p:cNvSpPr txBox="1"/>
              <p:nvPr/>
            </p:nvSpPr>
            <p:spPr>
              <a:xfrm>
                <a:off x="4503308" y="4286733"/>
                <a:ext cx="2952438" cy="9580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sup>
                          </m:sSup>
                          <m:d>
                            <m:dPr>
                              <m:begChr m:val="|"/>
                              <m:endChr m:val="⟩"/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d>
                            <m:dPr>
                              <m:begChr m:val="|"/>
                              <m:endChr m:val="⟩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+|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junk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B913D17-114B-8D0F-8F91-3364939DB1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3308" y="4286733"/>
                <a:ext cx="2952438" cy="9580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760A4D5-1FD2-A78D-5070-4A3BDAF4458F}"/>
                  </a:ext>
                </a:extLst>
              </p:cNvPr>
              <p:cNvSpPr txBox="1"/>
              <p:nvPr/>
            </p:nvSpPr>
            <p:spPr>
              <a:xfrm>
                <a:off x="560967" y="4286736"/>
                <a:ext cx="1795573" cy="9580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/4</m:t>
                              </m:r>
                            </m:sup>
                          </m:sSup>
                          <m:d>
                            <m:dPr>
                              <m:begChr m:val="|"/>
                              <m:endChr m:val="⟩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760A4D5-1FD2-A78D-5070-4A3BDAF445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967" y="4286736"/>
                <a:ext cx="1795573" cy="9580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CB5107D-BDF9-FC4C-D25C-A7C2C5C16058}"/>
                  </a:ext>
                </a:extLst>
              </p:cNvPr>
              <p:cNvSpPr txBox="1"/>
              <p:nvPr/>
            </p:nvSpPr>
            <p:spPr>
              <a:xfrm>
                <a:off x="2409069" y="4286734"/>
                <a:ext cx="2045438" cy="9580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/4</m:t>
                              </m:r>
                            </m:sup>
                          </m:sSup>
                          <m:d>
                            <m:dPr>
                              <m:begChr m:val="|"/>
                              <m:endChr m:val="⟩"/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d>
                            <m:dPr>
                              <m:begChr m:val="|"/>
                              <m:endChr m:val="⟩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CB5107D-BDF9-FC4C-D25C-A7C2C5C160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9069" y="4286734"/>
                <a:ext cx="2045438" cy="95808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4B9F42E-3D64-CF3A-3E7D-D814DCE9952E}"/>
                  </a:ext>
                </a:extLst>
              </p:cNvPr>
              <p:cNvSpPr txBox="1"/>
              <p:nvPr/>
            </p:nvSpPr>
            <p:spPr>
              <a:xfrm>
                <a:off x="7403045" y="4286732"/>
                <a:ext cx="2264070" cy="9580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|0⟩</m:t>
                          </m:r>
                          <m:d>
                            <m:dPr>
                              <m:begChr m:val="|"/>
                              <m:endChr m:val="⟩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4B9F42E-3D64-CF3A-3E7D-D814DCE995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3045" y="4286732"/>
                <a:ext cx="2264070" cy="95808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A42A87F-E417-4048-542A-D65653A0EE56}"/>
                  </a:ext>
                </a:extLst>
              </p:cNvPr>
              <p:cNvSpPr txBox="1"/>
              <p:nvPr/>
            </p:nvSpPr>
            <p:spPr>
              <a:xfrm>
                <a:off x="10549983" y="4510865"/>
                <a:ext cx="103623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|0⟩|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A42A87F-E417-4048-542A-D65653A0EE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9983" y="4510865"/>
                <a:ext cx="1036239" cy="461665"/>
              </a:xfrm>
              <a:prstGeom prst="rect">
                <a:avLst/>
              </a:prstGeom>
              <a:blipFill>
                <a:blip r:embed="rId9"/>
                <a:stretch>
                  <a:fillRect l="-5294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6DB77B2-3CD6-8FD6-0F44-50F4D04E631E}"/>
                  </a:ext>
                </a:extLst>
              </p:cNvPr>
              <p:cNvSpPr txBox="1"/>
              <p:nvPr/>
            </p:nvSpPr>
            <p:spPr>
              <a:xfrm>
                <a:off x="1969992" y="4534944"/>
                <a:ext cx="6751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6DB77B2-3CD6-8FD6-0F44-50F4D04E63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9992" y="4534944"/>
                <a:ext cx="675167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9F2936B-4F32-B4F3-2B9E-04550221AFCA}"/>
                  </a:ext>
                </a:extLst>
              </p:cNvPr>
              <p:cNvSpPr txBox="1"/>
              <p:nvPr/>
            </p:nvSpPr>
            <p:spPr>
              <a:xfrm>
                <a:off x="4176247" y="4534944"/>
                <a:ext cx="6751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9F2936B-4F32-B4F3-2B9E-04550221AF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6247" y="4534944"/>
                <a:ext cx="675167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725F049-B029-A91E-6EF7-B6C95CECA281}"/>
                  </a:ext>
                </a:extLst>
              </p:cNvPr>
              <p:cNvSpPr txBox="1"/>
              <p:nvPr/>
            </p:nvSpPr>
            <p:spPr>
              <a:xfrm>
                <a:off x="9046458" y="4518499"/>
                <a:ext cx="192183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≈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725F049-B029-A91E-6EF7-B6C95CECA2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6458" y="4518499"/>
                <a:ext cx="1921837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A4FA11A-C264-9C43-C9AB-21B0B9251811}"/>
                  </a:ext>
                </a:extLst>
              </p:cNvPr>
              <p:cNvSpPr txBox="1"/>
              <p:nvPr/>
            </p:nvSpPr>
            <p:spPr>
              <a:xfrm>
                <a:off x="7166963" y="4551393"/>
                <a:ext cx="6751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A4FA11A-C264-9C43-C9AB-21B0B92518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6963" y="4551393"/>
                <a:ext cx="675167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669B740-0BEF-7E1B-D8AC-E3CB33FC8C17}"/>
              </a:ext>
            </a:extLst>
          </p:cNvPr>
          <p:cNvSpPr/>
          <p:nvPr/>
        </p:nvSpPr>
        <p:spPr>
          <a:xfrm>
            <a:off x="4337205" y="4296694"/>
            <a:ext cx="3065840" cy="958082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3B9F363-5C53-3A6B-018A-6612C2A35F94}"/>
              </a:ext>
            </a:extLst>
          </p:cNvPr>
          <p:cNvSpPr/>
          <p:nvPr/>
        </p:nvSpPr>
        <p:spPr>
          <a:xfrm>
            <a:off x="414407" y="4214288"/>
            <a:ext cx="1740878" cy="1135873"/>
          </a:xfrm>
          <a:prstGeom prst="ellipse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A84C5EF-AD2F-F6A0-129A-0FCC57D4EB9F}"/>
                  </a:ext>
                </a:extLst>
              </p:cNvPr>
              <p:cNvSpPr txBox="1"/>
              <p:nvPr/>
            </p:nvSpPr>
            <p:spPr>
              <a:xfrm>
                <a:off x="4414598" y="5605006"/>
                <a:ext cx="2139648" cy="50687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T-count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A84C5EF-AD2F-F6A0-129A-0FCC57D4EB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4598" y="5605006"/>
                <a:ext cx="2139648" cy="506870"/>
              </a:xfrm>
              <a:prstGeom prst="rect">
                <a:avLst/>
              </a:prstGeom>
              <a:blipFill>
                <a:blip r:embed="rId14"/>
                <a:stretch>
                  <a:fillRect l="-2279" b="-4762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rrow: Curved Left 6">
            <a:extLst>
              <a:ext uri="{FF2B5EF4-FFF2-40B4-BE49-F238E27FC236}">
                <a16:creationId xmlns:a16="http://schemas.microsoft.com/office/drawing/2014/main" id="{D106637E-A19A-F7B9-E85E-EFCF872C13A2}"/>
              </a:ext>
            </a:extLst>
          </p:cNvPr>
          <p:cNvSpPr/>
          <p:nvPr/>
        </p:nvSpPr>
        <p:spPr>
          <a:xfrm rot="16200000">
            <a:off x="2882132" y="2320447"/>
            <a:ext cx="685328" cy="3317358"/>
          </a:xfrm>
          <a:prstGeom prst="curvedLeftArrow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140977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F619D-5A3D-DC76-3227-AFB73F887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State Preparation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6FD177-74F6-5A7F-D825-9DE0D61E0E30}"/>
                  </a:ext>
                </a:extLst>
              </p:cNvPr>
              <p:cNvSpPr txBox="1"/>
              <p:nvPr/>
            </p:nvSpPr>
            <p:spPr>
              <a:xfrm>
                <a:off x="7418295" y="431492"/>
                <a:ext cx="4308295" cy="119282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b="1" i="1" smtClean="0">
                        <a:effectLst/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000" b="1" dirty="0">
                    <a:effectLst/>
                  </a:rPr>
                  <a:t>-qubit state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0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effectLst/>
                            <a:latin typeface="Cambria Math" panose="02040503050406030204" pitchFamily="18" charset="0"/>
                          </a:rPr>
                          <m:t>𝝍</m:t>
                        </m:r>
                      </m:e>
                    </m:d>
                  </m:oMath>
                </a14:m>
                <a:r>
                  <a:rPr lang="en-US" sz="2000" b="1" dirty="0">
                    <a:effectLst/>
                  </a:rPr>
                  <a:t> has T-count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effectLst/>
                          <a:latin typeface="Cambria Math" panose="02040503050406030204" pitchFamily="18" charset="0"/>
                        </a:rPr>
                        <m:t>𝑶</m:t>
                      </m:r>
                      <m:d>
                        <m:dPr>
                          <m:ctrlPr>
                            <a:rPr lang="en-US" sz="1600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1600" b="1" i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𝐥𝐨𝐠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num>
                                        <m:den>
                                          <m: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𝝐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e>
                          </m:rad>
                          <m:r>
                            <a:rPr lang="en-US" sz="1600" b="1" i="1" smtClean="0">
                              <a:effectLst/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1600" b="1" i="0" smtClean="0">
                                  <a:effectLst/>
                                  <a:latin typeface="Cambria Math" panose="02040503050406030204" pitchFamily="18" charset="0"/>
                                </a:rPr>
                                <m:t>𝐥𝐨𝐠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𝝐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sz="1400" b="1" dirty="0">
                  <a:effectLst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6FD177-74F6-5A7F-D825-9DE0D61E0E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8295" y="431492"/>
                <a:ext cx="4308295" cy="1192827"/>
              </a:xfrm>
              <a:prstGeom prst="rect">
                <a:avLst/>
              </a:prstGeom>
              <a:blipFill>
                <a:blip r:embed="rId3"/>
                <a:stretch>
                  <a:fillRect t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12554F7-B366-9F5B-F26C-209DE125FD02}"/>
                  </a:ext>
                </a:extLst>
              </p:cNvPr>
              <p:cNvSpPr txBox="1"/>
              <p:nvPr/>
            </p:nvSpPr>
            <p:spPr>
              <a:xfrm>
                <a:off x="838200" y="1757055"/>
                <a:ext cx="10515600" cy="200452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Lemma </a:t>
                </a:r>
              </a:p>
              <a:p>
                <a:r>
                  <a:rPr lang="en-US" sz="2000" dirty="0"/>
                  <a:t>For any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2000" dirty="0"/>
                  <a:t> and any integer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000" dirty="0"/>
                  <a:t>, there exist </a:t>
                </a:r>
                <a:r>
                  <a:rPr lang="en-US" sz="2000" dirty="0">
                    <a:highlight>
                      <a:srgbClr val="00FF00"/>
                    </a:highlight>
                  </a:rPr>
                  <a:t>easy</a:t>
                </a:r>
                <a:r>
                  <a:rPr lang="en-US" sz="2000" dirty="0"/>
                  <a:t> states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|"/>
                        <m:endChr m:val="⟩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,…,|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2000" b="0" dirty="0"/>
                  <a:t> such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</m:oMath>
                </a14:m>
                <a:r>
                  <a:rPr lang="en-US" sz="2000" b="0" dirty="0"/>
                  <a:t> is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000" b="0" dirty="0"/>
                  <a:t>-close to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⋅</m:t>
                      </m:r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sup>
                          </m:sSup>
                          <m:d>
                            <m:dPr>
                              <m:begChr m:val="|"/>
                              <m:endChr m:val="⟩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some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constant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0.2≤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≤0.7</m:t>
                      </m:r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12554F7-B366-9F5B-F26C-209DE125FD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57055"/>
                <a:ext cx="10515600" cy="2004523"/>
              </a:xfrm>
              <a:prstGeom prst="rect">
                <a:avLst/>
              </a:prstGeom>
              <a:blipFill>
                <a:blip r:embed="rId4"/>
                <a:stretch>
                  <a:fillRect l="-1275" t="-3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B913D17-114B-8D0F-8F91-3364939DB17C}"/>
                  </a:ext>
                </a:extLst>
              </p:cNvPr>
              <p:cNvSpPr txBox="1"/>
              <p:nvPr/>
            </p:nvSpPr>
            <p:spPr>
              <a:xfrm>
                <a:off x="4503308" y="4286733"/>
                <a:ext cx="2952438" cy="9580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sup>
                          </m:sSup>
                          <m:d>
                            <m:dPr>
                              <m:begChr m:val="|"/>
                              <m:endChr m:val="⟩"/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d>
                            <m:dPr>
                              <m:begChr m:val="|"/>
                              <m:endChr m:val="⟩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+|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junk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B913D17-114B-8D0F-8F91-3364939DB1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3308" y="4286733"/>
                <a:ext cx="2952438" cy="9580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760A4D5-1FD2-A78D-5070-4A3BDAF4458F}"/>
                  </a:ext>
                </a:extLst>
              </p:cNvPr>
              <p:cNvSpPr txBox="1"/>
              <p:nvPr/>
            </p:nvSpPr>
            <p:spPr>
              <a:xfrm>
                <a:off x="560967" y="4286736"/>
                <a:ext cx="1795573" cy="9580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/4</m:t>
                              </m:r>
                            </m:sup>
                          </m:sSup>
                          <m:d>
                            <m:dPr>
                              <m:begChr m:val="|"/>
                              <m:endChr m:val="⟩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760A4D5-1FD2-A78D-5070-4A3BDAF445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967" y="4286736"/>
                <a:ext cx="1795573" cy="9580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CB5107D-BDF9-FC4C-D25C-A7C2C5C16058}"/>
                  </a:ext>
                </a:extLst>
              </p:cNvPr>
              <p:cNvSpPr txBox="1"/>
              <p:nvPr/>
            </p:nvSpPr>
            <p:spPr>
              <a:xfrm>
                <a:off x="2409069" y="4286734"/>
                <a:ext cx="2045438" cy="9580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/4</m:t>
                              </m:r>
                            </m:sup>
                          </m:sSup>
                          <m:d>
                            <m:dPr>
                              <m:begChr m:val="|"/>
                              <m:endChr m:val="⟩"/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d>
                            <m:dPr>
                              <m:begChr m:val="|"/>
                              <m:endChr m:val="⟩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CB5107D-BDF9-FC4C-D25C-A7C2C5C160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9069" y="4286734"/>
                <a:ext cx="2045438" cy="95808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4B9F42E-3D64-CF3A-3E7D-D814DCE9952E}"/>
                  </a:ext>
                </a:extLst>
              </p:cNvPr>
              <p:cNvSpPr txBox="1"/>
              <p:nvPr/>
            </p:nvSpPr>
            <p:spPr>
              <a:xfrm>
                <a:off x="7403045" y="4286732"/>
                <a:ext cx="2264070" cy="9580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|0⟩</m:t>
                          </m:r>
                          <m:d>
                            <m:dPr>
                              <m:begChr m:val="|"/>
                              <m:endChr m:val="⟩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4B9F42E-3D64-CF3A-3E7D-D814DCE995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3045" y="4286732"/>
                <a:ext cx="2264070" cy="95808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A42A87F-E417-4048-542A-D65653A0EE56}"/>
                  </a:ext>
                </a:extLst>
              </p:cNvPr>
              <p:cNvSpPr txBox="1"/>
              <p:nvPr/>
            </p:nvSpPr>
            <p:spPr>
              <a:xfrm>
                <a:off x="10549983" y="4510865"/>
                <a:ext cx="103623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|0⟩|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A42A87F-E417-4048-542A-D65653A0EE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9983" y="4510865"/>
                <a:ext cx="1036239" cy="461665"/>
              </a:xfrm>
              <a:prstGeom prst="rect">
                <a:avLst/>
              </a:prstGeom>
              <a:blipFill>
                <a:blip r:embed="rId9"/>
                <a:stretch>
                  <a:fillRect l="-5294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6DB77B2-3CD6-8FD6-0F44-50F4D04E631E}"/>
                  </a:ext>
                </a:extLst>
              </p:cNvPr>
              <p:cNvSpPr txBox="1"/>
              <p:nvPr/>
            </p:nvSpPr>
            <p:spPr>
              <a:xfrm>
                <a:off x="1969992" y="4534944"/>
                <a:ext cx="6751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6DB77B2-3CD6-8FD6-0F44-50F4D04E63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9992" y="4534944"/>
                <a:ext cx="675167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9F2936B-4F32-B4F3-2B9E-04550221AFCA}"/>
                  </a:ext>
                </a:extLst>
              </p:cNvPr>
              <p:cNvSpPr txBox="1"/>
              <p:nvPr/>
            </p:nvSpPr>
            <p:spPr>
              <a:xfrm>
                <a:off x="4176247" y="4534944"/>
                <a:ext cx="6751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9F2936B-4F32-B4F3-2B9E-04550221AF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6247" y="4534944"/>
                <a:ext cx="675167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725F049-B029-A91E-6EF7-B6C95CECA281}"/>
                  </a:ext>
                </a:extLst>
              </p:cNvPr>
              <p:cNvSpPr txBox="1"/>
              <p:nvPr/>
            </p:nvSpPr>
            <p:spPr>
              <a:xfrm>
                <a:off x="9046458" y="4518499"/>
                <a:ext cx="192183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≈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725F049-B029-A91E-6EF7-B6C95CECA2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6458" y="4518499"/>
                <a:ext cx="1921837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A4FA11A-C264-9C43-C9AB-21B0B9251811}"/>
                  </a:ext>
                </a:extLst>
              </p:cNvPr>
              <p:cNvSpPr txBox="1"/>
              <p:nvPr/>
            </p:nvSpPr>
            <p:spPr>
              <a:xfrm>
                <a:off x="7166963" y="4551393"/>
                <a:ext cx="6751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A4FA11A-C264-9C43-C9AB-21B0B92518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6963" y="4551393"/>
                <a:ext cx="675167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669B740-0BEF-7E1B-D8AC-E3CB33FC8C17}"/>
              </a:ext>
            </a:extLst>
          </p:cNvPr>
          <p:cNvSpPr/>
          <p:nvPr/>
        </p:nvSpPr>
        <p:spPr>
          <a:xfrm>
            <a:off x="7390892" y="4296694"/>
            <a:ext cx="2094010" cy="958082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17240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F619D-5A3D-DC76-3227-AFB73F887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State Preparation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6FD177-74F6-5A7F-D825-9DE0D61E0E30}"/>
                  </a:ext>
                </a:extLst>
              </p:cNvPr>
              <p:cNvSpPr txBox="1"/>
              <p:nvPr/>
            </p:nvSpPr>
            <p:spPr>
              <a:xfrm>
                <a:off x="7418295" y="431492"/>
                <a:ext cx="4308295" cy="119282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b="1" i="1" smtClean="0">
                        <a:effectLst/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000" b="1" dirty="0">
                    <a:effectLst/>
                  </a:rPr>
                  <a:t>-qubit state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0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effectLst/>
                            <a:latin typeface="Cambria Math" panose="02040503050406030204" pitchFamily="18" charset="0"/>
                          </a:rPr>
                          <m:t>𝝍</m:t>
                        </m:r>
                      </m:e>
                    </m:d>
                  </m:oMath>
                </a14:m>
                <a:r>
                  <a:rPr lang="en-US" sz="2000" b="1" dirty="0">
                    <a:effectLst/>
                  </a:rPr>
                  <a:t> has T-count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effectLst/>
                          <a:latin typeface="Cambria Math" panose="02040503050406030204" pitchFamily="18" charset="0"/>
                        </a:rPr>
                        <m:t>𝑶</m:t>
                      </m:r>
                      <m:d>
                        <m:dPr>
                          <m:ctrlPr>
                            <a:rPr lang="en-US" sz="1600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1600" b="1" i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𝐥𝐨𝐠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num>
                                        <m:den>
                                          <m: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𝝐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e>
                          </m:rad>
                          <m:r>
                            <a:rPr lang="en-US" sz="1600" b="1" i="1" smtClean="0">
                              <a:effectLst/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1600" b="1" i="0" smtClean="0">
                                  <a:effectLst/>
                                  <a:latin typeface="Cambria Math" panose="02040503050406030204" pitchFamily="18" charset="0"/>
                                </a:rPr>
                                <m:t>𝐥𝐨𝐠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𝝐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sz="1400" b="1" dirty="0">
                  <a:effectLst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6FD177-74F6-5A7F-D825-9DE0D61E0E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8295" y="431492"/>
                <a:ext cx="4308295" cy="1192827"/>
              </a:xfrm>
              <a:prstGeom prst="rect">
                <a:avLst/>
              </a:prstGeom>
              <a:blipFill>
                <a:blip r:embed="rId3"/>
                <a:stretch>
                  <a:fillRect t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12554F7-B366-9F5B-F26C-209DE125FD02}"/>
                  </a:ext>
                </a:extLst>
              </p:cNvPr>
              <p:cNvSpPr txBox="1"/>
              <p:nvPr/>
            </p:nvSpPr>
            <p:spPr>
              <a:xfrm>
                <a:off x="838200" y="1757055"/>
                <a:ext cx="10515600" cy="200452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Lemma </a:t>
                </a:r>
              </a:p>
              <a:p>
                <a:r>
                  <a:rPr lang="en-US" sz="2000" dirty="0"/>
                  <a:t>For any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2000" dirty="0"/>
                  <a:t> and any integer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000" dirty="0"/>
                  <a:t>, there exist </a:t>
                </a:r>
                <a:r>
                  <a:rPr lang="en-US" sz="2000" dirty="0">
                    <a:highlight>
                      <a:srgbClr val="00FF00"/>
                    </a:highlight>
                  </a:rPr>
                  <a:t>easy</a:t>
                </a:r>
                <a:r>
                  <a:rPr lang="en-US" sz="2000" dirty="0"/>
                  <a:t> states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|"/>
                        <m:endChr m:val="⟩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,…,|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2000" b="0" dirty="0"/>
                  <a:t> such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</m:oMath>
                </a14:m>
                <a:r>
                  <a:rPr lang="en-US" sz="2000" b="0" dirty="0"/>
                  <a:t> is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000" b="0" dirty="0"/>
                  <a:t>-close to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⋅</m:t>
                      </m:r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sup>
                          </m:sSup>
                          <m:d>
                            <m:dPr>
                              <m:begChr m:val="|"/>
                              <m:endChr m:val="⟩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some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constant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0.2≤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≤0.7</m:t>
                      </m:r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12554F7-B366-9F5B-F26C-209DE125FD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57055"/>
                <a:ext cx="10515600" cy="2004523"/>
              </a:xfrm>
              <a:prstGeom prst="rect">
                <a:avLst/>
              </a:prstGeom>
              <a:blipFill>
                <a:blip r:embed="rId4"/>
                <a:stretch>
                  <a:fillRect l="-1275" t="-3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B913D17-114B-8D0F-8F91-3364939DB17C}"/>
                  </a:ext>
                </a:extLst>
              </p:cNvPr>
              <p:cNvSpPr txBox="1"/>
              <p:nvPr/>
            </p:nvSpPr>
            <p:spPr>
              <a:xfrm>
                <a:off x="4503308" y="4286733"/>
                <a:ext cx="2952438" cy="9580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sup>
                          </m:sSup>
                          <m:d>
                            <m:dPr>
                              <m:begChr m:val="|"/>
                              <m:endChr m:val="⟩"/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d>
                            <m:dPr>
                              <m:begChr m:val="|"/>
                              <m:endChr m:val="⟩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+|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junk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B913D17-114B-8D0F-8F91-3364939DB1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3308" y="4286733"/>
                <a:ext cx="2952438" cy="9580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760A4D5-1FD2-A78D-5070-4A3BDAF4458F}"/>
                  </a:ext>
                </a:extLst>
              </p:cNvPr>
              <p:cNvSpPr txBox="1"/>
              <p:nvPr/>
            </p:nvSpPr>
            <p:spPr>
              <a:xfrm>
                <a:off x="560967" y="4286736"/>
                <a:ext cx="1795573" cy="9580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/4</m:t>
                              </m:r>
                            </m:sup>
                          </m:sSup>
                          <m:d>
                            <m:dPr>
                              <m:begChr m:val="|"/>
                              <m:endChr m:val="⟩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760A4D5-1FD2-A78D-5070-4A3BDAF445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967" y="4286736"/>
                <a:ext cx="1795573" cy="9580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CB5107D-BDF9-FC4C-D25C-A7C2C5C16058}"/>
                  </a:ext>
                </a:extLst>
              </p:cNvPr>
              <p:cNvSpPr txBox="1"/>
              <p:nvPr/>
            </p:nvSpPr>
            <p:spPr>
              <a:xfrm>
                <a:off x="2409069" y="4286734"/>
                <a:ext cx="2045438" cy="9580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/4</m:t>
                              </m:r>
                            </m:sup>
                          </m:sSup>
                          <m:d>
                            <m:dPr>
                              <m:begChr m:val="|"/>
                              <m:endChr m:val="⟩"/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d>
                            <m:dPr>
                              <m:begChr m:val="|"/>
                              <m:endChr m:val="⟩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CB5107D-BDF9-FC4C-D25C-A7C2C5C160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9069" y="4286734"/>
                <a:ext cx="2045438" cy="95808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4B9F42E-3D64-CF3A-3E7D-D814DCE9952E}"/>
                  </a:ext>
                </a:extLst>
              </p:cNvPr>
              <p:cNvSpPr txBox="1"/>
              <p:nvPr/>
            </p:nvSpPr>
            <p:spPr>
              <a:xfrm>
                <a:off x="7403045" y="4286732"/>
                <a:ext cx="2264070" cy="9580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|0⟩</m:t>
                          </m:r>
                          <m:d>
                            <m:dPr>
                              <m:begChr m:val="|"/>
                              <m:endChr m:val="⟩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4B9F42E-3D64-CF3A-3E7D-D814DCE995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3045" y="4286732"/>
                <a:ext cx="2264070" cy="95808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A42A87F-E417-4048-542A-D65653A0EE56}"/>
                  </a:ext>
                </a:extLst>
              </p:cNvPr>
              <p:cNvSpPr txBox="1"/>
              <p:nvPr/>
            </p:nvSpPr>
            <p:spPr>
              <a:xfrm>
                <a:off x="10549983" y="4510865"/>
                <a:ext cx="103623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|0⟩|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A42A87F-E417-4048-542A-D65653A0EE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9983" y="4510865"/>
                <a:ext cx="1036239" cy="461665"/>
              </a:xfrm>
              <a:prstGeom prst="rect">
                <a:avLst/>
              </a:prstGeom>
              <a:blipFill>
                <a:blip r:embed="rId9"/>
                <a:stretch>
                  <a:fillRect l="-5294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6DB77B2-3CD6-8FD6-0F44-50F4D04E631E}"/>
                  </a:ext>
                </a:extLst>
              </p:cNvPr>
              <p:cNvSpPr txBox="1"/>
              <p:nvPr/>
            </p:nvSpPr>
            <p:spPr>
              <a:xfrm>
                <a:off x="1969992" y="4534944"/>
                <a:ext cx="6751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6DB77B2-3CD6-8FD6-0F44-50F4D04E63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9992" y="4534944"/>
                <a:ext cx="675167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9F2936B-4F32-B4F3-2B9E-04550221AFCA}"/>
                  </a:ext>
                </a:extLst>
              </p:cNvPr>
              <p:cNvSpPr txBox="1"/>
              <p:nvPr/>
            </p:nvSpPr>
            <p:spPr>
              <a:xfrm>
                <a:off x="4176247" y="4534944"/>
                <a:ext cx="6751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9F2936B-4F32-B4F3-2B9E-04550221AF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6247" y="4534944"/>
                <a:ext cx="675167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725F049-B029-A91E-6EF7-B6C95CECA281}"/>
                  </a:ext>
                </a:extLst>
              </p:cNvPr>
              <p:cNvSpPr txBox="1"/>
              <p:nvPr/>
            </p:nvSpPr>
            <p:spPr>
              <a:xfrm>
                <a:off x="9046458" y="4518499"/>
                <a:ext cx="192183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≈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725F049-B029-A91E-6EF7-B6C95CECA2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6458" y="4518499"/>
                <a:ext cx="1921837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A4FA11A-C264-9C43-C9AB-21B0B9251811}"/>
                  </a:ext>
                </a:extLst>
              </p:cNvPr>
              <p:cNvSpPr txBox="1"/>
              <p:nvPr/>
            </p:nvSpPr>
            <p:spPr>
              <a:xfrm>
                <a:off x="7166963" y="4551393"/>
                <a:ext cx="6751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A4FA11A-C264-9C43-C9AB-21B0B92518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6963" y="4551393"/>
                <a:ext cx="675167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669B740-0BEF-7E1B-D8AC-E3CB33FC8C17}"/>
              </a:ext>
            </a:extLst>
          </p:cNvPr>
          <p:cNvSpPr/>
          <p:nvPr/>
        </p:nvSpPr>
        <p:spPr>
          <a:xfrm>
            <a:off x="7390892" y="4296694"/>
            <a:ext cx="2094010" cy="958082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3B9F363-5C53-3A6B-018A-6612C2A35F94}"/>
              </a:ext>
            </a:extLst>
          </p:cNvPr>
          <p:cNvSpPr/>
          <p:nvPr/>
        </p:nvSpPr>
        <p:spPr>
          <a:xfrm>
            <a:off x="7273683" y="2865475"/>
            <a:ext cx="1530076" cy="81046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A84C5EF-AD2F-F6A0-129A-0FCC57D4EB9F}"/>
              </a:ext>
            </a:extLst>
          </p:cNvPr>
          <p:cNvSpPr txBox="1"/>
          <p:nvPr/>
        </p:nvSpPr>
        <p:spPr>
          <a:xfrm>
            <a:off x="6567330" y="5398138"/>
            <a:ext cx="2139648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noFill/>
          </a:ln>
        </p:spPr>
        <p:txBody>
          <a:bodyPr wrap="square">
            <a:spAutoFit/>
          </a:bodyPr>
          <a:lstStyle/>
          <a:p>
            <a:r>
              <a:rPr lang="en-US" dirty="0"/>
              <a:t>Constant number of amplification rounds</a:t>
            </a:r>
          </a:p>
        </p:txBody>
      </p:sp>
    </p:spTree>
    <p:extLst>
      <p:ext uri="{BB962C8B-B14F-4D97-AF65-F5344CB8AC3E}">
        <p14:creationId xmlns:p14="http://schemas.microsoft.com/office/powerpoint/2010/main" val="32781971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6FC9E-1E08-7B2D-9E27-3275E90EE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Our Task: State Preparation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8800B87-B263-2210-EC87-FB450B7B10FF}"/>
                  </a:ext>
                </a:extLst>
              </p:cNvPr>
              <p:cNvSpPr txBox="1"/>
              <p:nvPr/>
            </p:nvSpPr>
            <p:spPr>
              <a:xfrm>
                <a:off x="838200" y="1717164"/>
                <a:ext cx="10515599" cy="120032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For 𝑛-qubit quantum states, how many T gates do we need to construct it within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-error?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8800B87-B263-2210-EC87-FB450B7B10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17164"/>
                <a:ext cx="10515599" cy="1200329"/>
              </a:xfrm>
              <a:prstGeom prst="rect">
                <a:avLst/>
              </a:prstGeom>
              <a:blipFill>
                <a:blip r:embed="rId3"/>
                <a:stretch>
                  <a:fillRect t="-9645" r="-928" b="-213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5CE30B-4AA8-74DF-98BD-B16EED1359AD}"/>
              </a:ext>
            </a:extLst>
          </p:cNvPr>
          <p:cNvCxnSpPr>
            <a:cxnSpLocks/>
          </p:cNvCxnSpPr>
          <p:nvPr/>
        </p:nvCxnSpPr>
        <p:spPr>
          <a:xfrm>
            <a:off x="3384979" y="5061094"/>
            <a:ext cx="469427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9EE6B36-5224-B5CD-2C49-4711ABAB4223}"/>
              </a:ext>
            </a:extLst>
          </p:cNvPr>
          <p:cNvCxnSpPr>
            <a:cxnSpLocks/>
          </p:cNvCxnSpPr>
          <p:nvPr/>
        </p:nvCxnSpPr>
        <p:spPr>
          <a:xfrm>
            <a:off x="3384979" y="3407729"/>
            <a:ext cx="469427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81E2552-C679-26D0-B8E2-0AA3A936EFF2}"/>
              </a:ext>
            </a:extLst>
          </p:cNvPr>
          <p:cNvCxnSpPr>
            <a:cxnSpLocks/>
          </p:cNvCxnSpPr>
          <p:nvPr/>
        </p:nvCxnSpPr>
        <p:spPr>
          <a:xfrm>
            <a:off x="3384979" y="3735574"/>
            <a:ext cx="469427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DF287A2-4E1F-1FE5-DBD3-06575D697BA3}"/>
              </a:ext>
            </a:extLst>
          </p:cNvPr>
          <p:cNvCxnSpPr>
            <a:cxnSpLocks/>
          </p:cNvCxnSpPr>
          <p:nvPr/>
        </p:nvCxnSpPr>
        <p:spPr>
          <a:xfrm>
            <a:off x="3384979" y="4072267"/>
            <a:ext cx="469427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5B63C32-96F4-56FE-59D4-657E420ADD03}"/>
              </a:ext>
            </a:extLst>
          </p:cNvPr>
          <p:cNvCxnSpPr>
            <a:cxnSpLocks/>
          </p:cNvCxnSpPr>
          <p:nvPr/>
        </p:nvCxnSpPr>
        <p:spPr>
          <a:xfrm>
            <a:off x="3384979" y="4391244"/>
            <a:ext cx="469427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3751F49-C786-5B3A-3758-6267E484C987}"/>
              </a:ext>
            </a:extLst>
          </p:cNvPr>
          <p:cNvCxnSpPr>
            <a:cxnSpLocks/>
          </p:cNvCxnSpPr>
          <p:nvPr/>
        </p:nvCxnSpPr>
        <p:spPr>
          <a:xfrm>
            <a:off x="3384979" y="4720860"/>
            <a:ext cx="469427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DEC625C-3FB1-F0AE-8CFA-401D077496E2}"/>
                  </a:ext>
                </a:extLst>
              </p:cNvPr>
              <p:cNvSpPr txBox="1"/>
              <p:nvPr/>
            </p:nvSpPr>
            <p:spPr>
              <a:xfrm>
                <a:off x="2905863" y="3214101"/>
                <a:ext cx="4890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DEC625C-3FB1-F0AE-8CFA-401D077496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5863" y="3214101"/>
                <a:ext cx="48909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1D25527-5D7A-FBC0-B527-01033C1F9D20}"/>
                  </a:ext>
                </a:extLst>
              </p:cNvPr>
              <p:cNvSpPr txBox="1"/>
              <p:nvPr/>
            </p:nvSpPr>
            <p:spPr>
              <a:xfrm>
                <a:off x="2909405" y="3547253"/>
                <a:ext cx="4890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1D25527-5D7A-FBC0-B527-01033C1F9D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9405" y="3547253"/>
                <a:ext cx="48909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2B39D0B6-CE86-5A00-9ABD-30210B4E3C90}"/>
                  </a:ext>
                </a:extLst>
              </p:cNvPr>
              <p:cNvSpPr txBox="1"/>
              <p:nvPr/>
            </p:nvSpPr>
            <p:spPr>
              <a:xfrm>
                <a:off x="2909409" y="3892815"/>
                <a:ext cx="4890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2B39D0B6-CE86-5A00-9ABD-30210B4E3C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9409" y="3892815"/>
                <a:ext cx="489098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F7DACB42-3FFC-0E65-F6A2-DEE911D8ECC2}"/>
                  </a:ext>
                </a:extLst>
              </p:cNvPr>
              <p:cNvSpPr txBox="1"/>
              <p:nvPr/>
            </p:nvSpPr>
            <p:spPr>
              <a:xfrm>
                <a:off x="2909408" y="4195842"/>
                <a:ext cx="4890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F7DACB42-3FFC-0E65-F6A2-DEE911D8EC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9408" y="4195842"/>
                <a:ext cx="489098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2DEA51D6-526D-8911-9BCD-A4B6BA1A7F64}"/>
                  </a:ext>
                </a:extLst>
              </p:cNvPr>
              <p:cNvSpPr txBox="1"/>
              <p:nvPr/>
            </p:nvSpPr>
            <p:spPr>
              <a:xfrm>
                <a:off x="2909409" y="4525447"/>
                <a:ext cx="4890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2DEA51D6-526D-8911-9BCD-A4B6BA1A7F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9409" y="4525447"/>
                <a:ext cx="489098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59F4932-E3B0-181B-50C6-02E4CB8DDCDE}"/>
              </a:ext>
            </a:extLst>
          </p:cNvPr>
          <p:cNvCxnSpPr>
            <a:cxnSpLocks/>
          </p:cNvCxnSpPr>
          <p:nvPr/>
        </p:nvCxnSpPr>
        <p:spPr>
          <a:xfrm>
            <a:off x="3388526" y="5287921"/>
            <a:ext cx="469427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B809A219-43DA-D1F6-1AC1-0D5B7AD725C9}"/>
              </a:ext>
            </a:extLst>
          </p:cNvPr>
          <p:cNvCxnSpPr>
            <a:cxnSpLocks/>
          </p:cNvCxnSpPr>
          <p:nvPr/>
        </p:nvCxnSpPr>
        <p:spPr>
          <a:xfrm>
            <a:off x="3386755" y="5450954"/>
            <a:ext cx="469427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183FE7A5-5A1B-7671-9671-14A9157815C0}"/>
              </a:ext>
            </a:extLst>
          </p:cNvPr>
          <p:cNvCxnSpPr>
            <a:cxnSpLocks/>
          </p:cNvCxnSpPr>
          <p:nvPr/>
        </p:nvCxnSpPr>
        <p:spPr>
          <a:xfrm>
            <a:off x="3392071" y="5599809"/>
            <a:ext cx="469427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17EA8BF-E176-9D5D-16E7-49714FD2D3D4}"/>
                  </a:ext>
                </a:extLst>
              </p:cNvPr>
              <p:cNvSpPr txBox="1"/>
              <p:nvPr/>
            </p:nvSpPr>
            <p:spPr>
              <a:xfrm>
                <a:off x="2803013" y="5136935"/>
                <a:ext cx="55716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17EA8BF-E176-9D5D-16E7-49714FD2D3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3013" y="5136935"/>
                <a:ext cx="557161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4898423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F619D-5A3D-DC76-3227-AFB73F887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State Preparation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6FD177-74F6-5A7F-D825-9DE0D61E0E30}"/>
                  </a:ext>
                </a:extLst>
              </p:cNvPr>
              <p:cNvSpPr txBox="1"/>
              <p:nvPr/>
            </p:nvSpPr>
            <p:spPr>
              <a:xfrm>
                <a:off x="7418295" y="431492"/>
                <a:ext cx="4308295" cy="119282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b="1" i="1" smtClean="0">
                        <a:effectLst/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000" b="1" dirty="0">
                    <a:effectLst/>
                  </a:rPr>
                  <a:t>-qubit state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0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effectLst/>
                            <a:latin typeface="Cambria Math" panose="02040503050406030204" pitchFamily="18" charset="0"/>
                          </a:rPr>
                          <m:t>𝝍</m:t>
                        </m:r>
                      </m:e>
                    </m:d>
                  </m:oMath>
                </a14:m>
                <a:r>
                  <a:rPr lang="en-US" sz="2000" b="1" dirty="0">
                    <a:effectLst/>
                  </a:rPr>
                  <a:t> has T-count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effectLst/>
                          <a:latin typeface="Cambria Math" panose="02040503050406030204" pitchFamily="18" charset="0"/>
                        </a:rPr>
                        <m:t>𝑶</m:t>
                      </m:r>
                      <m:d>
                        <m:dPr>
                          <m:ctrlPr>
                            <a:rPr lang="en-US" sz="1600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1600" b="1" i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𝐥𝐨𝐠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num>
                                        <m:den>
                                          <m: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𝝐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e>
                          </m:rad>
                          <m:r>
                            <a:rPr lang="en-US" sz="1600" b="1" i="1" smtClean="0">
                              <a:effectLst/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1600" b="1" i="0" smtClean="0">
                                  <a:effectLst/>
                                  <a:latin typeface="Cambria Math" panose="02040503050406030204" pitchFamily="18" charset="0"/>
                                </a:rPr>
                                <m:t>𝐥𝐨𝐠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𝝐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sz="1400" b="1" dirty="0">
                  <a:effectLst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6FD177-74F6-5A7F-D825-9DE0D61E0E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8295" y="431492"/>
                <a:ext cx="4308295" cy="1192827"/>
              </a:xfrm>
              <a:prstGeom prst="rect">
                <a:avLst/>
              </a:prstGeom>
              <a:blipFill>
                <a:blip r:embed="rId3"/>
                <a:stretch>
                  <a:fillRect t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12554F7-B366-9F5B-F26C-209DE125FD02}"/>
                  </a:ext>
                </a:extLst>
              </p:cNvPr>
              <p:cNvSpPr txBox="1"/>
              <p:nvPr/>
            </p:nvSpPr>
            <p:spPr>
              <a:xfrm>
                <a:off x="838200" y="1757055"/>
                <a:ext cx="10515600" cy="200452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Lemma </a:t>
                </a:r>
              </a:p>
              <a:p>
                <a:r>
                  <a:rPr lang="en-US" sz="2000" dirty="0"/>
                  <a:t>For any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2000" dirty="0"/>
                  <a:t> and any integer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000" dirty="0"/>
                  <a:t>, there exist </a:t>
                </a:r>
                <a:r>
                  <a:rPr lang="en-US" sz="2000" dirty="0">
                    <a:highlight>
                      <a:srgbClr val="00FF00"/>
                    </a:highlight>
                  </a:rPr>
                  <a:t>easy</a:t>
                </a:r>
                <a:r>
                  <a:rPr lang="en-US" sz="2000" dirty="0"/>
                  <a:t> states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|"/>
                        <m:endChr m:val="⟩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,…,|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2000" b="0" dirty="0"/>
                  <a:t> such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</m:oMath>
                </a14:m>
                <a:r>
                  <a:rPr lang="en-US" sz="2000" b="0" dirty="0"/>
                  <a:t> is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000" b="0" dirty="0"/>
                  <a:t>-close to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⋅</m:t>
                      </m:r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sup>
                          </m:sSup>
                          <m:d>
                            <m:dPr>
                              <m:begChr m:val="|"/>
                              <m:endChr m:val="⟩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some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constant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0.2≤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≤0.7</m:t>
                      </m:r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12554F7-B366-9F5B-F26C-209DE125FD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57055"/>
                <a:ext cx="10515600" cy="2004523"/>
              </a:xfrm>
              <a:prstGeom prst="rect">
                <a:avLst/>
              </a:prstGeom>
              <a:blipFill>
                <a:blip r:embed="rId4"/>
                <a:stretch>
                  <a:fillRect l="-1275" t="-3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B913D17-114B-8D0F-8F91-3364939DB17C}"/>
                  </a:ext>
                </a:extLst>
              </p:cNvPr>
              <p:cNvSpPr txBox="1"/>
              <p:nvPr/>
            </p:nvSpPr>
            <p:spPr>
              <a:xfrm>
                <a:off x="4503308" y="4286733"/>
                <a:ext cx="2952438" cy="9580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sup>
                          </m:sSup>
                          <m:d>
                            <m:dPr>
                              <m:begChr m:val="|"/>
                              <m:endChr m:val="⟩"/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d>
                            <m:dPr>
                              <m:begChr m:val="|"/>
                              <m:endChr m:val="⟩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+|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junk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B913D17-114B-8D0F-8F91-3364939DB1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3308" y="4286733"/>
                <a:ext cx="2952438" cy="9580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760A4D5-1FD2-A78D-5070-4A3BDAF4458F}"/>
                  </a:ext>
                </a:extLst>
              </p:cNvPr>
              <p:cNvSpPr txBox="1"/>
              <p:nvPr/>
            </p:nvSpPr>
            <p:spPr>
              <a:xfrm>
                <a:off x="560967" y="4286736"/>
                <a:ext cx="1795573" cy="9580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/4</m:t>
                              </m:r>
                            </m:sup>
                          </m:sSup>
                          <m:d>
                            <m:dPr>
                              <m:begChr m:val="|"/>
                              <m:endChr m:val="⟩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760A4D5-1FD2-A78D-5070-4A3BDAF445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967" y="4286736"/>
                <a:ext cx="1795573" cy="9580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CB5107D-BDF9-FC4C-D25C-A7C2C5C16058}"/>
                  </a:ext>
                </a:extLst>
              </p:cNvPr>
              <p:cNvSpPr txBox="1"/>
              <p:nvPr/>
            </p:nvSpPr>
            <p:spPr>
              <a:xfrm>
                <a:off x="2409069" y="4286734"/>
                <a:ext cx="2045438" cy="9580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/4</m:t>
                              </m:r>
                            </m:sup>
                          </m:sSup>
                          <m:d>
                            <m:dPr>
                              <m:begChr m:val="|"/>
                              <m:endChr m:val="⟩"/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d>
                            <m:dPr>
                              <m:begChr m:val="|"/>
                              <m:endChr m:val="⟩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CB5107D-BDF9-FC4C-D25C-A7C2C5C160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9069" y="4286734"/>
                <a:ext cx="2045438" cy="95808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4B9F42E-3D64-CF3A-3E7D-D814DCE9952E}"/>
                  </a:ext>
                </a:extLst>
              </p:cNvPr>
              <p:cNvSpPr txBox="1"/>
              <p:nvPr/>
            </p:nvSpPr>
            <p:spPr>
              <a:xfrm>
                <a:off x="7403045" y="4286732"/>
                <a:ext cx="2264070" cy="9580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|0⟩</m:t>
                          </m:r>
                          <m:d>
                            <m:dPr>
                              <m:begChr m:val="|"/>
                              <m:endChr m:val="⟩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4B9F42E-3D64-CF3A-3E7D-D814DCE995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3045" y="4286732"/>
                <a:ext cx="2264070" cy="95808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A42A87F-E417-4048-542A-D65653A0EE56}"/>
                  </a:ext>
                </a:extLst>
              </p:cNvPr>
              <p:cNvSpPr txBox="1"/>
              <p:nvPr/>
            </p:nvSpPr>
            <p:spPr>
              <a:xfrm>
                <a:off x="10549983" y="4510865"/>
                <a:ext cx="103623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|0⟩|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A42A87F-E417-4048-542A-D65653A0EE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9983" y="4510865"/>
                <a:ext cx="1036239" cy="461665"/>
              </a:xfrm>
              <a:prstGeom prst="rect">
                <a:avLst/>
              </a:prstGeom>
              <a:blipFill>
                <a:blip r:embed="rId9"/>
                <a:stretch>
                  <a:fillRect l="-5294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6DB77B2-3CD6-8FD6-0F44-50F4D04E631E}"/>
                  </a:ext>
                </a:extLst>
              </p:cNvPr>
              <p:cNvSpPr txBox="1"/>
              <p:nvPr/>
            </p:nvSpPr>
            <p:spPr>
              <a:xfrm>
                <a:off x="1969992" y="4534944"/>
                <a:ext cx="6751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6DB77B2-3CD6-8FD6-0F44-50F4D04E63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9992" y="4534944"/>
                <a:ext cx="675167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9F2936B-4F32-B4F3-2B9E-04550221AFCA}"/>
                  </a:ext>
                </a:extLst>
              </p:cNvPr>
              <p:cNvSpPr txBox="1"/>
              <p:nvPr/>
            </p:nvSpPr>
            <p:spPr>
              <a:xfrm>
                <a:off x="4176247" y="4534944"/>
                <a:ext cx="6751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9F2936B-4F32-B4F3-2B9E-04550221AF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6247" y="4534944"/>
                <a:ext cx="675167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725F049-B029-A91E-6EF7-B6C95CECA281}"/>
                  </a:ext>
                </a:extLst>
              </p:cNvPr>
              <p:cNvSpPr txBox="1"/>
              <p:nvPr/>
            </p:nvSpPr>
            <p:spPr>
              <a:xfrm>
                <a:off x="9046458" y="4518499"/>
                <a:ext cx="192183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≈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725F049-B029-A91E-6EF7-B6C95CECA2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6458" y="4518499"/>
                <a:ext cx="1921837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A4FA11A-C264-9C43-C9AB-21B0B9251811}"/>
                  </a:ext>
                </a:extLst>
              </p:cNvPr>
              <p:cNvSpPr txBox="1"/>
              <p:nvPr/>
            </p:nvSpPr>
            <p:spPr>
              <a:xfrm>
                <a:off x="7166963" y="4551393"/>
                <a:ext cx="6751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A4FA11A-C264-9C43-C9AB-21B0B92518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6963" y="4551393"/>
                <a:ext cx="675167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669B740-0BEF-7E1B-D8AC-E3CB33FC8C17}"/>
              </a:ext>
            </a:extLst>
          </p:cNvPr>
          <p:cNvSpPr/>
          <p:nvPr/>
        </p:nvSpPr>
        <p:spPr>
          <a:xfrm>
            <a:off x="7390892" y="4296694"/>
            <a:ext cx="2094010" cy="958082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83D5CC1-4FB7-3BE7-5E5C-DB96F561DC93}"/>
              </a:ext>
            </a:extLst>
          </p:cNvPr>
          <p:cNvSpPr/>
          <p:nvPr/>
        </p:nvSpPr>
        <p:spPr>
          <a:xfrm>
            <a:off x="8091937" y="926355"/>
            <a:ext cx="413092" cy="510155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B06543F-E1A9-D43E-3257-E3676CC74C41}"/>
              </a:ext>
            </a:extLst>
          </p:cNvPr>
          <p:cNvCxnSpPr>
            <a:cxnSpLocks/>
          </p:cNvCxnSpPr>
          <p:nvPr/>
        </p:nvCxnSpPr>
        <p:spPr>
          <a:xfrm flipV="1">
            <a:off x="6870518" y="1487581"/>
            <a:ext cx="1524736" cy="3877376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A84C5EF-AD2F-F6A0-129A-0FCC57D4EB9F}"/>
              </a:ext>
            </a:extLst>
          </p:cNvPr>
          <p:cNvSpPr txBox="1"/>
          <p:nvPr/>
        </p:nvSpPr>
        <p:spPr>
          <a:xfrm>
            <a:off x="6567330" y="5398138"/>
            <a:ext cx="2139648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noFill/>
          </a:ln>
        </p:spPr>
        <p:txBody>
          <a:bodyPr wrap="square">
            <a:spAutoFit/>
          </a:bodyPr>
          <a:lstStyle/>
          <a:p>
            <a:r>
              <a:rPr lang="en-US" dirty="0"/>
              <a:t>Constant number of amplification rounds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AD2A1D0-3BB1-B879-8978-DC4CFCF0593C}"/>
              </a:ext>
            </a:extLst>
          </p:cNvPr>
          <p:cNvSpPr/>
          <p:nvPr/>
        </p:nvSpPr>
        <p:spPr>
          <a:xfrm>
            <a:off x="6622021" y="5418407"/>
            <a:ext cx="885500" cy="34844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6386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6FC9E-1E08-7B2D-9E27-3275E90EE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Our Task: State Preparation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8800B87-B263-2210-EC87-FB450B7B10FF}"/>
                  </a:ext>
                </a:extLst>
              </p:cNvPr>
              <p:cNvSpPr txBox="1"/>
              <p:nvPr/>
            </p:nvSpPr>
            <p:spPr>
              <a:xfrm>
                <a:off x="838200" y="1717164"/>
                <a:ext cx="10515599" cy="120032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For 𝑛-qubit quantum states, how many T gates do we need to construct it within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-error?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8800B87-B263-2210-EC87-FB450B7B10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17164"/>
                <a:ext cx="10515599" cy="1200329"/>
              </a:xfrm>
              <a:prstGeom prst="rect">
                <a:avLst/>
              </a:prstGeom>
              <a:blipFill>
                <a:blip r:embed="rId2"/>
                <a:stretch>
                  <a:fillRect t="-9645" r="-928" b="-213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5A162C24-1D66-0C08-2CFA-379AF04A695D}"/>
              </a:ext>
            </a:extLst>
          </p:cNvPr>
          <p:cNvGrpSpPr/>
          <p:nvPr/>
        </p:nvGrpSpPr>
        <p:grpSpPr>
          <a:xfrm>
            <a:off x="2905863" y="2927743"/>
            <a:ext cx="5173390" cy="2607349"/>
            <a:chOff x="3198259" y="3634811"/>
            <a:chExt cx="5173390" cy="260734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286F6FD-A655-CDD3-5F0B-56B918DB6930}"/>
                </a:ext>
              </a:extLst>
            </p:cNvPr>
            <p:cNvGrpSpPr/>
            <p:nvPr/>
          </p:nvGrpSpPr>
          <p:grpSpPr>
            <a:xfrm>
              <a:off x="3677375" y="3634811"/>
              <a:ext cx="4694274" cy="2607349"/>
              <a:chOff x="2333847" y="2810788"/>
              <a:chExt cx="4694274" cy="2607349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204AEB51-D274-AA0A-32C8-393F066D8CB7}"/>
                  </a:ext>
                </a:extLst>
              </p:cNvPr>
              <p:cNvGrpSpPr/>
              <p:nvPr/>
            </p:nvGrpSpPr>
            <p:grpSpPr>
              <a:xfrm rot="10800000">
                <a:off x="3970606" y="2810788"/>
                <a:ext cx="1201886" cy="1668966"/>
                <a:chOff x="2792793" y="3404937"/>
                <a:chExt cx="1201886" cy="1668966"/>
              </a:xfrm>
            </p:grpSpPr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39182972-A2B1-66A4-E0D8-9A313B298ED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390614" y="3609751"/>
                  <a:ext cx="0" cy="99415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6" name="TextBox 45">
                      <a:extLst>
                        <a:ext uri="{FF2B5EF4-FFF2-40B4-BE49-F238E27FC236}">
                          <a16:creationId xmlns:a16="http://schemas.microsoft.com/office/drawing/2014/main" id="{C07EB4BC-BBF8-5E40-D72E-7C1ABE227AD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792793" y="4058240"/>
                      <a:ext cx="1201886" cy="101566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6000" b="1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</m:oMath>
                        </m:oMathPara>
                      </a14:m>
                      <a:endParaRPr lang="en-US" sz="6000" b="1" dirty="0"/>
                    </a:p>
                  </p:txBody>
                </p:sp>
              </mc:Choice>
              <mc:Fallback xmlns="">
                <p:sp>
                  <p:nvSpPr>
                    <p:cNvPr id="49" name="TextBox 48">
                      <a:extLst>
                        <a:ext uri="{FF2B5EF4-FFF2-40B4-BE49-F238E27FC236}">
                          <a16:creationId xmlns:a16="http://schemas.microsoft.com/office/drawing/2014/main" id="{AD31C063-F710-02D8-FF58-47E0425FF85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792793" y="4058240"/>
                      <a:ext cx="1201886" cy="1015663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7" name="TextBox 46">
                      <a:extLst>
                        <a:ext uri="{FF2B5EF4-FFF2-40B4-BE49-F238E27FC236}">
                          <a16:creationId xmlns:a16="http://schemas.microsoft.com/office/drawing/2014/main" id="{3AA97263-4F32-CB0F-5C16-3203D124A4BC}"/>
                        </a:ext>
                      </a:extLst>
                    </p:cNvPr>
                    <p:cNvSpPr txBox="1"/>
                    <p:nvPr/>
                  </p:nvSpPr>
                  <p:spPr>
                    <a:xfrm flipH="1">
                      <a:off x="3076872" y="3404937"/>
                      <a:ext cx="638116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⊕</m:t>
                            </m:r>
                          </m:oMath>
                        </m:oMathPara>
                      </a14:m>
                      <a:endParaRPr lang="en-US" sz="2000" b="1" dirty="0"/>
                    </a:p>
                  </p:txBody>
                </p:sp>
              </mc:Choice>
              <mc:Fallback xmlns="">
                <p:sp>
                  <p:nvSpPr>
                    <p:cNvPr id="50" name="TextBox 49">
                      <a:extLst>
                        <a:ext uri="{FF2B5EF4-FFF2-40B4-BE49-F238E27FC236}">
                          <a16:creationId xmlns:a16="http://schemas.microsoft.com/office/drawing/2014/main" id="{B36B0CD1-66F3-E203-EDC8-D7DF09A2C2F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flipH="1">
                      <a:off x="3076872" y="3404937"/>
                      <a:ext cx="638116" cy="400110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t="-757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AE5CE30B-4AA8-74DF-98BD-B16EED1359A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33847" y="4944139"/>
                <a:ext cx="4694274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49EE6B36-5224-B5CD-2C49-4711ABAB42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33847" y="3290774"/>
                <a:ext cx="4694274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681E2552-C679-26D0-B8E2-0AA3A936EF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33847" y="3618619"/>
                <a:ext cx="4694274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7DF287A2-4E1F-1FE5-DBD3-06575D697B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33847" y="3955312"/>
                <a:ext cx="4694274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D5B63C32-96F4-56FE-59D4-657E420ADD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33847" y="4274289"/>
                <a:ext cx="4694274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03751F49-C786-5B3A-3758-6267E484C9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33847" y="4603905"/>
                <a:ext cx="4694274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E22DD96-3F93-8AA0-A487-28A2EE84865B}"/>
                  </a:ext>
                </a:extLst>
              </p:cNvPr>
              <p:cNvSpPr txBox="1"/>
              <p:nvPr/>
            </p:nvSpPr>
            <p:spPr>
              <a:xfrm>
                <a:off x="6432315" y="4131314"/>
                <a:ext cx="345558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/>
                  <a:t>S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9EAB3E8-7EAC-8839-19B7-5635624BCDFB}"/>
                  </a:ext>
                </a:extLst>
              </p:cNvPr>
              <p:cNvSpPr txBox="1"/>
              <p:nvPr/>
            </p:nvSpPr>
            <p:spPr>
              <a:xfrm>
                <a:off x="2550044" y="3128404"/>
                <a:ext cx="345558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/>
                  <a:t>H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AEF936A-010C-5450-8A50-436B82D33885}"/>
                  </a:ext>
                </a:extLst>
              </p:cNvPr>
              <p:cNvSpPr txBox="1"/>
              <p:nvPr/>
            </p:nvSpPr>
            <p:spPr>
              <a:xfrm>
                <a:off x="3978731" y="4107339"/>
                <a:ext cx="345558" cy="36933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/>
                  <a:t>T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B72BEF1-389B-5C05-B8F0-5DB2E8E501A6}"/>
                  </a:ext>
                </a:extLst>
              </p:cNvPr>
              <p:cNvSpPr txBox="1"/>
              <p:nvPr/>
            </p:nvSpPr>
            <p:spPr>
              <a:xfrm>
                <a:off x="5200206" y="3415864"/>
                <a:ext cx="345558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/>
                  <a:t>H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7BF4420-829E-9050-B072-560B8EF5728C}"/>
                  </a:ext>
                </a:extLst>
              </p:cNvPr>
              <p:cNvSpPr txBox="1"/>
              <p:nvPr/>
            </p:nvSpPr>
            <p:spPr>
              <a:xfrm>
                <a:off x="6432315" y="4757868"/>
                <a:ext cx="345558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/>
                  <a:t>H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4575397-93A8-9556-62AC-ABA64A87BE21}"/>
                  </a:ext>
                </a:extLst>
              </p:cNvPr>
              <p:cNvSpPr txBox="1"/>
              <p:nvPr/>
            </p:nvSpPr>
            <p:spPr>
              <a:xfrm>
                <a:off x="2550046" y="4079006"/>
                <a:ext cx="345558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/>
                  <a:t>H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0516F58-3AD6-827D-A272-C24BBC365F41}"/>
                  </a:ext>
                </a:extLst>
              </p:cNvPr>
              <p:cNvSpPr txBox="1"/>
              <p:nvPr/>
            </p:nvSpPr>
            <p:spPr>
              <a:xfrm>
                <a:off x="6432315" y="3492586"/>
                <a:ext cx="345558" cy="36933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/>
                  <a:t>T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BFC0356-6201-038F-AA7C-7030B3B9380A}"/>
                  </a:ext>
                </a:extLst>
              </p:cNvPr>
              <p:cNvSpPr txBox="1"/>
              <p:nvPr/>
            </p:nvSpPr>
            <p:spPr>
              <a:xfrm>
                <a:off x="3978731" y="4748855"/>
                <a:ext cx="345558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/>
                  <a:t>S</a:t>
                </a:r>
              </a:p>
            </p:txBody>
          </p: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5539D8F7-ADD5-3B5E-FA2E-0C6D27F59009}"/>
                  </a:ext>
                </a:extLst>
              </p:cNvPr>
              <p:cNvGrpSpPr/>
              <p:nvPr/>
            </p:nvGrpSpPr>
            <p:grpSpPr>
              <a:xfrm>
                <a:off x="2830006" y="3398525"/>
                <a:ext cx="1201886" cy="1668966"/>
                <a:chOff x="2792793" y="3404937"/>
                <a:chExt cx="1201886" cy="1668966"/>
              </a:xfrm>
            </p:grpSpPr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1CE25E41-6BB5-BE09-11EC-A6FFDC1644B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390614" y="3609751"/>
                  <a:ext cx="0" cy="99415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3" name="TextBox 42">
                      <a:extLst>
                        <a:ext uri="{FF2B5EF4-FFF2-40B4-BE49-F238E27FC236}">
                          <a16:creationId xmlns:a16="http://schemas.microsoft.com/office/drawing/2014/main" id="{28976828-7788-3362-0ED3-35EC006DB2F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792793" y="4058240"/>
                      <a:ext cx="1201886" cy="101566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6000" b="1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</m:oMath>
                        </m:oMathPara>
                      </a14:m>
                      <a:endParaRPr lang="en-US" sz="6000" b="1" dirty="0"/>
                    </a:p>
                  </p:txBody>
                </p:sp>
              </mc:Choice>
              <mc:Fallback xmlns="">
                <p:sp>
                  <p:nvSpPr>
                    <p:cNvPr id="31" name="TextBox 30">
                      <a:extLst>
                        <a:ext uri="{FF2B5EF4-FFF2-40B4-BE49-F238E27FC236}">
                          <a16:creationId xmlns:a16="http://schemas.microsoft.com/office/drawing/2014/main" id="{3F0F710D-12BE-47BC-CC2F-1FDB7235880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792793" y="4058240"/>
                      <a:ext cx="1201886" cy="1015663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4" name="TextBox 43">
                      <a:extLst>
                        <a:ext uri="{FF2B5EF4-FFF2-40B4-BE49-F238E27FC236}">
                          <a16:creationId xmlns:a16="http://schemas.microsoft.com/office/drawing/2014/main" id="{0BBAA591-BE84-CC0D-0636-0736D1210911}"/>
                        </a:ext>
                      </a:extLst>
                    </p:cNvPr>
                    <p:cNvSpPr txBox="1"/>
                    <p:nvPr/>
                  </p:nvSpPr>
                  <p:spPr>
                    <a:xfrm flipH="1">
                      <a:off x="3076872" y="3404937"/>
                      <a:ext cx="638116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⊕</m:t>
                            </m:r>
                          </m:oMath>
                        </m:oMathPara>
                      </a14:m>
                      <a:endParaRPr lang="en-US" sz="2000" b="1" dirty="0"/>
                    </a:p>
                  </p:txBody>
                </p:sp>
              </mc:Choice>
              <mc:Fallback xmlns="">
                <p:sp>
                  <p:nvSpPr>
                    <p:cNvPr id="33" name="TextBox 32">
                      <a:extLst>
                        <a:ext uri="{FF2B5EF4-FFF2-40B4-BE49-F238E27FC236}">
                          <a16:creationId xmlns:a16="http://schemas.microsoft.com/office/drawing/2014/main" id="{1FC4C42C-7155-05AD-823E-E7D36117C44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flipH="1">
                      <a:off x="3076872" y="3404937"/>
                      <a:ext cx="638116" cy="400110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b="-923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828EDC36-CA8F-3085-24A0-EF1A3E465D39}"/>
                  </a:ext>
                </a:extLst>
              </p:cNvPr>
              <p:cNvGrpSpPr/>
              <p:nvPr/>
            </p:nvGrpSpPr>
            <p:grpSpPr>
              <a:xfrm>
                <a:off x="2849741" y="3065533"/>
                <a:ext cx="638116" cy="1668966"/>
                <a:chOff x="3076872" y="3404937"/>
                <a:chExt cx="638116" cy="166896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0" name="TextBox 39">
                      <a:extLst>
                        <a:ext uri="{FF2B5EF4-FFF2-40B4-BE49-F238E27FC236}">
                          <a16:creationId xmlns:a16="http://schemas.microsoft.com/office/drawing/2014/main" id="{170FEFCF-D61F-31B0-D5BB-7A36112A46E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183109" y="4058240"/>
                      <a:ext cx="421254" cy="101566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6000" b="1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</m:oMath>
                        </m:oMathPara>
                      </a14:m>
                      <a:endParaRPr lang="en-US" sz="6000" b="1" dirty="0"/>
                    </a:p>
                  </p:txBody>
                </p:sp>
              </mc:Choice>
              <mc:Fallback xmlns="">
                <p:sp>
                  <p:nvSpPr>
                    <p:cNvPr id="40" name="TextBox 39">
                      <a:extLst>
                        <a:ext uri="{FF2B5EF4-FFF2-40B4-BE49-F238E27FC236}">
                          <a16:creationId xmlns:a16="http://schemas.microsoft.com/office/drawing/2014/main" id="{170FEFCF-D61F-31B0-D5BB-7A36112A46EA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83109" y="4058240"/>
                      <a:ext cx="421254" cy="1015663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CA237643-C659-9122-23C2-792E18C8CD4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390614" y="3609751"/>
                  <a:ext cx="0" cy="99415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1" name="TextBox 40">
                      <a:extLst>
                        <a:ext uri="{FF2B5EF4-FFF2-40B4-BE49-F238E27FC236}">
                          <a16:creationId xmlns:a16="http://schemas.microsoft.com/office/drawing/2014/main" id="{B6878454-15C8-E5FC-AF59-60AB8951C02F}"/>
                        </a:ext>
                      </a:extLst>
                    </p:cNvPr>
                    <p:cNvSpPr txBox="1"/>
                    <p:nvPr/>
                  </p:nvSpPr>
                  <p:spPr>
                    <a:xfrm flipH="1">
                      <a:off x="3076872" y="3404937"/>
                      <a:ext cx="638116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⊕</m:t>
                            </m:r>
                          </m:oMath>
                        </m:oMathPara>
                      </a14:m>
                      <a:endParaRPr lang="en-US" sz="2000" b="1" dirty="0"/>
                    </a:p>
                  </p:txBody>
                </p:sp>
              </mc:Choice>
              <mc:Fallback xmlns="">
                <p:sp>
                  <p:nvSpPr>
                    <p:cNvPr id="38" name="TextBox 37">
                      <a:extLst>
                        <a:ext uri="{FF2B5EF4-FFF2-40B4-BE49-F238E27FC236}">
                          <a16:creationId xmlns:a16="http://schemas.microsoft.com/office/drawing/2014/main" id="{1453182B-B82B-6757-02AC-B6C0C5761A6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flipH="1">
                      <a:off x="3076872" y="3404937"/>
                      <a:ext cx="638116" cy="400110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b="-757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75C2905C-3858-60F6-2960-056CBD26879E}"/>
                  </a:ext>
                </a:extLst>
              </p:cNvPr>
              <p:cNvGrpSpPr/>
              <p:nvPr/>
            </p:nvGrpSpPr>
            <p:grpSpPr>
              <a:xfrm>
                <a:off x="3113972" y="3749171"/>
                <a:ext cx="1201886" cy="1668966"/>
                <a:chOff x="2792793" y="3404937"/>
                <a:chExt cx="1201886" cy="1668966"/>
              </a:xfrm>
            </p:grpSpPr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47340DA9-B8F4-7C82-DA3E-A462220ED35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390614" y="3609751"/>
                  <a:ext cx="0" cy="99415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7" name="TextBox 36">
                      <a:extLst>
                        <a:ext uri="{FF2B5EF4-FFF2-40B4-BE49-F238E27FC236}">
                          <a16:creationId xmlns:a16="http://schemas.microsoft.com/office/drawing/2014/main" id="{8F40DF70-84AC-371F-DD1E-D8E74508FF0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792793" y="4058240"/>
                      <a:ext cx="1201886" cy="101566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6000" b="1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</m:oMath>
                        </m:oMathPara>
                      </a14:m>
                      <a:endParaRPr lang="en-US" sz="6000" b="1" dirty="0"/>
                    </a:p>
                  </p:txBody>
                </p:sp>
              </mc:Choice>
              <mc:Fallback xmlns="">
                <p:sp>
                  <p:nvSpPr>
                    <p:cNvPr id="41" name="TextBox 40">
                      <a:extLst>
                        <a:ext uri="{FF2B5EF4-FFF2-40B4-BE49-F238E27FC236}">
                          <a16:creationId xmlns:a16="http://schemas.microsoft.com/office/drawing/2014/main" id="{2FAD1C0B-27A7-86E2-58FB-6B3ECA04FCE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792793" y="4058240"/>
                      <a:ext cx="1201886" cy="1015663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8" name="TextBox 37">
                      <a:extLst>
                        <a:ext uri="{FF2B5EF4-FFF2-40B4-BE49-F238E27FC236}">
                          <a16:creationId xmlns:a16="http://schemas.microsoft.com/office/drawing/2014/main" id="{8EB6DE63-1B70-C5F9-DCDB-E372E56C299B}"/>
                        </a:ext>
                      </a:extLst>
                    </p:cNvPr>
                    <p:cNvSpPr txBox="1"/>
                    <p:nvPr/>
                  </p:nvSpPr>
                  <p:spPr>
                    <a:xfrm flipH="1">
                      <a:off x="3076872" y="3404937"/>
                      <a:ext cx="638116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⊕</m:t>
                            </m:r>
                          </m:oMath>
                        </m:oMathPara>
                      </a14:m>
                      <a:endParaRPr lang="en-US" sz="2000" b="1" dirty="0"/>
                    </a:p>
                  </p:txBody>
                </p:sp>
              </mc:Choice>
              <mc:Fallback xmlns="">
                <p:sp>
                  <p:nvSpPr>
                    <p:cNvPr id="42" name="TextBox 41">
                      <a:extLst>
                        <a:ext uri="{FF2B5EF4-FFF2-40B4-BE49-F238E27FC236}">
                          <a16:creationId xmlns:a16="http://schemas.microsoft.com/office/drawing/2014/main" id="{23F8E086-2614-4D1E-12CC-C14996ED5EC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flipH="1">
                      <a:off x="3076872" y="3404937"/>
                      <a:ext cx="638116" cy="400110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 b="-757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F3D7E86A-1F68-7531-CB5B-89FC24511288}"/>
                  </a:ext>
                </a:extLst>
              </p:cNvPr>
              <p:cNvGrpSpPr/>
              <p:nvPr/>
            </p:nvGrpSpPr>
            <p:grpSpPr>
              <a:xfrm>
                <a:off x="4378765" y="3814054"/>
                <a:ext cx="1201886" cy="1354146"/>
                <a:chOff x="4378765" y="3814054"/>
                <a:chExt cx="1201886" cy="1354146"/>
              </a:xfrm>
            </p:grpSpPr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354794CD-B803-81E8-E8FE-100A39C122F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979715" y="4263672"/>
                  <a:ext cx="0" cy="69971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4" name="TextBox 33">
                      <a:extLst>
                        <a:ext uri="{FF2B5EF4-FFF2-40B4-BE49-F238E27FC236}">
                          <a16:creationId xmlns:a16="http://schemas.microsoft.com/office/drawing/2014/main" id="{9A8625CB-2B98-5A9B-071C-8F2C9C311B6F}"/>
                        </a:ext>
                      </a:extLst>
                    </p:cNvPr>
                    <p:cNvSpPr txBox="1"/>
                    <p:nvPr/>
                  </p:nvSpPr>
                  <p:spPr>
                    <a:xfrm rot="10800000">
                      <a:off x="4378765" y="3814054"/>
                      <a:ext cx="1201886" cy="101566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6000" b="1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</m:oMath>
                        </m:oMathPara>
                      </a14:m>
                      <a:endParaRPr lang="en-US" sz="6000" b="1" dirty="0"/>
                    </a:p>
                  </p:txBody>
                </p:sp>
              </mc:Choice>
              <mc:Fallback xmlns="">
                <p:sp>
                  <p:nvSpPr>
                    <p:cNvPr id="53" name="TextBox 52">
                      <a:extLst>
                        <a:ext uri="{FF2B5EF4-FFF2-40B4-BE49-F238E27FC236}">
                          <a16:creationId xmlns:a16="http://schemas.microsoft.com/office/drawing/2014/main" id="{EBB2D481-947F-9FC1-3498-3F4D567EB05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10800000">
                      <a:off x="4378765" y="3814054"/>
                      <a:ext cx="1201886" cy="1015663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5" name="TextBox 34">
                      <a:extLst>
                        <a:ext uri="{FF2B5EF4-FFF2-40B4-BE49-F238E27FC236}">
                          <a16:creationId xmlns:a16="http://schemas.microsoft.com/office/drawing/2014/main" id="{5FF03D7C-023A-7547-3DB4-D3D46A2881E2}"/>
                        </a:ext>
                      </a:extLst>
                    </p:cNvPr>
                    <p:cNvSpPr txBox="1"/>
                    <p:nvPr/>
                  </p:nvSpPr>
                  <p:spPr>
                    <a:xfrm rot="10800000" flipH="1">
                      <a:off x="4660651" y="4768090"/>
                      <a:ext cx="638116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⊕</m:t>
                            </m:r>
                          </m:oMath>
                        </m:oMathPara>
                      </a14:m>
                      <a:endParaRPr lang="en-US" sz="2000" b="1" dirty="0"/>
                    </a:p>
                  </p:txBody>
                </p:sp>
              </mc:Choice>
              <mc:Fallback xmlns="">
                <p:sp>
                  <p:nvSpPr>
                    <p:cNvPr id="54" name="TextBox 53">
                      <a:extLst>
                        <a:ext uri="{FF2B5EF4-FFF2-40B4-BE49-F238E27FC236}">
                          <a16:creationId xmlns:a16="http://schemas.microsoft.com/office/drawing/2014/main" id="{6CEE3FEB-F711-A80B-533B-44960F7B36F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10800000" flipH="1">
                      <a:off x="4660651" y="4768090"/>
                      <a:ext cx="638116" cy="400110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 t="-757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97EF775A-3F11-793F-1D96-1583B2E28CED}"/>
                  </a:ext>
                </a:extLst>
              </p:cNvPr>
              <p:cNvGrpSpPr/>
              <p:nvPr/>
            </p:nvGrpSpPr>
            <p:grpSpPr>
              <a:xfrm>
                <a:off x="5555493" y="3423340"/>
                <a:ext cx="1201886" cy="1668966"/>
                <a:chOff x="2792793" y="3404937"/>
                <a:chExt cx="1201886" cy="1668966"/>
              </a:xfrm>
            </p:grpSpPr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B8BC36C1-CDA4-FE29-B703-B1ED5FB3448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390614" y="3609751"/>
                  <a:ext cx="0" cy="99415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1" name="TextBox 30">
                      <a:extLst>
                        <a:ext uri="{FF2B5EF4-FFF2-40B4-BE49-F238E27FC236}">
                          <a16:creationId xmlns:a16="http://schemas.microsoft.com/office/drawing/2014/main" id="{CBD6E5FF-24CF-21DD-C830-B362BC1586B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792793" y="4058240"/>
                      <a:ext cx="1201886" cy="101566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6000" b="1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</m:oMath>
                        </m:oMathPara>
                      </a14:m>
                      <a:endParaRPr lang="en-US" sz="6000" b="1" dirty="0"/>
                    </a:p>
                  </p:txBody>
                </p:sp>
              </mc:Choice>
              <mc:Fallback xmlns="">
                <p:sp>
                  <p:nvSpPr>
                    <p:cNvPr id="31" name="TextBox 30">
                      <a:extLst>
                        <a:ext uri="{FF2B5EF4-FFF2-40B4-BE49-F238E27FC236}">
                          <a16:creationId xmlns:a16="http://schemas.microsoft.com/office/drawing/2014/main" id="{CBD6E5FF-24CF-21DD-C830-B362BC1586BD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792793" y="4058240"/>
                      <a:ext cx="1201886" cy="1015663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2" name="TextBox 31">
                      <a:extLst>
                        <a:ext uri="{FF2B5EF4-FFF2-40B4-BE49-F238E27FC236}">
                          <a16:creationId xmlns:a16="http://schemas.microsoft.com/office/drawing/2014/main" id="{0C47BD3E-AF91-9CA7-E820-336BF2C7B155}"/>
                        </a:ext>
                      </a:extLst>
                    </p:cNvPr>
                    <p:cNvSpPr txBox="1"/>
                    <p:nvPr/>
                  </p:nvSpPr>
                  <p:spPr>
                    <a:xfrm flipH="1">
                      <a:off x="3076872" y="3404937"/>
                      <a:ext cx="638116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⊕</m:t>
                            </m:r>
                          </m:oMath>
                        </m:oMathPara>
                      </a14:m>
                      <a:endParaRPr lang="en-US" sz="2000" b="1" dirty="0"/>
                    </a:p>
                  </p:txBody>
                </p:sp>
              </mc:Choice>
              <mc:Fallback xmlns="">
                <p:sp>
                  <p:nvSpPr>
                    <p:cNvPr id="59" name="TextBox 58">
                      <a:extLst>
                        <a:ext uri="{FF2B5EF4-FFF2-40B4-BE49-F238E27FC236}">
                          <a16:creationId xmlns:a16="http://schemas.microsoft.com/office/drawing/2014/main" id="{8AB9AE47-1209-F558-7B93-D57305BFE43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flipH="1">
                      <a:off x="3076872" y="3404937"/>
                      <a:ext cx="638116" cy="400110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 b="-923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36CA1736-EA83-E4EF-963C-0BC7B0844C85}"/>
                  </a:ext>
                </a:extLst>
              </p:cNvPr>
              <p:cNvGrpSpPr/>
              <p:nvPr/>
            </p:nvGrpSpPr>
            <p:grpSpPr>
              <a:xfrm>
                <a:off x="5190382" y="3153064"/>
                <a:ext cx="1201886" cy="1354146"/>
                <a:chOff x="4378765" y="3814054"/>
                <a:chExt cx="1201886" cy="1354146"/>
              </a:xfrm>
            </p:grpSpPr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4D7290D7-D8BF-85CF-57A4-09119A8F65F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979715" y="4263672"/>
                  <a:ext cx="0" cy="69971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8" name="TextBox 27">
                      <a:extLst>
                        <a:ext uri="{FF2B5EF4-FFF2-40B4-BE49-F238E27FC236}">
                          <a16:creationId xmlns:a16="http://schemas.microsoft.com/office/drawing/2014/main" id="{5FDA8813-E404-416B-4C58-28E6F62666ED}"/>
                        </a:ext>
                      </a:extLst>
                    </p:cNvPr>
                    <p:cNvSpPr txBox="1"/>
                    <p:nvPr/>
                  </p:nvSpPr>
                  <p:spPr>
                    <a:xfrm rot="10800000">
                      <a:off x="4378765" y="3814054"/>
                      <a:ext cx="1201886" cy="101566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6000" b="1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</m:oMath>
                        </m:oMathPara>
                      </a14:m>
                      <a:endParaRPr lang="en-US" sz="6000" b="1" dirty="0"/>
                    </a:p>
                  </p:txBody>
                </p:sp>
              </mc:Choice>
              <mc:Fallback xmlns="">
                <p:sp>
                  <p:nvSpPr>
                    <p:cNvPr id="63" name="TextBox 62">
                      <a:extLst>
                        <a:ext uri="{FF2B5EF4-FFF2-40B4-BE49-F238E27FC236}">
                          <a16:creationId xmlns:a16="http://schemas.microsoft.com/office/drawing/2014/main" id="{56204A69-5D1C-D824-BDA5-50B85BD560C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10800000">
                      <a:off x="4378765" y="3814054"/>
                      <a:ext cx="1201886" cy="1015663"/>
                    </a:xfrm>
                    <a:prstGeom prst="rect">
                      <a:avLst/>
                    </a:prstGeom>
                    <a:blipFill>
                      <a:blip r:embed="rId1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9" name="TextBox 28">
                      <a:extLst>
                        <a:ext uri="{FF2B5EF4-FFF2-40B4-BE49-F238E27FC236}">
                          <a16:creationId xmlns:a16="http://schemas.microsoft.com/office/drawing/2014/main" id="{2AAD156C-CB56-8D77-F899-55C731621573}"/>
                        </a:ext>
                      </a:extLst>
                    </p:cNvPr>
                    <p:cNvSpPr txBox="1"/>
                    <p:nvPr/>
                  </p:nvSpPr>
                  <p:spPr>
                    <a:xfrm rot="10800000" flipH="1">
                      <a:off x="4660651" y="4768090"/>
                      <a:ext cx="638116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⊕</m:t>
                            </m:r>
                          </m:oMath>
                        </m:oMathPara>
                      </a14:m>
                      <a:endParaRPr lang="en-US" sz="2000" b="1" dirty="0"/>
                    </a:p>
                  </p:txBody>
                </p:sp>
              </mc:Choice>
              <mc:Fallback xmlns="">
                <p:sp>
                  <p:nvSpPr>
                    <p:cNvPr id="64" name="TextBox 63">
                      <a:extLst>
                        <a:ext uri="{FF2B5EF4-FFF2-40B4-BE49-F238E27FC236}">
                          <a16:creationId xmlns:a16="http://schemas.microsoft.com/office/drawing/2014/main" id="{CEF1B738-3ADB-9070-3436-4F198C8C7E5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10800000" flipH="1">
                      <a:off x="4660651" y="4768090"/>
                      <a:ext cx="638116" cy="400110"/>
                    </a:xfrm>
                    <a:prstGeom prst="rect">
                      <a:avLst/>
                    </a:prstGeom>
                    <a:blipFill>
                      <a:blip r:embed="rId16"/>
                      <a:stretch>
                        <a:fillRect t="-923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1DEC625C-3FB1-F0AE-8CFA-401D077496E2}"/>
                    </a:ext>
                  </a:extLst>
                </p:cNvPr>
                <p:cNvSpPr txBox="1"/>
                <p:nvPr/>
              </p:nvSpPr>
              <p:spPr>
                <a:xfrm>
                  <a:off x="3198259" y="3921169"/>
                  <a:ext cx="48909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⟩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1DEC625C-3FB1-F0AE-8CFA-401D077496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98259" y="3921169"/>
                  <a:ext cx="489098" cy="369332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B1D25527-5D7A-FBC0-B527-01033C1F9D20}"/>
                    </a:ext>
                  </a:extLst>
                </p:cNvPr>
                <p:cNvSpPr txBox="1"/>
                <p:nvPr/>
              </p:nvSpPr>
              <p:spPr>
                <a:xfrm>
                  <a:off x="3201801" y="4254321"/>
                  <a:ext cx="48909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⟩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B1D25527-5D7A-FBC0-B527-01033C1F9D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1801" y="4254321"/>
                  <a:ext cx="489098" cy="369332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2B39D0B6-CE86-5A00-9ABD-30210B4E3C90}"/>
                    </a:ext>
                  </a:extLst>
                </p:cNvPr>
                <p:cNvSpPr txBox="1"/>
                <p:nvPr/>
              </p:nvSpPr>
              <p:spPr>
                <a:xfrm>
                  <a:off x="3201805" y="4599883"/>
                  <a:ext cx="48909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⟩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2B39D0B6-CE86-5A00-9ABD-30210B4E3C9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1805" y="4599883"/>
                  <a:ext cx="489098" cy="369332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F7DACB42-3FFC-0E65-F6A2-DEE911D8ECC2}"/>
                    </a:ext>
                  </a:extLst>
                </p:cNvPr>
                <p:cNvSpPr txBox="1"/>
                <p:nvPr/>
              </p:nvSpPr>
              <p:spPr>
                <a:xfrm>
                  <a:off x="3201804" y="4902910"/>
                  <a:ext cx="48909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⟩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F7DACB42-3FFC-0E65-F6A2-DEE911D8EC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1804" y="4902910"/>
                  <a:ext cx="489098" cy="369332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2DEA51D6-526D-8911-9BCD-A4B6BA1A7F64}"/>
                    </a:ext>
                  </a:extLst>
                </p:cNvPr>
                <p:cNvSpPr txBox="1"/>
                <p:nvPr/>
              </p:nvSpPr>
              <p:spPr>
                <a:xfrm>
                  <a:off x="3201805" y="5232515"/>
                  <a:ext cx="48909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⟩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2DEA51D6-526D-8911-9BCD-A4B6BA1A7F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1805" y="5232515"/>
                  <a:ext cx="489098" cy="369332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EEED346D-FAC7-ABDF-D158-595479C8DC51}"/>
              </a:ext>
            </a:extLst>
          </p:cNvPr>
          <p:cNvSpPr txBox="1"/>
          <p:nvPr/>
        </p:nvSpPr>
        <p:spPr>
          <a:xfrm>
            <a:off x="6249247" y="4871006"/>
            <a:ext cx="345558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59F4932-E3B0-181B-50C6-02E4CB8DDCDE}"/>
              </a:ext>
            </a:extLst>
          </p:cNvPr>
          <p:cNvCxnSpPr>
            <a:cxnSpLocks/>
          </p:cNvCxnSpPr>
          <p:nvPr/>
        </p:nvCxnSpPr>
        <p:spPr>
          <a:xfrm>
            <a:off x="3388526" y="5287921"/>
            <a:ext cx="469427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B809A219-43DA-D1F6-1AC1-0D5B7AD725C9}"/>
              </a:ext>
            </a:extLst>
          </p:cNvPr>
          <p:cNvCxnSpPr>
            <a:cxnSpLocks/>
          </p:cNvCxnSpPr>
          <p:nvPr/>
        </p:nvCxnSpPr>
        <p:spPr>
          <a:xfrm>
            <a:off x="3386755" y="5450954"/>
            <a:ext cx="469427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183FE7A5-5A1B-7671-9671-14A9157815C0}"/>
              </a:ext>
            </a:extLst>
          </p:cNvPr>
          <p:cNvCxnSpPr>
            <a:cxnSpLocks/>
          </p:cNvCxnSpPr>
          <p:nvPr/>
        </p:nvCxnSpPr>
        <p:spPr>
          <a:xfrm>
            <a:off x="3392071" y="5599809"/>
            <a:ext cx="469427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17EA8BF-E176-9D5D-16E7-49714FD2D3D4}"/>
                  </a:ext>
                </a:extLst>
              </p:cNvPr>
              <p:cNvSpPr txBox="1"/>
              <p:nvPr/>
            </p:nvSpPr>
            <p:spPr>
              <a:xfrm>
                <a:off x="2803013" y="5136935"/>
                <a:ext cx="55716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17EA8BF-E176-9D5D-16E7-49714FD2D3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3013" y="5136935"/>
                <a:ext cx="557161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51432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6FC9E-1E08-7B2D-9E27-3275E90EE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Our Task: State Preparation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8800B87-B263-2210-EC87-FB450B7B10FF}"/>
                  </a:ext>
                </a:extLst>
              </p:cNvPr>
              <p:cNvSpPr txBox="1"/>
              <p:nvPr/>
            </p:nvSpPr>
            <p:spPr>
              <a:xfrm>
                <a:off x="838200" y="1717164"/>
                <a:ext cx="10515599" cy="120032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For 𝑛-qubit quantum states, how many T gates do we need to construct it within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-error?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8800B87-B263-2210-EC87-FB450B7B10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17164"/>
                <a:ext cx="10515599" cy="1200329"/>
              </a:xfrm>
              <a:prstGeom prst="rect">
                <a:avLst/>
              </a:prstGeom>
              <a:blipFill>
                <a:blip r:embed="rId2"/>
                <a:stretch>
                  <a:fillRect t="-9645" r="-928" b="-213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5A162C24-1D66-0C08-2CFA-379AF04A695D}"/>
              </a:ext>
            </a:extLst>
          </p:cNvPr>
          <p:cNvGrpSpPr/>
          <p:nvPr/>
        </p:nvGrpSpPr>
        <p:grpSpPr>
          <a:xfrm>
            <a:off x="2905863" y="2927743"/>
            <a:ext cx="7646141" cy="2607349"/>
            <a:chOff x="3198259" y="3634811"/>
            <a:chExt cx="7646141" cy="260734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286F6FD-A655-CDD3-5F0B-56B918DB6930}"/>
                </a:ext>
              </a:extLst>
            </p:cNvPr>
            <p:cNvGrpSpPr/>
            <p:nvPr/>
          </p:nvGrpSpPr>
          <p:grpSpPr>
            <a:xfrm>
              <a:off x="3677375" y="3634811"/>
              <a:ext cx="4694274" cy="2607349"/>
              <a:chOff x="2333847" y="2810788"/>
              <a:chExt cx="4694274" cy="2607349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204AEB51-D274-AA0A-32C8-393F066D8CB7}"/>
                  </a:ext>
                </a:extLst>
              </p:cNvPr>
              <p:cNvGrpSpPr/>
              <p:nvPr/>
            </p:nvGrpSpPr>
            <p:grpSpPr>
              <a:xfrm rot="10800000">
                <a:off x="3970606" y="2810788"/>
                <a:ext cx="1201886" cy="1668966"/>
                <a:chOff x="2792793" y="3404937"/>
                <a:chExt cx="1201886" cy="1668966"/>
              </a:xfrm>
            </p:grpSpPr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39182972-A2B1-66A4-E0D8-9A313B298ED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390614" y="3609751"/>
                  <a:ext cx="0" cy="99415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6" name="TextBox 45">
                      <a:extLst>
                        <a:ext uri="{FF2B5EF4-FFF2-40B4-BE49-F238E27FC236}">
                          <a16:creationId xmlns:a16="http://schemas.microsoft.com/office/drawing/2014/main" id="{C07EB4BC-BBF8-5E40-D72E-7C1ABE227AD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792793" y="4058240"/>
                      <a:ext cx="1201886" cy="101566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6000" b="1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</m:oMath>
                        </m:oMathPara>
                      </a14:m>
                      <a:endParaRPr lang="en-US" sz="6000" b="1" dirty="0"/>
                    </a:p>
                  </p:txBody>
                </p:sp>
              </mc:Choice>
              <mc:Fallback xmlns="">
                <p:sp>
                  <p:nvSpPr>
                    <p:cNvPr id="49" name="TextBox 48">
                      <a:extLst>
                        <a:ext uri="{FF2B5EF4-FFF2-40B4-BE49-F238E27FC236}">
                          <a16:creationId xmlns:a16="http://schemas.microsoft.com/office/drawing/2014/main" id="{AD31C063-F710-02D8-FF58-47E0425FF85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792793" y="4058240"/>
                      <a:ext cx="1201886" cy="1015663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7" name="TextBox 46">
                      <a:extLst>
                        <a:ext uri="{FF2B5EF4-FFF2-40B4-BE49-F238E27FC236}">
                          <a16:creationId xmlns:a16="http://schemas.microsoft.com/office/drawing/2014/main" id="{3AA97263-4F32-CB0F-5C16-3203D124A4BC}"/>
                        </a:ext>
                      </a:extLst>
                    </p:cNvPr>
                    <p:cNvSpPr txBox="1"/>
                    <p:nvPr/>
                  </p:nvSpPr>
                  <p:spPr>
                    <a:xfrm flipH="1">
                      <a:off x="3076872" y="3404937"/>
                      <a:ext cx="638116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⊕</m:t>
                            </m:r>
                          </m:oMath>
                        </m:oMathPara>
                      </a14:m>
                      <a:endParaRPr lang="en-US" sz="2000" b="1" dirty="0"/>
                    </a:p>
                  </p:txBody>
                </p:sp>
              </mc:Choice>
              <mc:Fallback xmlns="">
                <p:sp>
                  <p:nvSpPr>
                    <p:cNvPr id="50" name="TextBox 49">
                      <a:extLst>
                        <a:ext uri="{FF2B5EF4-FFF2-40B4-BE49-F238E27FC236}">
                          <a16:creationId xmlns:a16="http://schemas.microsoft.com/office/drawing/2014/main" id="{B36B0CD1-66F3-E203-EDC8-D7DF09A2C2F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flipH="1">
                      <a:off x="3076872" y="3404937"/>
                      <a:ext cx="638116" cy="400110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t="-757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AE5CE30B-4AA8-74DF-98BD-B16EED1359A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33847" y="4944139"/>
                <a:ext cx="4694274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49EE6B36-5224-B5CD-2C49-4711ABAB42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33847" y="3290774"/>
                <a:ext cx="4694274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681E2552-C679-26D0-B8E2-0AA3A936EF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33847" y="3618619"/>
                <a:ext cx="4694274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7DF287A2-4E1F-1FE5-DBD3-06575D697B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33847" y="3955312"/>
                <a:ext cx="4694274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D5B63C32-96F4-56FE-59D4-657E420ADD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33847" y="4274289"/>
                <a:ext cx="4694274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03751F49-C786-5B3A-3758-6267E484C9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33847" y="4603905"/>
                <a:ext cx="4694274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E22DD96-3F93-8AA0-A487-28A2EE84865B}"/>
                  </a:ext>
                </a:extLst>
              </p:cNvPr>
              <p:cNvSpPr txBox="1"/>
              <p:nvPr/>
            </p:nvSpPr>
            <p:spPr>
              <a:xfrm>
                <a:off x="6432315" y="4131314"/>
                <a:ext cx="345558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/>
                  <a:t>S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9EAB3E8-7EAC-8839-19B7-5635624BCDFB}"/>
                  </a:ext>
                </a:extLst>
              </p:cNvPr>
              <p:cNvSpPr txBox="1"/>
              <p:nvPr/>
            </p:nvSpPr>
            <p:spPr>
              <a:xfrm>
                <a:off x="2550044" y="3128404"/>
                <a:ext cx="345558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/>
                  <a:t>H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AEF936A-010C-5450-8A50-436B82D33885}"/>
                  </a:ext>
                </a:extLst>
              </p:cNvPr>
              <p:cNvSpPr txBox="1"/>
              <p:nvPr/>
            </p:nvSpPr>
            <p:spPr>
              <a:xfrm>
                <a:off x="3978731" y="4107339"/>
                <a:ext cx="345558" cy="36933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/>
                  <a:t>T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B72BEF1-389B-5C05-B8F0-5DB2E8E501A6}"/>
                  </a:ext>
                </a:extLst>
              </p:cNvPr>
              <p:cNvSpPr txBox="1"/>
              <p:nvPr/>
            </p:nvSpPr>
            <p:spPr>
              <a:xfrm>
                <a:off x="5200206" y="3415864"/>
                <a:ext cx="345558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/>
                  <a:t>H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7BF4420-829E-9050-B072-560B8EF5728C}"/>
                  </a:ext>
                </a:extLst>
              </p:cNvPr>
              <p:cNvSpPr txBox="1"/>
              <p:nvPr/>
            </p:nvSpPr>
            <p:spPr>
              <a:xfrm>
                <a:off x="6432315" y="4757868"/>
                <a:ext cx="345558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/>
                  <a:t>H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4575397-93A8-9556-62AC-ABA64A87BE21}"/>
                  </a:ext>
                </a:extLst>
              </p:cNvPr>
              <p:cNvSpPr txBox="1"/>
              <p:nvPr/>
            </p:nvSpPr>
            <p:spPr>
              <a:xfrm>
                <a:off x="2550046" y="4079006"/>
                <a:ext cx="345558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/>
                  <a:t>H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0516F58-3AD6-827D-A272-C24BBC365F41}"/>
                  </a:ext>
                </a:extLst>
              </p:cNvPr>
              <p:cNvSpPr txBox="1"/>
              <p:nvPr/>
            </p:nvSpPr>
            <p:spPr>
              <a:xfrm>
                <a:off x="6432315" y="3492586"/>
                <a:ext cx="345558" cy="36933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/>
                  <a:t>T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BFC0356-6201-038F-AA7C-7030B3B9380A}"/>
                  </a:ext>
                </a:extLst>
              </p:cNvPr>
              <p:cNvSpPr txBox="1"/>
              <p:nvPr/>
            </p:nvSpPr>
            <p:spPr>
              <a:xfrm>
                <a:off x="3978731" y="4748855"/>
                <a:ext cx="345558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/>
                  <a:t>S</a:t>
                </a:r>
              </a:p>
            </p:txBody>
          </p: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5539D8F7-ADD5-3B5E-FA2E-0C6D27F59009}"/>
                  </a:ext>
                </a:extLst>
              </p:cNvPr>
              <p:cNvGrpSpPr/>
              <p:nvPr/>
            </p:nvGrpSpPr>
            <p:grpSpPr>
              <a:xfrm>
                <a:off x="2830006" y="3398525"/>
                <a:ext cx="1201886" cy="1668966"/>
                <a:chOff x="2792793" y="3404937"/>
                <a:chExt cx="1201886" cy="1668966"/>
              </a:xfrm>
            </p:grpSpPr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1CE25E41-6BB5-BE09-11EC-A6FFDC1644B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390614" y="3609751"/>
                  <a:ext cx="0" cy="99415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3" name="TextBox 42">
                      <a:extLst>
                        <a:ext uri="{FF2B5EF4-FFF2-40B4-BE49-F238E27FC236}">
                          <a16:creationId xmlns:a16="http://schemas.microsoft.com/office/drawing/2014/main" id="{28976828-7788-3362-0ED3-35EC006DB2F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792793" y="4058240"/>
                      <a:ext cx="1201886" cy="101566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6000" b="1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</m:oMath>
                        </m:oMathPara>
                      </a14:m>
                      <a:endParaRPr lang="en-US" sz="6000" b="1" dirty="0"/>
                    </a:p>
                  </p:txBody>
                </p:sp>
              </mc:Choice>
              <mc:Fallback xmlns="">
                <p:sp>
                  <p:nvSpPr>
                    <p:cNvPr id="31" name="TextBox 30">
                      <a:extLst>
                        <a:ext uri="{FF2B5EF4-FFF2-40B4-BE49-F238E27FC236}">
                          <a16:creationId xmlns:a16="http://schemas.microsoft.com/office/drawing/2014/main" id="{3F0F710D-12BE-47BC-CC2F-1FDB7235880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792793" y="4058240"/>
                      <a:ext cx="1201886" cy="1015663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4" name="TextBox 43">
                      <a:extLst>
                        <a:ext uri="{FF2B5EF4-FFF2-40B4-BE49-F238E27FC236}">
                          <a16:creationId xmlns:a16="http://schemas.microsoft.com/office/drawing/2014/main" id="{0BBAA591-BE84-CC0D-0636-0736D1210911}"/>
                        </a:ext>
                      </a:extLst>
                    </p:cNvPr>
                    <p:cNvSpPr txBox="1"/>
                    <p:nvPr/>
                  </p:nvSpPr>
                  <p:spPr>
                    <a:xfrm flipH="1">
                      <a:off x="3076872" y="3404937"/>
                      <a:ext cx="638116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⊕</m:t>
                            </m:r>
                          </m:oMath>
                        </m:oMathPara>
                      </a14:m>
                      <a:endParaRPr lang="en-US" sz="2000" b="1" dirty="0"/>
                    </a:p>
                  </p:txBody>
                </p:sp>
              </mc:Choice>
              <mc:Fallback xmlns="">
                <p:sp>
                  <p:nvSpPr>
                    <p:cNvPr id="33" name="TextBox 32">
                      <a:extLst>
                        <a:ext uri="{FF2B5EF4-FFF2-40B4-BE49-F238E27FC236}">
                          <a16:creationId xmlns:a16="http://schemas.microsoft.com/office/drawing/2014/main" id="{1FC4C42C-7155-05AD-823E-E7D36117C44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flipH="1">
                      <a:off x="3076872" y="3404937"/>
                      <a:ext cx="638116" cy="400110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b="-923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828EDC36-CA8F-3085-24A0-EF1A3E465D39}"/>
                  </a:ext>
                </a:extLst>
              </p:cNvPr>
              <p:cNvGrpSpPr/>
              <p:nvPr/>
            </p:nvGrpSpPr>
            <p:grpSpPr>
              <a:xfrm>
                <a:off x="2849741" y="3065533"/>
                <a:ext cx="638116" cy="1668966"/>
                <a:chOff x="3076872" y="3404937"/>
                <a:chExt cx="638116" cy="166896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0" name="TextBox 39">
                      <a:extLst>
                        <a:ext uri="{FF2B5EF4-FFF2-40B4-BE49-F238E27FC236}">
                          <a16:creationId xmlns:a16="http://schemas.microsoft.com/office/drawing/2014/main" id="{170FEFCF-D61F-31B0-D5BB-7A36112A46E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183109" y="4058240"/>
                      <a:ext cx="421254" cy="101566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6000" b="1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</m:oMath>
                        </m:oMathPara>
                      </a14:m>
                      <a:endParaRPr lang="en-US" sz="6000" b="1" dirty="0"/>
                    </a:p>
                  </p:txBody>
                </p:sp>
              </mc:Choice>
              <mc:Fallback xmlns="">
                <p:sp>
                  <p:nvSpPr>
                    <p:cNvPr id="40" name="TextBox 39">
                      <a:extLst>
                        <a:ext uri="{FF2B5EF4-FFF2-40B4-BE49-F238E27FC236}">
                          <a16:creationId xmlns:a16="http://schemas.microsoft.com/office/drawing/2014/main" id="{170FEFCF-D61F-31B0-D5BB-7A36112A46EA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83109" y="4058240"/>
                      <a:ext cx="421254" cy="1015663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CA237643-C659-9122-23C2-792E18C8CD4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390614" y="3609751"/>
                  <a:ext cx="0" cy="99415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1" name="TextBox 40">
                      <a:extLst>
                        <a:ext uri="{FF2B5EF4-FFF2-40B4-BE49-F238E27FC236}">
                          <a16:creationId xmlns:a16="http://schemas.microsoft.com/office/drawing/2014/main" id="{B6878454-15C8-E5FC-AF59-60AB8951C02F}"/>
                        </a:ext>
                      </a:extLst>
                    </p:cNvPr>
                    <p:cNvSpPr txBox="1"/>
                    <p:nvPr/>
                  </p:nvSpPr>
                  <p:spPr>
                    <a:xfrm flipH="1">
                      <a:off x="3076872" y="3404937"/>
                      <a:ext cx="638116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⊕</m:t>
                            </m:r>
                          </m:oMath>
                        </m:oMathPara>
                      </a14:m>
                      <a:endParaRPr lang="en-US" sz="2000" b="1" dirty="0"/>
                    </a:p>
                  </p:txBody>
                </p:sp>
              </mc:Choice>
              <mc:Fallback xmlns="">
                <p:sp>
                  <p:nvSpPr>
                    <p:cNvPr id="38" name="TextBox 37">
                      <a:extLst>
                        <a:ext uri="{FF2B5EF4-FFF2-40B4-BE49-F238E27FC236}">
                          <a16:creationId xmlns:a16="http://schemas.microsoft.com/office/drawing/2014/main" id="{1453182B-B82B-6757-02AC-B6C0C5761A6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flipH="1">
                      <a:off x="3076872" y="3404937"/>
                      <a:ext cx="638116" cy="400110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b="-757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75C2905C-3858-60F6-2960-056CBD26879E}"/>
                  </a:ext>
                </a:extLst>
              </p:cNvPr>
              <p:cNvGrpSpPr/>
              <p:nvPr/>
            </p:nvGrpSpPr>
            <p:grpSpPr>
              <a:xfrm>
                <a:off x="3113972" y="3749171"/>
                <a:ext cx="1201886" cy="1668966"/>
                <a:chOff x="2792793" y="3404937"/>
                <a:chExt cx="1201886" cy="1668966"/>
              </a:xfrm>
            </p:grpSpPr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47340DA9-B8F4-7C82-DA3E-A462220ED35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390614" y="3609751"/>
                  <a:ext cx="0" cy="99415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7" name="TextBox 36">
                      <a:extLst>
                        <a:ext uri="{FF2B5EF4-FFF2-40B4-BE49-F238E27FC236}">
                          <a16:creationId xmlns:a16="http://schemas.microsoft.com/office/drawing/2014/main" id="{8F40DF70-84AC-371F-DD1E-D8E74508FF0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792793" y="4058240"/>
                      <a:ext cx="1201886" cy="101566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6000" b="1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</m:oMath>
                        </m:oMathPara>
                      </a14:m>
                      <a:endParaRPr lang="en-US" sz="6000" b="1" dirty="0"/>
                    </a:p>
                  </p:txBody>
                </p:sp>
              </mc:Choice>
              <mc:Fallback xmlns="">
                <p:sp>
                  <p:nvSpPr>
                    <p:cNvPr id="41" name="TextBox 40">
                      <a:extLst>
                        <a:ext uri="{FF2B5EF4-FFF2-40B4-BE49-F238E27FC236}">
                          <a16:creationId xmlns:a16="http://schemas.microsoft.com/office/drawing/2014/main" id="{2FAD1C0B-27A7-86E2-58FB-6B3ECA04FCE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792793" y="4058240"/>
                      <a:ext cx="1201886" cy="1015663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8" name="TextBox 37">
                      <a:extLst>
                        <a:ext uri="{FF2B5EF4-FFF2-40B4-BE49-F238E27FC236}">
                          <a16:creationId xmlns:a16="http://schemas.microsoft.com/office/drawing/2014/main" id="{8EB6DE63-1B70-C5F9-DCDB-E372E56C299B}"/>
                        </a:ext>
                      </a:extLst>
                    </p:cNvPr>
                    <p:cNvSpPr txBox="1"/>
                    <p:nvPr/>
                  </p:nvSpPr>
                  <p:spPr>
                    <a:xfrm flipH="1">
                      <a:off x="3076872" y="3404937"/>
                      <a:ext cx="638116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⊕</m:t>
                            </m:r>
                          </m:oMath>
                        </m:oMathPara>
                      </a14:m>
                      <a:endParaRPr lang="en-US" sz="2000" b="1" dirty="0"/>
                    </a:p>
                  </p:txBody>
                </p:sp>
              </mc:Choice>
              <mc:Fallback xmlns="">
                <p:sp>
                  <p:nvSpPr>
                    <p:cNvPr id="42" name="TextBox 41">
                      <a:extLst>
                        <a:ext uri="{FF2B5EF4-FFF2-40B4-BE49-F238E27FC236}">
                          <a16:creationId xmlns:a16="http://schemas.microsoft.com/office/drawing/2014/main" id="{23F8E086-2614-4D1E-12CC-C14996ED5EC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flipH="1">
                      <a:off x="3076872" y="3404937"/>
                      <a:ext cx="638116" cy="400110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 b="-757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F3D7E86A-1F68-7531-CB5B-89FC24511288}"/>
                  </a:ext>
                </a:extLst>
              </p:cNvPr>
              <p:cNvGrpSpPr/>
              <p:nvPr/>
            </p:nvGrpSpPr>
            <p:grpSpPr>
              <a:xfrm>
                <a:off x="4378765" y="3814054"/>
                <a:ext cx="1201886" cy="1354146"/>
                <a:chOff x="4378765" y="3814054"/>
                <a:chExt cx="1201886" cy="1354146"/>
              </a:xfrm>
            </p:grpSpPr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354794CD-B803-81E8-E8FE-100A39C122F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979715" y="4263672"/>
                  <a:ext cx="0" cy="69971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4" name="TextBox 33">
                      <a:extLst>
                        <a:ext uri="{FF2B5EF4-FFF2-40B4-BE49-F238E27FC236}">
                          <a16:creationId xmlns:a16="http://schemas.microsoft.com/office/drawing/2014/main" id="{9A8625CB-2B98-5A9B-071C-8F2C9C311B6F}"/>
                        </a:ext>
                      </a:extLst>
                    </p:cNvPr>
                    <p:cNvSpPr txBox="1"/>
                    <p:nvPr/>
                  </p:nvSpPr>
                  <p:spPr>
                    <a:xfrm rot="10800000">
                      <a:off x="4378765" y="3814054"/>
                      <a:ext cx="1201886" cy="101566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6000" b="1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</m:oMath>
                        </m:oMathPara>
                      </a14:m>
                      <a:endParaRPr lang="en-US" sz="6000" b="1" dirty="0"/>
                    </a:p>
                  </p:txBody>
                </p:sp>
              </mc:Choice>
              <mc:Fallback xmlns="">
                <p:sp>
                  <p:nvSpPr>
                    <p:cNvPr id="53" name="TextBox 52">
                      <a:extLst>
                        <a:ext uri="{FF2B5EF4-FFF2-40B4-BE49-F238E27FC236}">
                          <a16:creationId xmlns:a16="http://schemas.microsoft.com/office/drawing/2014/main" id="{EBB2D481-947F-9FC1-3498-3F4D567EB05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10800000">
                      <a:off x="4378765" y="3814054"/>
                      <a:ext cx="1201886" cy="1015663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5" name="TextBox 34">
                      <a:extLst>
                        <a:ext uri="{FF2B5EF4-FFF2-40B4-BE49-F238E27FC236}">
                          <a16:creationId xmlns:a16="http://schemas.microsoft.com/office/drawing/2014/main" id="{5FF03D7C-023A-7547-3DB4-D3D46A2881E2}"/>
                        </a:ext>
                      </a:extLst>
                    </p:cNvPr>
                    <p:cNvSpPr txBox="1"/>
                    <p:nvPr/>
                  </p:nvSpPr>
                  <p:spPr>
                    <a:xfrm rot="10800000" flipH="1">
                      <a:off x="4660651" y="4768090"/>
                      <a:ext cx="638116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⊕</m:t>
                            </m:r>
                          </m:oMath>
                        </m:oMathPara>
                      </a14:m>
                      <a:endParaRPr lang="en-US" sz="2000" b="1" dirty="0"/>
                    </a:p>
                  </p:txBody>
                </p:sp>
              </mc:Choice>
              <mc:Fallback xmlns="">
                <p:sp>
                  <p:nvSpPr>
                    <p:cNvPr id="54" name="TextBox 53">
                      <a:extLst>
                        <a:ext uri="{FF2B5EF4-FFF2-40B4-BE49-F238E27FC236}">
                          <a16:creationId xmlns:a16="http://schemas.microsoft.com/office/drawing/2014/main" id="{6CEE3FEB-F711-A80B-533B-44960F7B36F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10800000" flipH="1">
                      <a:off x="4660651" y="4768090"/>
                      <a:ext cx="638116" cy="400110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 t="-757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97EF775A-3F11-793F-1D96-1583B2E28CED}"/>
                  </a:ext>
                </a:extLst>
              </p:cNvPr>
              <p:cNvGrpSpPr/>
              <p:nvPr/>
            </p:nvGrpSpPr>
            <p:grpSpPr>
              <a:xfrm>
                <a:off x="5555493" y="3423340"/>
                <a:ext cx="1201886" cy="1668966"/>
                <a:chOff x="2792793" y="3404937"/>
                <a:chExt cx="1201886" cy="1668966"/>
              </a:xfrm>
            </p:grpSpPr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B8BC36C1-CDA4-FE29-B703-B1ED5FB3448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390614" y="3609751"/>
                  <a:ext cx="0" cy="99415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1" name="TextBox 30">
                      <a:extLst>
                        <a:ext uri="{FF2B5EF4-FFF2-40B4-BE49-F238E27FC236}">
                          <a16:creationId xmlns:a16="http://schemas.microsoft.com/office/drawing/2014/main" id="{CBD6E5FF-24CF-21DD-C830-B362BC1586B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792793" y="4058240"/>
                      <a:ext cx="1201886" cy="101566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6000" b="1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</m:oMath>
                        </m:oMathPara>
                      </a14:m>
                      <a:endParaRPr lang="en-US" sz="6000" b="1" dirty="0"/>
                    </a:p>
                  </p:txBody>
                </p:sp>
              </mc:Choice>
              <mc:Fallback xmlns="">
                <p:sp>
                  <p:nvSpPr>
                    <p:cNvPr id="31" name="TextBox 30">
                      <a:extLst>
                        <a:ext uri="{FF2B5EF4-FFF2-40B4-BE49-F238E27FC236}">
                          <a16:creationId xmlns:a16="http://schemas.microsoft.com/office/drawing/2014/main" id="{CBD6E5FF-24CF-21DD-C830-B362BC1586BD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792793" y="4058240"/>
                      <a:ext cx="1201886" cy="1015663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2" name="TextBox 31">
                      <a:extLst>
                        <a:ext uri="{FF2B5EF4-FFF2-40B4-BE49-F238E27FC236}">
                          <a16:creationId xmlns:a16="http://schemas.microsoft.com/office/drawing/2014/main" id="{0C47BD3E-AF91-9CA7-E820-336BF2C7B155}"/>
                        </a:ext>
                      </a:extLst>
                    </p:cNvPr>
                    <p:cNvSpPr txBox="1"/>
                    <p:nvPr/>
                  </p:nvSpPr>
                  <p:spPr>
                    <a:xfrm flipH="1">
                      <a:off x="3076872" y="3404937"/>
                      <a:ext cx="638116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⊕</m:t>
                            </m:r>
                          </m:oMath>
                        </m:oMathPara>
                      </a14:m>
                      <a:endParaRPr lang="en-US" sz="2000" b="1" dirty="0"/>
                    </a:p>
                  </p:txBody>
                </p:sp>
              </mc:Choice>
              <mc:Fallback xmlns="">
                <p:sp>
                  <p:nvSpPr>
                    <p:cNvPr id="59" name="TextBox 58">
                      <a:extLst>
                        <a:ext uri="{FF2B5EF4-FFF2-40B4-BE49-F238E27FC236}">
                          <a16:creationId xmlns:a16="http://schemas.microsoft.com/office/drawing/2014/main" id="{8AB9AE47-1209-F558-7B93-D57305BFE43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flipH="1">
                      <a:off x="3076872" y="3404937"/>
                      <a:ext cx="638116" cy="400110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 b="-923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36CA1736-EA83-E4EF-963C-0BC7B0844C85}"/>
                  </a:ext>
                </a:extLst>
              </p:cNvPr>
              <p:cNvGrpSpPr/>
              <p:nvPr/>
            </p:nvGrpSpPr>
            <p:grpSpPr>
              <a:xfrm>
                <a:off x="5190382" y="3153064"/>
                <a:ext cx="1201886" cy="1354146"/>
                <a:chOff x="4378765" y="3814054"/>
                <a:chExt cx="1201886" cy="1354146"/>
              </a:xfrm>
            </p:grpSpPr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4D7290D7-D8BF-85CF-57A4-09119A8F65F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979715" y="4263672"/>
                  <a:ext cx="0" cy="69971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8" name="TextBox 27">
                      <a:extLst>
                        <a:ext uri="{FF2B5EF4-FFF2-40B4-BE49-F238E27FC236}">
                          <a16:creationId xmlns:a16="http://schemas.microsoft.com/office/drawing/2014/main" id="{5FDA8813-E404-416B-4C58-28E6F62666ED}"/>
                        </a:ext>
                      </a:extLst>
                    </p:cNvPr>
                    <p:cNvSpPr txBox="1"/>
                    <p:nvPr/>
                  </p:nvSpPr>
                  <p:spPr>
                    <a:xfrm rot="10800000">
                      <a:off x="4378765" y="3814054"/>
                      <a:ext cx="1201886" cy="101566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6000" b="1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</m:oMath>
                        </m:oMathPara>
                      </a14:m>
                      <a:endParaRPr lang="en-US" sz="6000" b="1" dirty="0"/>
                    </a:p>
                  </p:txBody>
                </p:sp>
              </mc:Choice>
              <mc:Fallback xmlns="">
                <p:sp>
                  <p:nvSpPr>
                    <p:cNvPr id="63" name="TextBox 62">
                      <a:extLst>
                        <a:ext uri="{FF2B5EF4-FFF2-40B4-BE49-F238E27FC236}">
                          <a16:creationId xmlns:a16="http://schemas.microsoft.com/office/drawing/2014/main" id="{56204A69-5D1C-D824-BDA5-50B85BD560C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10800000">
                      <a:off x="4378765" y="3814054"/>
                      <a:ext cx="1201886" cy="1015663"/>
                    </a:xfrm>
                    <a:prstGeom prst="rect">
                      <a:avLst/>
                    </a:prstGeom>
                    <a:blipFill>
                      <a:blip r:embed="rId1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9" name="TextBox 28">
                      <a:extLst>
                        <a:ext uri="{FF2B5EF4-FFF2-40B4-BE49-F238E27FC236}">
                          <a16:creationId xmlns:a16="http://schemas.microsoft.com/office/drawing/2014/main" id="{2AAD156C-CB56-8D77-F899-55C731621573}"/>
                        </a:ext>
                      </a:extLst>
                    </p:cNvPr>
                    <p:cNvSpPr txBox="1"/>
                    <p:nvPr/>
                  </p:nvSpPr>
                  <p:spPr>
                    <a:xfrm rot="10800000" flipH="1">
                      <a:off x="4660651" y="4768090"/>
                      <a:ext cx="638116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⊕</m:t>
                            </m:r>
                          </m:oMath>
                        </m:oMathPara>
                      </a14:m>
                      <a:endParaRPr lang="en-US" sz="2000" b="1" dirty="0"/>
                    </a:p>
                  </p:txBody>
                </p:sp>
              </mc:Choice>
              <mc:Fallback xmlns="">
                <p:sp>
                  <p:nvSpPr>
                    <p:cNvPr id="64" name="TextBox 63">
                      <a:extLst>
                        <a:ext uri="{FF2B5EF4-FFF2-40B4-BE49-F238E27FC236}">
                          <a16:creationId xmlns:a16="http://schemas.microsoft.com/office/drawing/2014/main" id="{CEF1B738-3ADB-9070-3436-4F198C8C7E5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10800000" flipH="1">
                      <a:off x="4660651" y="4768090"/>
                      <a:ext cx="638116" cy="400110"/>
                    </a:xfrm>
                    <a:prstGeom prst="rect">
                      <a:avLst/>
                    </a:prstGeom>
                    <a:blipFill>
                      <a:blip r:embed="rId16"/>
                      <a:stretch>
                        <a:fillRect t="-923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1DEC625C-3FB1-F0AE-8CFA-401D077496E2}"/>
                    </a:ext>
                  </a:extLst>
                </p:cNvPr>
                <p:cNvSpPr txBox="1"/>
                <p:nvPr/>
              </p:nvSpPr>
              <p:spPr>
                <a:xfrm>
                  <a:off x="3198259" y="3921169"/>
                  <a:ext cx="48909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⟩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1DEC625C-3FB1-F0AE-8CFA-401D077496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98259" y="3921169"/>
                  <a:ext cx="489098" cy="369332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B1D25527-5D7A-FBC0-B527-01033C1F9D20}"/>
                    </a:ext>
                  </a:extLst>
                </p:cNvPr>
                <p:cNvSpPr txBox="1"/>
                <p:nvPr/>
              </p:nvSpPr>
              <p:spPr>
                <a:xfrm>
                  <a:off x="3201801" y="4254321"/>
                  <a:ext cx="48909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⟩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B1D25527-5D7A-FBC0-B527-01033C1F9D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1801" y="4254321"/>
                  <a:ext cx="489098" cy="369332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2B39D0B6-CE86-5A00-9ABD-30210B4E3C90}"/>
                    </a:ext>
                  </a:extLst>
                </p:cNvPr>
                <p:cNvSpPr txBox="1"/>
                <p:nvPr/>
              </p:nvSpPr>
              <p:spPr>
                <a:xfrm>
                  <a:off x="3201805" y="4599883"/>
                  <a:ext cx="48909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⟩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2B39D0B6-CE86-5A00-9ABD-30210B4E3C9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1805" y="4599883"/>
                  <a:ext cx="489098" cy="369332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F7DACB42-3FFC-0E65-F6A2-DEE911D8ECC2}"/>
                    </a:ext>
                  </a:extLst>
                </p:cNvPr>
                <p:cNvSpPr txBox="1"/>
                <p:nvPr/>
              </p:nvSpPr>
              <p:spPr>
                <a:xfrm>
                  <a:off x="3201804" y="4902910"/>
                  <a:ext cx="48909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⟩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F7DACB42-3FFC-0E65-F6A2-DEE911D8EC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1804" y="4902910"/>
                  <a:ext cx="489098" cy="369332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2DEA51D6-526D-8911-9BCD-A4B6BA1A7F64}"/>
                    </a:ext>
                  </a:extLst>
                </p:cNvPr>
                <p:cNvSpPr txBox="1"/>
                <p:nvPr/>
              </p:nvSpPr>
              <p:spPr>
                <a:xfrm>
                  <a:off x="3201805" y="5232515"/>
                  <a:ext cx="48909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⟩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2DEA51D6-526D-8911-9BCD-A4B6BA1A7F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1805" y="5232515"/>
                  <a:ext cx="489098" cy="369332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B7E7B577-45D2-E6A2-71FF-7D57883CDFA8}"/>
                    </a:ext>
                  </a:extLst>
                </p:cNvPr>
                <p:cNvSpPr txBox="1"/>
                <p:nvPr/>
              </p:nvSpPr>
              <p:spPr>
                <a:xfrm>
                  <a:off x="8305573" y="4399291"/>
                  <a:ext cx="2538827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/>
                    <a:t>Target state</a:t>
                  </a:r>
                </a:p>
                <a:p>
                  <a:pPr algn="ctr"/>
                  <a:r>
                    <a:rPr lang="en-US" sz="2400" dirty="0"/>
                    <a:t>up to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𝜖</m:t>
                      </m:r>
                    </m:oMath>
                  </a14:m>
                  <a:r>
                    <a:rPr lang="en-US" sz="2400" dirty="0"/>
                    <a:t>-error</a:t>
                  </a:r>
                </a:p>
              </p:txBody>
            </p:sp>
          </mc:Choice>
          <mc:Fallback xmlns="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B7E7B577-45D2-E6A2-71FF-7D57883CDF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05573" y="4399291"/>
                  <a:ext cx="2538827" cy="830997"/>
                </a:xfrm>
                <a:prstGeom prst="rect">
                  <a:avLst/>
                </a:prstGeom>
                <a:blipFill>
                  <a:blip r:embed="rId22"/>
                  <a:stretch>
                    <a:fillRect t="-5882" b="-161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5" name="Right Brace 54">
              <a:extLst>
                <a:ext uri="{FF2B5EF4-FFF2-40B4-BE49-F238E27FC236}">
                  <a16:creationId xmlns:a16="http://schemas.microsoft.com/office/drawing/2014/main" id="{5594ACFF-9857-E25F-1C21-09A5CD9D2E71}"/>
                </a:ext>
              </a:extLst>
            </p:cNvPr>
            <p:cNvSpPr/>
            <p:nvPr/>
          </p:nvSpPr>
          <p:spPr>
            <a:xfrm>
              <a:off x="8441905" y="4068348"/>
              <a:ext cx="291725" cy="1449954"/>
            </a:xfrm>
            <a:prstGeom prst="rightBrace">
              <a:avLst>
                <a:gd name="adj1" fmla="val 56698"/>
                <a:gd name="adj2" fmla="val 50000"/>
              </a:avLst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EEED346D-FAC7-ABDF-D158-595479C8DC51}"/>
              </a:ext>
            </a:extLst>
          </p:cNvPr>
          <p:cNvSpPr txBox="1"/>
          <p:nvPr/>
        </p:nvSpPr>
        <p:spPr>
          <a:xfrm>
            <a:off x="6249247" y="4871006"/>
            <a:ext cx="345558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59F4932-E3B0-181B-50C6-02E4CB8DDCDE}"/>
              </a:ext>
            </a:extLst>
          </p:cNvPr>
          <p:cNvCxnSpPr>
            <a:cxnSpLocks/>
          </p:cNvCxnSpPr>
          <p:nvPr/>
        </p:nvCxnSpPr>
        <p:spPr>
          <a:xfrm>
            <a:off x="3388526" y="5287921"/>
            <a:ext cx="469427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B809A219-43DA-D1F6-1AC1-0D5B7AD725C9}"/>
              </a:ext>
            </a:extLst>
          </p:cNvPr>
          <p:cNvCxnSpPr>
            <a:cxnSpLocks/>
          </p:cNvCxnSpPr>
          <p:nvPr/>
        </p:nvCxnSpPr>
        <p:spPr>
          <a:xfrm>
            <a:off x="3386755" y="5450954"/>
            <a:ext cx="469427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183FE7A5-5A1B-7671-9671-14A9157815C0}"/>
              </a:ext>
            </a:extLst>
          </p:cNvPr>
          <p:cNvCxnSpPr>
            <a:cxnSpLocks/>
          </p:cNvCxnSpPr>
          <p:nvPr/>
        </p:nvCxnSpPr>
        <p:spPr>
          <a:xfrm>
            <a:off x="3392071" y="5599809"/>
            <a:ext cx="469427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17EA8BF-E176-9D5D-16E7-49714FD2D3D4}"/>
                  </a:ext>
                </a:extLst>
              </p:cNvPr>
              <p:cNvSpPr txBox="1"/>
              <p:nvPr/>
            </p:nvSpPr>
            <p:spPr>
              <a:xfrm>
                <a:off x="2803013" y="5136935"/>
                <a:ext cx="55716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17EA8BF-E176-9D5D-16E7-49714FD2D3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3013" y="5136935"/>
                <a:ext cx="557161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64741511-7183-7E13-F175-EFCE2E2DE560}"/>
                  </a:ext>
                </a:extLst>
              </p:cNvPr>
              <p:cNvSpPr txBox="1"/>
              <p:nvPr/>
            </p:nvSpPr>
            <p:spPr>
              <a:xfrm>
                <a:off x="8173623" y="5114932"/>
                <a:ext cx="192617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/>
                  <a:t>Restore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64741511-7183-7E13-F175-EFCE2E2DE5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3623" y="5114932"/>
                <a:ext cx="1926175" cy="400110"/>
              </a:xfrm>
              <a:prstGeom prst="rect">
                <a:avLst/>
              </a:prstGeom>
              <a:blipFill>
                <a:blip r:embed="rId23"/>
                <a:stretch>
                  <a:fillRect l="-3481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4817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A0464-5476-DCCB-36B8-8253021F1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BFFE9C-D877-76E0-7B0C-D5345EE985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Background and motivation</a:t>
            </a:r>
          </a:p>
          <a:p>
            <a:pPr marL="457200" lvl="1" indent="0">
              <a:buNone/>
            </a:pPr>
            <a:r>
              <a:rPr lang="en-US" dirty="0" err="1"/>
              <a:t>Clifford+T</a:t>
            </a:r>
            <a:r>
              <a:rPr lang="en-US" dirty="0"/>
              <a:t> circuit and T-count</a:t>
            </a:r>
          </a:p>
          <a:p>
            <a:pPr marL="457200" lvl="1" indent="0">
              <a:buNone/>
            </a:pPr>
            <a:r>
              <a:rPr lang="en-US" dirty="0"/>
              <a:t>State preparation</a:t>
            </a:r>
          </a:p>
          <a:p>
            <a:pPr marL="0" indent="0">
              <a:buNone/>
            </a:pPr>
            <a:r>
              <a:rPr lang="en-US" dirty="0"/>
              <a:t>Our results</a:t>
            </a:r>
          </a:p>
          <a:p>
            <a:pPr marL="0" indent="0">
              <a:buNone/>
            </a:pPr>
            <a:r>
              <a:rPr lang="en-US" dirty="0"/>
              <a:t>Summary </a:t>
            </a:r>
          </a:p>
          <a:p>
            <a:pPr marL="457200" lvl="1" indent="0">
              <a:buNone/>
            </a:pPr>
            <a:r>
              <a:rPr lang="en-US" dirty="0"/>
              <a:t>Related problems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Proof overview</a:t>
            </a:r>
          </a:p>
        </p:txBody>
      </p:sp>
    </p:spTree>
    <p:extLst>
      <p:ext uri="{BB962C8B-B14F-4D97-AF65-F5344CB8AC3E}">
        <p14:creationId xmlns:p14="http://schemas.microsoft.com/office/powerpoint/2010/main" val="24111326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6FC9E-1E08-7B2D-9E27-3275E90EE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Single-Qubit Case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8800B87-B263-2210-EC87-FB450B7B10FF}"/>
                  </a:ext>
                </a:extLst>
              </p:cNvPr>
              <p:cNvSpPr txBox="1"/>
              <p:nvPr/>
            </p:nvSpPr>
            <p:spPr>
              <a:xfrm>
                <a:off x="838200" y="1717164"/>
                <a:ext cx="10515599" cy="120032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For </a:t>
                </a:r>
                <a:r>
                  <a:rPr lang="en-US" sz="3600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single-qubit</a:t>
                </a:r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quantum states, how many T gates do we need to construct it within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-error?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8800B87-B263-2210-EC87-FB450B7B10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17164"/>
                <a:ext cx="10515599" cy="1200329"/>
              </a:xfrm>
              <a:prstGeom prst="rect">
                <a:avLst/>
              </a:prstGeom>
              <a:blipFill>
                <a:blip r:embed="rId2"/>
                <a:stretch>
                  <a:fillRect l="-406" t="-8629" r="-1624" b="-213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00115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6FC9E-1E08-7B2D-9E27-3275E90EE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Single-Qubit Case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8800B87-B263-2210-EC87-FB450B7B10FF}"/>
                  </a:ext>
                </a:extLst>
              </p:cNvPr>
              <p:cNvSpPr txBox="1"/>
              <p:nvPr/>
            </p:nvSpPr>
            <p:spPr>
              <a:xfrm>
                <a:off x="838200" y="1717164"/>
                <a:ext cx="10515599" cy="120032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For </a:t>
                </a:r>
                <a:r>
                  <a:rPr lang="en-US" sz="3600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single-qubit</a:t>
                </a:r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quantum states, how many T gates do we need to construct it within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-error?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8800B87-B263-2210-EC87-FB450B7B10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17164"/>
                <a:ext cx="10515599" cy="1200329"/>
              </a:xfrm>
              <a:prstGeom prst="rect">
                <a:avLst/>
              </a:prstGeom>
              <a:blipFill>
                <a:blip r:embed="rId2"/>
                <a:stretch>
                  <a:fillRect l="-406" t="-8629" r="-1624" b="-213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E94761D2-5F85-58E3-7D75-F6F0D68318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64511" y="3280145"/>
                <a:ext cx="10515600" cy="2928716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effectLst/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b="0" i="1" smtClean="0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b="0" i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3.97</m:t>
                                </m:r>
                              </m:sup>
                            </m:sSup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dirty="0">
                    <a:effectLst/>
                  </a:rPr>
                  <a:t>		</a:t>
                </a:r>
                <a:r>
                  <a:rPr lang="en-US" dirty="0" err="1">
                    <a:solidFill>
                      <a:schemeClr val="accent1">
                        <a:lumMod val="50000"/>
                      </a:schemeClr>
                    </a:solidFill>
                  </a:rPr>
                  <a:t>Solovay-Kitaev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 Theorem</a:t>
                </a:r>
                <a:endParaRPr lang="en-US" dirty="0">
                  <a:effectLst/>
                </a:endParaRP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E94761D2-5F85-58E3-7D75-F6F0D68318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64511" y="3280145"/>
                <a:ext cx="10515600" cy="2928716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57322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6FC9E-1E08-7B2D-9E27-3275E90EE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Single-Qubit Case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8800B87-B263-2210-EC87-FB450B7B10FF}"/>
                  </a:ext>
                </a:extLst>
              </p:cNvPr>
              <p:cNvSpPr txBox="1"/>
              <p:nvPr/>
            </p:nvSpPr>
            <p:spPr>
              <a:xfrm>
                <a:off x="838200" y="1717164"/>
                <a:ext cx="10515599" cy="120032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For </a:t>
                </a:r>
                <a:r>
                  <a:rPr lang="en-US" sz="3600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single-qubit</a:t>
                </a:r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quantum states, how many T gates do we need to construct it within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-error?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8800B87-B263-2210-EC87-FB450B7B10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17164"/>
                <a:ext cx="10515599" cy="1200329"/>
              </a:xfrm>
              <a:prstGeom prst="rect">
                <a:avLst/>
              </a:prstGeom>
              <a:blipFill>
                <a:blip r:embed="rId2"/>
                <a:stretch>
                  <a:fillRect l="-406" t="-8629" r="-1624" b="-213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E94761D2-5F85-58E3-7D75-F6F0D68318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64511" y="3280145"/>
                <a:ext cx="10515600" cy="2928716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effectLst/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b="0" i="1" smtClean="0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b="0" i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3.97</m:t>
                                </m:r>
                              </m:sup>
                            </m:sSup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dirty="0">
                    <a:effectLst/>
                  </a:rPr>
                  <a:t>		</a:t>
                </a:r>
                <a:r>
                  <a:rPr lang="en-US" dirty="0" err="1">
                    <a:solidFill>
                      <a:schemeClr val="accent1">
                        <a:lumMod val="50000"/>
                      </a:schemeClr>
                    </a:solidFill>
                  </a:rPr>
                  <a:t>Solovay-Kitaev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 Theorem</a:t>
                </a:r>
                <a:endParaRPr lang="en-US" dirty="0">
                  <a:effectLst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dirty="0"/>
                  <a:t>			</a:t>
                </a:r>
                <a:r>
                  <a:rPr lang="en-US" sz="2000" dirty="0">
                    <a:solidFill>
                      <a:srgbClr val="4472C4">
                        <a:lumMod val="50000"/>
                      </a:srgbClr>
                    </a:solidFill>
                  </a:rPr>
                  <a:t>[</a:t>
                </a:r>
                <a:r>
                  <a:rPr lang="en-US" sz="2000" dirty="0" err="1">
                    <a:solidFill>
                      <a:srgbClr val="4472C4">
                        <a:lumMod val="50000"/>
                      </a:srgbClr>
                    </a:solidFill>
                  </a:rPr>
                  <a:t>Kliuchnikov</a:t>
                </a:r>
                <a:r>
                  <a:rPr lang="en-US" sz="2000" dirty="0">
                    <a:solidFill>
                      <a:srgbClr val="4472C4">
                        <a:lumMod val="50000"/>
                      </a:srgbClr>
                    </a:solidFill>
                  </a:rPr>
                  <a:t>, Maslov, </a:t>
                </a:r>
                <a:r>
                  <a:rPr lang="en-US" sz="2000" dirty="0">
                    <a:solidFill>
                      <a:srgbClr val="002060"/>
                    </a:solidFill>
                  </a:rPr>
                  <a:t>Mosca’13</a:t>
                </a:r>
                <a:r>
                  <a:rPr lang="en-US" sz="2000" dirty="0">
                    <a:solidFill>
                      <a:srgbClr val="4472C4">
                        <a:lumMod val="50000"/>
                      </a:srgbClr>
                    </a:solidFill>
                  </a:rPr>
                  <a:t>; Selinger’15; Ross, Selinger’16]</a:t>
                </a:r>
                <a:endParaRPr lang="en-US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E94761D2-5F85-58E3-7D75-F6F0D68318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64511" y="3280145"/>
                <a:ext cx="10515600" cy="2928716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42198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6FC9E-1E08-7B2D-9E27-3275E90EE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Single-Qubit Case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8800B87-B263-2210-EC87-FB450B7B10FF}"/>
                  </a:ext>
                </a:extLst>
              </p:cNvPr>
              <p:cNvSpPr txBox="1"/>
              <p:nvPr/>
            </p:nvSpPr>
            <p:spPr>
              <a:xfrm>
                <a:off x="838200" y="1717164"/>
                <a:ext cx="10515599" cy="120032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For </a:t>
                </a:r>
                <a:r>
                  <a:rPr lang="en-US" sz="3600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single-qubit</a:t>
                </a:r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quantum states, how many T gates do we need to construct it within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-error?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8800B87-B263-2210-EC87-FB450B7B10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17164"/>
                <a:ext cx="10515599" cy="1200329"/>
              </a:xfrm>
              <a:prstGeom prst="rect">
                <a:avLst/>
              </a:prstGeom>
              <a:blipFill>
                <a:blip r:embed="rId2"/>
                <a:stretch>
                  <a:fillRect l="-406" t="-8629" r="-1624" b="-213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E94761D2-5F85-58E3-7D75-F6F0D68318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64511" y="3280145"/>
                <a:ext cx="10515600" cy="2928716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effectLst/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b="0" i="1" smtClean="0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b="0" i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3.97</m:t>
                                </m:r>
                              </m:sup>
                            </m:sSup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dirty="0">
                    <a:effectLst/>
                  </a:rPr>
                  <a:t>		</a:t>
                </a:r>
                <a:r>
                  <a:rPr lang="en-US" dirty="0" err="1">
                    <a:solidFill>
                      <a:schemeClr val="accent1">
                        <a:lumMod val="50000"/>
                      </a:schemeClr>
                    </a:solidFill>
                  </a:rPr>
                  <a:t>Solovay-Kitaev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 Theorem</a:t>
                </a:r>
                <a:endParaRPr lang="en-US" dirty="0">
                  <a:effectLst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dirty="0"/>
                  <a:t>			</a:t>
                </a:r>
                <a:r>
                  <a:rPr lang="en-US" sz="2000" dirty="0">
                    <a:solidFill>
                      <a:srgbClr val="4472C4">
                        <a:lumMod val="50000"/>
                      </a:srgbClr>
                    </a:solidFill>
                  </a:rPr>
                  <a:t>[</a:t>
                </a:r>
                <a:r>
                  <a:rPr lang="en-US" sz="2000" dirty="0" err="1">
                    <a:solidFill>
                      <a:srgbClr val="4472C4">
                        <a:lumMod val="50000"/>
                      </a:srgbClr>
                    </a:solidFill>
                  </a:rPr>
                  <a:t>Kliuchnikov</a:t>
                </a:r>
                <a:r>
                  <a:rPr lang="en-US" sz="2000" dirty="0">
                    <a:solidFill>
                      <a:srgbClr val="4472C4">
                        <a:lumMod val="50000"/>
                      </a:srgbClr>
                    </a:solidFill>
                  </a:rPr>
                  <a:t>, Maslov, </a:t>
                </a:r>
                <a:r>
                  <a:rPr lang="en-US" sz="2000" dirty="0">
                    <a:solidFill>
                      <a:srgbClr val="002060"/>
                    </a:solidFill>
                  </a:rPr>
                  <a:t>Mosca’13</a:t>
                </a:r>
                <a:r>
                  <a:rPr lang="en-US" sz="2000" dirty="0">
                    <a:solidFill>
                      <a:srgbClr val="4472C4">
                        <a:lumMod val="50000"/>
                      </a:srgbClr>
                    </a:solidFill>
                  </a:rPr>
                  <a:t>; Selinger’15; Ross, Selinger’16]</a:t>
                </a:r>
                <a:endParaRPr lang="en-US" dirty="0"/>
              </a:p>
              <a:p>
                <a:pPr marL="0" indent="0">
                  <a:buNone/>
                </a:pPr>
                <a:endParaRPr lang="en-US" b="0" i="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dirty="0"/>
                  <a:t>			</a:t>
                </a:r>
                <a:r>
                  <a:rPr lang="en-US" sz="2000" dirty="0">
                    <a:solidFill>
                      <a:srgbClr val="4472C4">
                        <a:lumMod val="50000"/>
                      </a:srgbClr>
                    </a:solidFill>
                  </a:rPr>
                  <a:t>[</a:t>
                </a:r>
                <a:r>
                  <a:rPr lang="en-US" sz="2000" dirty="0" err="1">
                    <a:solidFill>
                      <a:srgbClr val="4472C4">
                        <a:lumMod val="50000"/>
                      </a:srgbClr>
                    </a:solidFill>
                  </a:rPr>
                  <a:t>Beverland</a:t>
                </a:r>
                <a:r>
                  <a:rPr lang="en-US" sz="2000" dirty="0">
                    <a:solidFill>
                      <a:srgbClr val="4472C4">
                        <a:lumMod val="50000"/>
                      </a:srgbClr>
                    </a:solidFill>
                  </a:rPr>
                  <a:t>, Campbell, Howard, Kliuchnikov’20]</a:t>
                </a:r>
                <a:endParaRPr lang="en-US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E94761D2-5F85-58E3-7D75-F6F0D68318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64511" y="3280145"/>
                <a:ext cx="10515600" cy="2928716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11052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6FC9E-1E08-7B2D-9E27-3275E90EE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General Case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800B87-B263-2210-EC87-FB450B7B10FF}"/>
              </a:ext>
            </a:extLst>
          </p:cNvPr>
          <p:cNvSpPr txBox="1"/>
          <p:nvPr/>
        </p:nvSpPr>
        <p:spPr>
          <a:xfrm>
            <a:off x="838200" y="1717164"/>
            <a:ext cx="10515599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𝑛-qubit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quantum states, how many T gates do we need to construct it within 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constant error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884838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6FC9E-1E08-7B2D-9E27-3275E90EE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General Case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800B87-B263-2210-EC87-FB450B7B10FF}"/>
              </a:ext>
            </a:extLst>
          </p:cNvPr>
          <p:cNvSpPr txBox="1"/>
          <p:nvPr/>
        </p:nvSpPr>
        <p:spPr>
          <a:xfrm>
            <a:off x="838200" y="1717164"/>
            <a:ext cx="10515599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𝑛-qubit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quantum states, how many T gates do we need to construct it within 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constant error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E94761D2-5F85-58E3-7D75-F6F0D68318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3248247"/>
                <a:ext cx="10515600" cy="292871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0" dirty="0"/>
                  <a:t>Start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single-qubit and CNOT gates, then approximate each single-qubit gate to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-error: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E94761D2-5F85-58E3-7D75-F6F0D68318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248247"/>
                <a:ext cx="10515600" cy="2928716"/>
              </a:xfrm>
              <a:blipFill>
                <a:blip r:embed="rId2"/>
                <a:stretch>
                  <a:fillRect l="-1217" t="-3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5059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6FC9E-1E08-7B2D-9E27-3275E90EE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General Case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800B87-B263-2210-EC87-FB450B7B10FF}"/>
              </a:ext>
            </a:extLst>
          </p:cNvPr>
          <p:cNvSpPr txBox="1"/>
          <p:nvPr/>
        </p:nvSpPr>
        <p:spPr>
          <a:xfrm>
            <a:off x="838200" y="1717164"/>
            <a:ext cx="10515599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𝑛-qubit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quantum states, how many T gates do we need to construct it within 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constant error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E94761D2-5F85-58E3-7D75-F6F0D68318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97541" y="3301410"/>
                <a:ext cx="8996916" cy="2928716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			</a:t>
                </a:r>
                <a:r>
                  <a:rPr lang="en-US" sz="2400" dirty="0"/>
                  <a:t>	</a:t>
                </a:r>
                <a:r>
                  <a:rPr lang="en-US" sz="2400" dirty="0">
                    <a:solidFill>
                      <a:srgbClr val="002060"/>
                    </a:solidFill>
                  </a:rPr>
                  <a:t>Folklore</a:t>
                </a: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E94761D2-5F85-58E3-7D75-F6F0D68318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97541" y="3301410"/>
                <a:ext cx="8996916" cy="2928716"/>
              </a:xfrm>
              <a:blipFill>
                <a:blip r:embed="rId2"/>
                <a:stretch>
                  <a:fillRect t="-1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33420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6FC9E-1E08-7B2D-9E27-3275E90EE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General Case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800B87-B263-2210-EC87-FB450B7B10FF}"/>
              </a:ext>
            </a:extLst>
          </p:cNvPr>
          <p:cNvSpPr txBox="1"/>
          <p:nvPr/>
        </p:nvSpPr>
        <p:spPr>
          <a:xfrm>
            <a:off x="838200" y="1717164"/>
            <a:ext cx="10515599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𝑛-qubit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quantum states, how many T gates do we need to construct it within 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constant error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E94761D2-5F85-58E3-7D75-F6F0D68318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97541" y="3301410"/>
                <a:ext cx="8996916" cy="2928716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			</a:t>
                </a:r>
                <a:r>
                  <a:rPr lang="en-US" sz="2400" dirty="0"/>
                  <a:t>	</a:t>
                </a:r>
                <a:r>
                  <a:rPr lang="en-US" sz="2400" dirty="0">
                    <a:solidFill>
                      <a:srgbClr val="002060"/>
                    </a:solidFill>
                  </a:rPr>
                  <a:t>Folklore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e>
                            </m:func>
                          </m:e>
                        </m:rad>
                      </m:e>
                    </m:d>
                  </m:oMath>
                </a14:m>
                <a:r>
                  <a:rPr lang="en-US" dirty="0"/>
                  <a:t>		</a:t>
                </a:r>
                <a:r>
                  <a:rPr lang="en-US" sz="2400" dirty="0">
                    <a:solidFill>
                      <a:srgbClr val="002060"/>
                    </a:solidFill>
                  </a:rPr>
                  <a:t>[Low, </a:t>
                </a:r>
                <a:r>
                  <a:rPr lang="en-US" sz="2400" dirty="0" err="1">
                    <a:solidFill>
                      <a:srgbClr val="002060"/>
                    </a:solidFill>
                  </a:rPr>
                  <a:t>Kliuchnikov</a:t>
                </a:r>
                <a:r>
                  <a:rPr lang="en-US" sz="2400" dirty="0">
                    <a:solidFill>
                      <a:srgbClr val="002060"/>
                    </a:solidFill>
                  </a:rPr>
                  <a:t>, Schaeffer’20]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e>
                        </m:rad>
                      </m:e>
                    </m:d>
                  </m:oMath>
                </a14:m>
                <a:r>
                  <a:rPr lang="en-US" dirty="0"/>
                  <a:t>				</a:t>
                </a:r>
                <a:r>
                  <a:rPr lang="en-US" sz="2400" dirty="0">
                    <a:solidFill>
                      <a:srgbClr val="002060"/>
                    </a:solidFill>
                  </a:rPr>
                  <a:t>[Low, </a:t>
                </a:r>
                <a:r>
                  <a:rPr lang="en-US" sz="2400" dirty="0" err="1">
                    <a:solidFill>
                      <a:srgbClr val="002060"/>
                    </a:solidFill>
                  </a:rPr>
                  <a:t>Kliuchnikov</a:t>
                </a:r>
                <a:r>
                  <a:rPr lang="en-US" sz="2400" dirty="0">
                    <a:solidFill>
                      <a:srgbClr val="002060"/>
                    </a:solidFill>
                  </a:rPr>
                  <a:t>, Schaeffer’20]</a:t>
                </a: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E94761D2-5F85-58E3-7D75-F6F0D68318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97541" y="3301410"/>
                <a:ext cx="8996916" cy="2928716"/>
              </a:xfrm>
              <a:blipFill>
                <a:blip r:embed="rId2"/>
                <a:stretch>
                  <a:fillRect t="-1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69250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6FC9E-1E08-7B2D-9E27-3275E90EE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Our Result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800B87-B263-2210-EC87-FB450B7B10FF}"/>
              </a:ext>
            </a:extLst>
          </p:cNvPr>
          <p:cNvSpPr txBox="1"/>
          <p:nvPr/>
        </p:nvSpPr>
        <p:spPr>
          <a:xfrm>
            <a:off x="838200" y="1717164"/>
            <a:ext cx="10515599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𝑛-qubit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quantum states, how many T gates do we need to construct it within 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constant error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E94761D2-5F85-58E3-7D75-F6F0D68318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97541" y="3301410"/>
                <a:ext cx="8996916" cy="2928716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			</a:t>
                </a:r>
                <a:r>
                  <a:rPr lang="en-US" sz="2400" dirty="0"/>
                  <a:t>	</a:t>
                </a:r>
                <a:r>
                  <a:rPr lang="en-US" sz="2400" dirty="0">
                    <a:solidFill>
                      <a:srgbClr val="002060"/>
                    </a:solidFill>
                  </a:rPr>
                  <a:t>Folklore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e>
                            </m:func>
                          </m:e>
                        </m:rad>
                      </m:e>
                    </m:d>
                  </m:oMath>
                </a14:m>
                <a:r>
                  <a:rPr lang="en-US" dirty="0"/>
                  <a:t>		</a:t>
                </a:r>
                <a:r>
                  <a:rPr lang="en-US" sz="2400" dirty="0">
                    <a:solidFill>
                      <a:srgbClr val="002060"/>
                    </a:solidFill>
                  </a:rPr>
                  <a:t>[Low, </a:t>
                </a:r>
                <a:r>
                  <a:rPr lang="en-US" sz="2400" dirty="0" err="1">
                    <a:solidFill>
                      <a:srgbClr val="002060"/>
                    </a:solidFill>
                  </a:rPr>
                  <a:t>Kliuchnikov</a:t>
                </a:r>
                <a:r>
                  <a:rPr lang="en-US" sz="2400" dirty="0">
                    <a:solidFill>
                      <a:srgbClr val="002060"/>
                    </a:solidFill>
                  </a:rPr>
                  <a:t>, Schaeffer’20]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e>
                        </m:rad>
                      </m:e>
                    </m:d>
                  </m:oMath>
                </a14:m>
                <a:r>
                  <a:rPr lang="en-US" dirty="0"/>
                  <a:t>				</a:t>
                </a:r>
                <a:r>
                  <a:rPr lang="en-US" sz="2400" dirty="0">
                    <a:solidFill>
                      <a:srgbClr val="002060"/>
                    </a:solidFill>
                  </a:rPr>
                  <a:t>[Low, </a:t>
                </a:r>
                <a:r>
                  <a:rPr lang="en-US" sz="2400" dirty="0" err="1">
                    <a:solidFill>
                      <a:srgbClr val="002060"/>
                    </a:solidFill>
                  </a:rPr>
                  <a:t>Kliuchnikov</a:t>
                </a:r>
                <a:r>
                  <a:rPr lang="en-US" sz="2400" dirty="0">
                    <a:solidFill>
                      <a:srgbClr val="002060"/>
                    </a:solidFill>
                  </a:rPr>
                  <a:t>, Schaeffer’20]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  <m:sup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sup>
                            </m:sSup>
                          </m:e>
                        </m:rad>
                      </m:e>
                    </m:d>
                  </m:oMath>
                </a14:m>
                <a:r>
                  <a:rPr lang="en-US" dirty="0">
                    <a:solidFill>
                      <a:srgbClr val="002060"/>
                    </a:solidFill>
                  </a:rPr>
                  <a:t>				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Our work</a:t>
                </a:r>
                <a:endParaRPr lang="en-US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E94761D2-5F85-58E3-7D75-F6F0D68318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97541" y="3301410"/>
                <a:ext cx="8996916" cy="2928716"/>
              </a:xfrm>
              <a:blipFill>
                <a:blip r:embed="rId2"/>
                <a:stretch>
                  <a:fillRect t="-1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35294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6FC9E-1E08-7B2D-9E27-3275E90EE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Our Result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800B87-B263-2210-EC87-FB450B7B10FF}"/>
              </a:ext>
            </a:extLst>
          </p:cNvPr>
          <p:cNvSpPr txBox="1"/>
          <p:nvPr/>
        </p:nvSpPr>
        <p:spPr>
          <a:xfrm>
            <a:off x="838200" y="1717164"/>
            <a:ext cx="10515599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𝑛-qubit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quantum states, how many T gates do we need to construct it within 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constant error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E94761D2-5F85-58E3-7D75-F6F0D68318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97541" y="3301410"/>
                <a:ext cx="8996916" cy="2928716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			</a:t>
                </a:r>
                <a:r>
                  <a:rPr lang="en-US" sz="2400" dirty="0"/>
                  <a:t>	</a:t>
                </a:r>
                <a:r>
                  <a:rPr lang="en-US" sz="2400" dirty="0">
                    <a:solidFill>
                      <a:srgbClr val="002060"/>
                    </a:solidFill>
                  </a:rPr>
                  <a:t>Folklore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e>
                            </m:func>
                          </m:e>
                        </m:rad>
                      </m:e>
                    </m:d>
                  </m:oMath>
                </a14:m>
                <a:r>
                  <a:rPr lang="en-US" dirty="0"/>
                  <a:t>		</a:t>
                </a:r>
                <a:r>
                  <a:rPr lang="en-US" sz="2400" dirty="0">
                    <a:solidFill>
                      <a:srgbClr val="002060"/>
                    </a:solidFill>
                  </a:rPr>
                  <a:t>[Low, </a:t>
                </a:r>
                <a:r>
                  <a:rPr lang="en-US" sz="2400" dirty="0" err="1">
                    <a:solidFill>
                      <a:srgbClr val="002060"/>
                    </a:solidFill>
                  </a:rPr>
                  <a:t>Kliuchnikov</a:t>
                </a:r>
                <a:r>
                  <a:rPr lang="en-US" sz="2400" dirty="0">
                    <a:solidFill>
                      <a:srgbClr val="002060"/>
                    </a:solidFill>
                  </a:rPr>
                  <a:t>, Schaeffer’20]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e>
                        </m:rad>
                      </m:e>
                    </m:d>
                  </m:oMath>
                </a14:m>
                <a:r>
                  <a:rPr lang="en-US" dirty="0"/>
                  <a:t>				</a:t>
                </a:r>
                <a:r>
                  <a:rPr lang="en-US" sz="2400" dirty="0">
                    <a:solidFill>
                      <a:srgbClr val="002060"/>
                    </a:solidFill>
                  </a:rPr>
                  <a:t>[Low, </a:t>
                </a:r>
                <a:r>
                  <a:rPr lang="en-US" sz="2400" dirty="0" err="1">
                    <a:solidFill>
                      <a:srgbClr val="002060"/>
                    </a:solidFill>
                  </a:rPr>
                  <a:t>Kliuchnikov</a:t>
                </a:r>
                <a:r>
                  <a:rPr lang="en-US" sz="2400" dirty="0">
                    <a:solidFill>
                      <a:srgbClr val="002060"/>
                    </a:solidFill>
                  </a:rPr>
                  <a:t>, Schaeffer’20]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  <m:sup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sup>
                            </m:sSup>
                          </m:e>
                        </m:rad>
                      </m:e>
                    </m:d>
                  </m:oMath>
                </a14:m>
                <a:r>
                  <a:rPr lang="en-US" dirty="0">
                    <a:solidFill>
                      <a:srgbClr val="002060"/>
                    </a:solidFill>
                  </a:rPr>
                  <a:t>				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Our work</a:t>
                </a:r>
                <a:endParaRPr lang="en-US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E94761D2-5F85-58E3-7D75-F6F0D68318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97541" y="3301410"/>
                <a:ext cx="8996916" cy="2928716"/>
              </a:xfrm>
              <a:blipFill>
                <a:blip r:embed="rId2"/>
                <a:stretch>
                  <a:fillRect t="-1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D0D6038-6A35-C7ED-FF6B-F8913E1CC9B9}"/>
              </a:ext>
            </a:extLst>
          </p:cNvPr>
          <p:cNvSpPr/>
          <p:nvPr/>
        </p:nvSpPr>
        <p:spPr>
          <a:xfrm>
            <a:off x="1254641" y="4455042"/>
            <a:ext cx="2381693" cy="738963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BF6601D-D946-9FAA-EDDC-A7AD2CC4D1B5}"/>
              </a:ext>
            </a:extLst>
          </p:cNvPr>
          <p:cNvSpPr/>
          <p:nvPr/>
        </p:nvSpPr>
        <p:spPr>
          <a:xfrm>
            <a:off x="398721" y="5241852"/>
            <a:ext cx="988828" cy="57360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Tight</a:t>
            </a:r>
          </a:p>
        </p:txBody>
      </p:sp>
    </p:spTree>
    <p:extLst>
      <p:ext uri="{BB962C8B-B14F-4D97-AF65-F5344CB8AC3E}">
        <p14:creationId xmlns:p14="http://schemas.microsoft.com/office/powerpoint/2010/main" val="1481713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3AB93-E0A9-83D3-68F1-1B6FFF1FB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Clifford Gates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F1EC52-B630-6FDE-B13C-3A715137C1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1999" y="1728988"/>
            <a:ext cx="1819369" cy="7525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B7F8A6-3E2B-A9AD-223D-7A5EDB1489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5788" y="1728988"/>
            <a:ext cx="2400423" cy="7334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65BDF82-7675-3F71-F4FD-508A42AEB2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3838" y="1433698"/>
            <a:ext cx="2362321" cy="1343094"/>
          </a:xfrm>
          <a:prstGeom prst="rect">
            <a:avLst/>
          </a:prstGeom>
        </p:spPr>
      </p:pic>
      <p:grpSp>
        <p:nvGrpSpPr>
          <p:cNvPr id="77" name="Group 76">
            <a:extLst>
              <a:ext uri="{FF2B5EF4-FFF2-40B4-BE49-F238E27FC236}">
                <a16:creationId xmlns:a16="http://schemas.microsoft.com/office/drawing/2014/main" id="{901C5571-8018-089D-3FDE-9BF845D7CBA3}"/>
              </a:ext>
            </a:extLst>
          </p:cNvPr>
          <p:cNvGrpSpPr/>
          <p:nvPr/>
        </p:nvGrpSpPr>
        <p:grpSpPr>
          <a:xfrm>
            <a:off x="10654464" y="1200215"/>
            <a:ext cx="1201886" cy="1354146"/>
            <a:chOff x="4378765" y="3814054"/>
            <a:chExt cx="1201886" cy="1354146"/>
          </a:xfrm>
        </p:grpSpPr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AC5FD0FD-1164-513E-7DDA-A4CC839CC2F9}"/>
                </a:ext>
              </a:extLst>
            </p:cNvPr>
            <p:cNvCxnSpPr>
              <a:cxnSpLocks/>
            </p:cNvCxnSpPr>
            <p:nvPr/>
          </p:nvCxnSpPr>
          <p:spPr>
            <a:xfrm>
              <a:off x="4979715" y="4263672"/>
              <a:ext cx="0" cy="69971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F7E537D7-BDC0-EF45-85A5-57BDA29A142F}"/>
                    </a:ext>
                  </a:extLst>
                </p:cNvPr>
                <p:cNvSpPr txBox="1"/>
                <p:nvPr/>
              </p:nvSpPr>
              <p:spPr>
                <a:xfrm rot="10800000">
                  <a:off x="4378765" y="3814054"/>
                  <a:ext cx="1201886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⋅</m:t>
                        </m:r>
                      </m:oMath>
                    </m:oMathPara>
                  </a14:m>
                  <a:endParaRPr lang="en-US" sz="6000" b="1" dirty="0"/>
                </a:p>
              </p:txBody>
            </p:sp>
          </mc:Choice>
          <mc:Fallback xmlns="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F7E537D7-BDC0-EF45-85A5-57BDA29A14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>
                  <a:off x="4378765" y="3814054"/>
                  <a:ext cx="1201886" cy="101566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46247711-4889-2B3E-F31C-42F7749457E5}"/>
                    </a:ext>
                  </a:extLst>
                </p:cNvPr>
                <p:cNvSpPr txBox="1"/>
                <p:nvPr/>
              </p:nvSpPr>
              <p:spPr>
                <a:xfrm rot="10800000" flipH="1">
                  <a:off x="4660651" y="4768090"/>
                  <a:ext cx="63811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⊕</m:t>
                        </m:r>
                      </m:oMath>
                    </m:oMathPara>
                  </a14:m>
                  <a:endParaRPr lang="en-US" sz="2000" b="1" dirty="0"/>
                </a:p>
              </p:txBody>
            </p:sp>
          </mc:Choice>
          <mc:Fallback xmlns="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46247711-4889-2B3E-F31C-42F7749457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 flipH="1">
                  <a:off x="4660651" y="4768090"/>
                  <a:ext cx="638116" cy="400110"/>
                </a:xfrm>
                <a:prstGeom prst="rect">
                  <a:avLst/>
                </a:prstGeom>
                <a:blipFill>
                  <a:blip r:embed="rId7"/>
                  <a:stretch>
                    <a:fillRect t="-75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82" name="Picture 81">
            <a:extLst>
              <a:ext uri="{FF2B5EF4-FFF2-40B4-BE49-F238E27FC236}">
                <a16:creationId xmlns:a16="http://schemas.microsoft.com/office/drawing/2014/main" id="{C161FEAB-E78A-3A93-225C-613E24AD59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60974" y="1925131"/>
            <a:ext cx="203869" cy="28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1911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6FC9E-1E08-7B2D-9E27-3275E90EE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Our Result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8800B87-B263-2210-EC87-FB450B7B10FF}"/>
                  </a:ext>
                </a:extLst>
              </p:cNvPr>
              <p:cNvSpPr txBox="1"/>
              <p:nvPr/>
            </p:nvSpPr>
            <p:spPr>
              <a:xfrm>
                <a:off x="838200" y="1717164"/>
                <a:ext cx="10515599" cy="120032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For </a:t>
                </a:r>
                <a:r>
                  <a:rPr lang="en-US" sz="3600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𝑛-qubit </a:t>
                </a:r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quantum states, how many T gates do we need to construct it within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3600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-error</a:t>
                </a:r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?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8800B87-B263-2210-EC87-FB450B7B10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17164"/>
                <a:ext cx="10515599" cy="1200329"/>
              </a:xfrm>
              <a:prstGeom prst="rect">
                <a:avLst/>
              </a:prstGeom>
              <a:blipFill>
                <a:blip r:embed="rId3"/>
                <a:stretch>
                  <a:fillRect t="-9645" r="-928" b="-213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E94761D2-5F85-58E3-7D75-F6F0D68318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2767" y="3173818"/>
                <a:ext cx="9346464" cy="298187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func>
                              <m:func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num>
                                      <m:den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𝜖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func>
                          </m:e>
                        </m:ra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sz="2100" dirty="0"/>
                  <a:t>		</a:t>
                </a:r>
                <a:r>
                  <a:rPr lang="en-US" sz="1800" dirty="0">
                    <a:solidFill>
                      <a:srgbClr val="002060"/>
                    </a:solidFill>
                  </a:rPr>
                  <a:t>[Low, </a:t>
                </a:r>
                <a:r>
                  <a:rPr lang="en-US" sz="1800" dirty="0" err="1">
                    <a:solidFill>
                      <a:srgbClr val="002060"/>
                    </a:solidFill>
                  </a:rPr>
                  <a:t>Kliuchnikov</a:t>
                </a:r>
                <a:r>
                  <a:rPr lang="en-US" sz="1800" dirty="0">
                    <a:solidFill>
                      <a:srgbClr val="002060"/>
                    </a:solidFill>
                  </a:rPr>
                  <a:t>, Schaeffer’20]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  <m:func>
                              <m:func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𝜖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func>
                          </m:e>
                        </m:rad>
                      </m:e>
                    </m:d>
                  </m:oMath>
                </a14:m>
                <a:r>
                  <a:rPr lang="en-US" sz="2100" dirty="0"/>
                  <a:t>				</a:t>
                </a:r>
                <a:r>
                  <a:rPr lang="en-US" sz="1800" dirty="0">
                    <a:solidFill>
                      <a:srgbClr val="002060"/>
                    </a:solidFill>
                  </a:rPr>
                  <a:t>[Low, </a:t>
                </a:r>
                <a:r>
                  <a:rPr lang="en-US" sz="1800" dirty="0" err="1">
                    <a:solidFill>
                      <a:srgbClr val="002060"/>
                    </a:solidFill>
                  </a:rPr>
                  <a:t>Kliuchnikov</a:t>
                </a:r>
                <a:r>
                  <a:rPr lang="en-US" sz="1800" dirty="0">
                    <a:solidFill>
                      <a:srgbClr val="002060"/>
                    </a:solidFill>
                  </a:rPr>
                  <a:t>, Schaeffer’20]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sz="2100" dirty="0"/>
                  <a:t>				</a:t>
                </a:r>
                <a:r>
                  <a:rPr lang="en-US" sz="1800" dirty="0">
                    <a:solidFill>
                      <a:srgbClr val="4472C4">
                        <a:lumMod val="50000"/>
                      </a:srgbClr>
                    </a:solidFill>
                  </a:rPr>
                  <a:t>[</a:t>
                </a:r>
                <a:r>
                  <a:rPr lang="en-US" sz="1800" dirty="0" err="1">
                    <a:solidFill>
                      <a:srgbClr val="4472C4">
                        <a:lumMod val="50000"/>
                      </a:srgbClr>
                    </a:solidFill>
                  </a:rPr>
                  <a:t>Beverland</a:t>
                </a:r>
                <a:r>
                  <a:rPr lang="en-US" sz="1800" dirty="0">
                    <a:solidFill>
                      <a:srgbClr val="4472C4">
                        <a:lumMod val="50000"/>
                      </a:srgbClr>
                    </a:solidFill>
                  </a:rPr>
                  <a:t>, Campbell, Howard, Kliuchnikov’20]</a:t>
                </a:r>
                <a:endParaRPr 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E94761D2-5F85-58E3-7D75-F6F0D68318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2767" y="3173818"/>
                <a:ext cx="9346464" cy="2981879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0031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6FC9E-1E08-7B2D-9E27-3275E90EE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Our Result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8800B87-B263-2210-EC87-FB450B7B10FF}"/>
                  </a:ext>
                </a:extLst>
              </p:cNvPr>
              <p:cNvSpPr txBox="1"/>
              <p:nvPr/>
            </p:nvSpPr>
            <p:spPr>
              <a:xfrm>
                <a:off x="838200" y="1717164"/>
                <a:ext cx="10515599" cy="120032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For </a:t>
                </a:r>
                <a:r>
                  <a:rPr lang="en-US" sz="3600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𝑛-qubit </a:t>
                </a:r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quantum states, how many T gates do we need to construct it within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3600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-error</a:t>
                </a:r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?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8800B87-B263-2210-EC87-FB450B7B10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17164"/>
                <a:ext cx="10515599" cy="1200329"/>
              </a:xfrm>
              <a:prstGeom prst="rect">
                <a:avLst/>
              </a:prstGeom>
              <a:blipFill>
                <a:blip r:embed="rId3"/>
                <a:stretch>
                  <a:fillRect t="-9645" r="-928" b="-213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E94761D2-5F85-58E3-7D75-F6F0D68318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2767" y="3173818"/>
                <a:ext cx="9346464" cy="298187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func>
                              <m:func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num>
                                      <m:den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𝜖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func>
                          </m:e>
                        </m:ra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sz="2100" dirty="0"/>
                  <a:t>		</a:t>
                </a:r>
                <a:r>
                  <a:rPr lang="en-US" sz="1800" dirty="0">
                    <a:solidFill>
                      <a:srgbClr val="002060"/>
                    </a:solidFill>
                  </a:rPr>
                  <a:t>[Low, </a:t>
                </a:r>
                <a:r>
                  <a:rPr lang="en-US" sz="1800" dirty="0" err="1">
                    <a:solidFill>
                      <a:srgbClr val="002060"/>
                    </a:solidFill>
                  </a:rPr>
                  <a:t>Kliuchnikov</a:t>
                </a:r>
                <a:r>
                  <a:rPr lang="en-US" sz="1800" dirty="0">
                    <a:solidFill>
                      <a:srgbClr val="002060"/>
                    </a:solidFill>
                  </a:rPr>
                  <a:t>, Schaeffer’20]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  <m:func>
                              <m:func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𝜖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func>
                          </m:e>
                        </m:rad>
                      </m:e>
                    </m:d>
                  </m:oMath>
                </a14:m>
                <a:r>
                  <a:rPr lang="en-US" sz="2100" dirty="0"/>
                  <a:t>				</a:t>
                </a:r>
                <a:r>
                  <a:rPr lang="en-US" sz="1800" dirty="0">
                    <a:solidFill>
                      <a:srgbClr val="002060"/>
                    </a:solidFill>
                  </a:rPr>
                  <a:t>[Low, </a:t>
                </a:r>
                <a:r>
                  <a:rPr lang="en-US" sz="1800" dirty="0" err="1">
                    <a:solidFill>
                      <a:srgbClr val="002060"/>
                    </a:solidFill>
                  </a:rPr>
                  <a:t>Kliuchnikov</a:t>
                </a:r>
                <a:r>
                  <a:rPr lang="en-US" sz="1800" dirty="0">
                    <a:solidFill>
                      <a:srgbClr val="002060"/>
                    </a:solidFill>
                  </a:rPr>
                  <a:t>, Schaeffer’20]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sz="2100" dirty="0"/>
                  <a:t>				</a:t>
                </a:r>
                <a:r>
                  <a:rPr lang="en-US" sz="1800" dirty="0">
                    <a:solidFill>
                      <a:srgbClr val="4472C4">
                        <a:lumMod val="50000"/>
                      </a:srgbClr>
                    </a:solidFill>
                  </a:rPr>
                  <a:t>[</a:t>
                </a:r>
                <a:r>
                  <a:rPr lang="en-US" sz="1800" dirty="0" err="1">
                    <a:solidFill>
                      <a:srgbClr val="4472C4">
                        <a:lumMod val="50000"/>
                      </a:srgbClr>
                    </a:solidFill>
                  </a:rPr>
                  <a:t>Beverland</a:t>
                </a:r>
                <a:r>
                  <a:rPr lang="en-US" sz="1800" dirty="0">
                    <a:solidFill>
                      <a:srgbClr val="4472C4">
                        <a:lumMod val="50000"/>
                      </a:srgbClr>
                    </a:solidFill>
                  </a:rPr>
                  <a:t>, Campbell, Howard, Kliuchnikov’20]</a:t>
                </a:r>
                <a:endParaRPr lang="en-US" sz="2400" dirty="0">
                  <a:solidFill>
                    <a:srgbClr val="002060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1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sz="21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1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1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1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  <m:sup>
                                <m:r>
                                  <a:rPr lang="en-US" sz="21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sup>
                            </m:sSup>
                            <m:func>
                              <m:funcPr>
                                <m:ctrlPr>
                                  <a:rPr lang="en-US" sz="21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2100" b="1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𝐥𝐨𝐠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21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100" b="1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100" b="1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num>
                                      <m:den>
                                        <m:r>
                                          <a:rPr lang="en-US" sz="2100" b="1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𝝐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func>
                          </m:e>
                        </m:rad>
                        <m:r>
                          <a:rPr lang="en-US" sz="21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21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100" b="1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1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1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1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21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𝝐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sz="3200" dirty="0">
                    <a:solidFill>
                      <a:srgbClr val="002060"/>
                    </a:solidFill>
                  </a:rPr>
                  <a:t>		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Our work</a:t>
                </a:r>
                <a:endParaRPr lang="en-US" sz="18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E94761D2-5F85-58E3-7D75-F6F0D68318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2767" y="3173818"/>
                <a:ext cx="9346464" cy="2981879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92660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6FC9E-1E08-7B2D-9E27-3275E90EE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Our Result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8800B87-B263-2210-EC87-FB450B7B10FF}"/>
                  </a:ext>
                </a:extLst>
              </p:cNvPr>
              <p:cNvSpPr txBox="1"/>
              <p:nvPr/>
            </p:nvSpPr>
            <p:spPr>
              <a:xfrm>
                <a:off x="838200" y="1717164"/>
                <a:ext cx="10515599" cy="120032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For </a:t>
                </a:r>
                <a:r>
                  <a:rPr lang="en-US" sz="3600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𝑛-qubit </a:t>
                </a:r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quantum states, how many T gates do we need to construct it within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3600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-error</a:t>
                </a:r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?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8800B87-B263-2210-EC87-FB450B7B10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17164"/>
                <a:ext cx="10515599" cy="1200329"/>
              </a:xfrm>
              <a:prstGeom prst="rect">
                <a:avLst/>
              </a:prstGeom>
              <a:blipFill>
                <a:blip r:embed="rId3"/>
                <a:stretch>
                  <a:fillRect t="-9645" r="-928" b="-213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E94761D2-5F85-58E3-7D75-F6F0D68318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2767" y="3173818"/>
                <a:ext cx="9346464" cy="298187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func>
                              <m:func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num>
                                      <m:den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𝜖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func>
                          </m:e>
                        </m:ra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sz="2100" dirty="0"/>
                  <a:t>		</a:t>
                </a:r>
                <a:r>
                  <a:rPr lang="en-US" sz="1800" dirty="0">
                    <a:solidFill>
                      <a:srgbClr val="002060"/>
                    </a:solidFill>
                  </a:rPr>
                  <a:t>[Low, </a:t>
                </a:r>
                <a:r>
                  <a:rPr lang="en-US" sz="1800" dirty="0" err="1">
                    <a:solidFill>
                      <a:srgbClr val="002060"/>
                    </a:solidFill>
                  </a:rPr>
                  <a:t>Kliuchnikov</a:t>
                </a:r>
                <a:r>
                  <a:rPr lang="en-US" sz="1800" dirty="0">
                    <a:solidFill>
                      <a:srgbClr val="002060"/>
                    </a:solidFill>
                  </a:rPr>
                  <a:t>, Schaeffer’20]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  <m:func>
                              <m:func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𝜖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func>
                          </m:e>
                        </m:rad>
                      </m:e>
                    </m:d>
                  </m:oMath>
                </a14:m>
                <a:r>
                  <a:rPr lang="en-US" sz="2100" dirty="0"/>
                  <a:t>				</a:t>
                </a:r>
                <a:r>
                  <a:rPr lang="en-US" sz="1800" dirty="0">
                    <a:solidFill>
                      <a:srgbClr val="002060"/>
                    </a:solidFill>
                  </a:rPr>
                  <a:t>[Low, </a:t>
                </a:r>
                <a:r>
                  <a:rPr lang="en-US" sz="1800" dirty="0" err="1">
                    <a:solidFill>
                      <a:srgbClr val="002060"/>
                    </a:solidFill>
                  </a:rPr>
                  <a:t>Kliuchnikov</a:t>
                </a:r>
                <a:r>
                  <a:rPr lang="en-US" sz="1800" dirty="0">
                    <a:solidFill>
                      <a:srgbClr val="002060"/>
                    </a:solidFill>
                  </a:rPr>
                  <a:t>, Schaeffer’20]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sz="2100" dirty="0"/>
                  <a:t>				</a:t>
                </a:r>
                <a:r>
                  <a:rPr lang="en-US" sz="1800" dirty="0">
                    <a:solidFill>
                      <a:srgbClr val="4472C4">
                        <a:lumMod val="50000"/>
                      </a:srgbClr>
                    </a:solidFill>
                  </a:rPr>
                  <a:t>[</a:t>
                </a:r>
                <a:r>
                  <a:rPr lang="en-US" sz="1800" dirty="0" err="1">
                    <a:solidFill>
                      <a:srgbClr val="4472C4">
                        <a:lumMod val="50000"/>
                      </a:srgbClr>
                    </a:solidFill>
                  </a:rPr>
                  <a:t>Beverland</a:t>
                </a:r>
                <a:r>
                  <a:rPr lang="en-US" sz="1800" dirty="0">
                    <a:solidFill>
                      <a:srgbClr val="4472C4">
                        <a:lumMod val="50000"/>
                      </a:srgbClr>
                    </a:solidFill>
                  </a:rPr>
                  <a:t>, Campbell, Howard, Kliuchnikov’20]</a:t>
                </a:r>
                <a:endParaRPr lang="en-US" sz="2400" dirty="0">
                  <a:solidFill>
                    <a:srgbClr val="002060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1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sz="21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1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1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1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  <m:sup>
                                <m:r>
                                  <a:rPr lang="en-US" sz="21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sup>
                            </m:sSup>
                            <m:func>
                              <m:funcPr>
                                <m:ctrlPr>
                                  <a:rPr lang="en-US" sz="21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2100" b="1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𝐥𝐨𝐠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21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100" b="1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100" b="1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num>
                                      <m:den>
                                        <m:r>
                                          <a:rPr lang="en-US" sz="2100" b="1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𝝐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func>
                          </m:e>
                        </m:rad>
                        <m:r>
                          <a:rPr lang="en-US" sz="21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21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100" b="1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1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1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1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21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𝝐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sz="3200" dirty="0">
                    <a:solidFill>
                      <a:srgbClr val="002060"/>
                    </a:solidFill>
                  </a:rPr>
                  <a:t>		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Our work</a:t>
                </a:r>
                <a:endParaRPr lang="en-US" sz="18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E94761D2-5F85-58E3-7D75-F6F0D68318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2767" y="3173818"/>
                <a:ext cx="9346464" cy="2981879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BC751F5-6F71-BDAB-64B2-4E32B058F659}"/>
              </a:ext>
            </a:extLst>
          </p:cNvPr>
          <p:cNvSpPr/>
          <p:nvPr/>
        </p:nvSpPr>
        <p:spPr>
          <a:xfrm>
            <a:off x="1174897" y="3882030"/>
            <a:ext cx="2381693" cy="1301343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340EA45-6D4B-EC0D-9221-038B1F7BBDBD}"/>
              </a:ext>
            </a:extLst>
          </p:cNvPr>
          <p:cNvSpPr/>
          <p:nvPr/>
        </p:nvSpPr>
        <p:spPr>
          <a:xfrm>
            <a:off x="343786" y="5296555"/>
            <a:ext cx="988828" cy="51945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Tight</a:t>
            </a:r>
          </a:p>
        </p:txBody>
      </p:sp>
    </p:spTree>
    <p:extLst>
      <p:ext uri="{BB962C8B-B14F-4D97-AF65-F5344CB8AC3E}">
        <p14:creationId xmlns:p14="http://schemas.microsoft.com/office/powerpoint/2010/main" val="17825725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F90F0-EA0F-6458-FB44-99DCE7509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Byproduct: Diagonal Unitary Synthesis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503D53-6969-7979-5317-62DCF584D105}"/>
              </a:ext>
            </a:extLst>
          </p:cNvPr>
          <p:cNvSpPr txBox="1"/>
          <p:nvPr/>
        </p:nvSpPr>
        <p:spPr>
          <a:xfrm>
            <a:off x="838200" y="1717164"/>
            <a:ext cx="10515599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𝑛-qubit diagonal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unitaries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how many T gates do we need to construct it within 𝜖-error?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9BBB2E-2963-BCC4-0B2D-4AD50FD697AE}"/>
              </a:ext>
            </a:extLst>
          </p:cNvPr>
          <p:cNvSpPr txBox="1"/>
          <p:nvPr/>
        </p:nvSpPr>
        <p:spPr>
          <a:xfrm>
            <a:off x="838200" y="3338623"/>
            <a:ext cx="1051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Appears in prior state preparation works as a key component</a:t>
            </a:r>
          </a:p>
        </p:txBody>
      </p:sp>
    </p:spTree>
    <p:extLst>
      <p:ext uri="{BB962C8B-B14F-4D97-AF65-F5344CB8AC3E}">
        <p14:creationId xmlns:p14="http://schemas.microsoft.com/office/powerpoint/2010/main" val="32863644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F90F0-EA0F-6458-FB44-99DCE7509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Byproduct: Diagonal Unitary Synthesis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503D53-6969-7979-5317-62DCF584D105}"/>
              </a:ext>
            </a:extLst>
          </p:cNvPr>
          <p:cNvSpPr txBox="1"/>
          <p:nvPr/>
        </p:nvSpPr>
        <p:spPr>
          <a:xfrm>
            <a:off x="838200" y="1717164"/>
            <a:ext cx="10515599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𝑛-qubit diagonal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unitaries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how many T gates do we need to construct it within 𝜖-error?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9BBB2E-2963-BCC4-0B2D-4AD50FD697AE}"/>
              </a:ext>
            </a:extLst>
          </p:cNvPr>
          <p:cNvSpPr txBox="1"/>
          <p:nvPr/>
        </p:nvSpPr>
        <p:spPr>
          <a:xfrm>
            <a:off x="838200" y="3338623"/>
            <a:ext cx="1051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Appears in prior state preparation works as a key component</a:t>
            </a:r>
          </a:p>
          <a:p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 can assume the target state has real amplitudes for state preparation</a:t>
            </a:r>
          </a:p>
        </p:txBody>
      </p:sp>
    </p:spTree>
    <p:extLst>
      <p:ext uri="{BB962C8B-B14F-4D97-AF65-F5344CB8AC3E}">
        <p14:creationId xmlns:p14="http://schemas.microsoft.com/office/powerpoint/2010/main" val="32050286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F90F0-EA0F-6458-FB44-99DCE7509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Byproduct: Diagonal Unitary Synthesis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503D53-6969-7979-5317-62DCF584D105}"/>
              </a:ext>
            </a:extLst>
          </p:cNvPr>
          <p:cNvSpPr txBox="1"/>
          <p:nvPr/>
        </p:nvSpPr>
        <p:spPr>
          <a:xfrm>
            <a:off x="838200" y="1717164"/>
            <a:ext cx="10515599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𝑛-qubit diagonal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unitaries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how many T gates do we need to construct it within 𝜖-error?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9BBB2E-2963-BCC4-0B2D-4AD50FD697AE}"/>
              </a:ext>
            </a:extLst>
          </p:cNvPr>
          <p:cNvSpPr txBox="1"/>
          <p:nvPr/>
        </p:nvSpPr>
        <p:spPr>
          <a:xfrm>
            <a:off x="838200" y="3338623"/>
            <a:ext cx="10515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Appears in prior state preparation works as a key component</a:t>
            </a:r>
          </a:p>
          <a:p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 can assume the target state has real amplitudes for state preparation</a:t>
            </a:r>
          </a:p>
          <a:p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Other interesting applications</a:t>
            </a:r>
          </a:p>
        </p:txBody>
      </p:sp>
    </p:spTree>
    <p:extLst>
      <p:ext uri="{BB962C8B-B14F-4D97-AF65-F5344CB8AC3E}">
        <p14:creationId xmlns:p14="http://schemas.microsoft.com/office/powerpoint/2010/main" val="12575485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F90F0-EA0F-6458-FB44-99DCE7509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Byproduct: Diagonal Unitary Synthesis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CF54D75-4963-62C7-2AA3-69F884A4A0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3003699"/>
                <a:ext cx="10515600" cy="2062716"/>
              </a:xfrm>
            </p:spPr>
            <p:txBody>
              <a:bodyPr/>
              <a:lstStyle/>
              <a:p>
                <a:endParaRPr lang="en-US" b="1" dirty="0">
                  <a:solidFill>
                    <a:srgbClr val="C00000"/>
                  </a:solidFill>
                </a:endParaRPr>
              </a:p>
              <a:p>
                <a:pPr marL="0" indent="0" algn="ctr">
                  <a:buNone/>
                </a:pPr>
                <a:r>
                  <a:rPr lang="en-US" sz="3200" b="1" dirty="0">
                    <a:solidFill>
                      <a:srgbClr val="C00000"/>
                    </a:solidFill>
                  </a:rPr>
                  <a:t>Our work      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𝚯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  <m:sup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sup>
                            </m:sSup>
                            <m:func>
                              <m:funcPr>
                                <m:ctrlP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b="1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𝐥𝐨𝐠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b="1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1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num>
                                      <m:den>
                                        <m:r>
                                          <a:rPr lang="en-US" b="1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𝝐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func>
                          </m:e>
                        </m:rad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b="1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𝝐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CF54D75-4963-62C7-2AA3-69F884A4A0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003699"/>
                <a:ext cx="10515600" cy="206271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C4503D53-6969-7979-5317-62DCF584D105}"/>
              </a:ext>
            </a:extLst>
          </p:cNvPr>
          <p:cNvSpPr txBox="1"/>
          <p:nvPr/>
        </p:nvSpPr>
        <p:spPr>
          <a:xfrm>
            <a:off x="838200" y="1717164"/>
            <a:ext cx="10515599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𝑛-qubit diagonal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unitaries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how many T gates do we need to construct it within 𝜖-error?</a:t>
            </a:r>
          </a:p>
        </p:txBody>
      </p:sp>
    </p:spTree>
    <p:extLst>
      <p:ext uri="{BB962C8B-B14F-4D97-AF65-F5344CB8AC3E}">
        <p14:creationId xmlns:p14="http://schemas.microsoft.com/office/powerpoint/2010/main" val="26612109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293A1-F1EB-3201-FBFA-D1B74021D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Application: Batched Synthesis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FF5347-EABF-CAB5-2245-B7D0314A96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283143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/>
                  <a:t>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single-qubit </a:t>
                </a:r>
                <a:r>
                  <a:rPr lang="en-US" dirty="0" err="1"/>
                  <a:t>unitaries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What is the T-count to implement them all?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FF5347-EABF-CAB5-2245-B7D0314A96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2831435"/>
              </a:xfrm>
              <a:blipFill>
                <a:blip r:embed="rId2"/>
                <a:stretch>
                  <a:fillRect l="-1217" t="-34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EEE431AB-4640-6119-D0A8-87C38F559100}"/>
              </a:ext>
            </a:extLst>
          </p:cNvPr>
          <p:cNvGrpSpPr/>
          <p:nvPr/>
        </p:nvGrpSpPr>
        <p:grpSpPr>
          <a:xfrm>
            <a:off x="9825024" y="1026931"/>
            <a:ext cx="644973" cy="1816014"/>
            <a:chOff x="7884429" y="3595635"/>
            <a:chExt cx="644973" cy="1816014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9609339-DAE9-A14F-4329-E8EFE0DAC521}"/>
                </a:ext>
              </a:extLst>
            </p:cNvPr>
            <p:cNvCxnSpPr>
              <a:cxnSpLocks/>
            </p:cNvCxnSpPr>
            <p:nvPr/>
          </p:nvCxnSpPr>
          <p:spPr>
            <a:xfrm>
              <a:off x="7895061" y="4768608"/>
              <a:ext cx="634341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72F39E6-C8A8-7D5D-995F-6BDA4647E788}"/>
                </a:ext>
              </a:extLst>
            </p:cNvPr>
            <p:cNvCxnSpPr>
              <a:cxnSpLocks/>
            </p:cNvCxnSpPr>
            <p:nvPr/>
          </p:nvCxnSpPr>
          <p:spPr>
            <a:xfrm>
              <a:off x="7884429" y="3746643"/>
              <a:ext cx="634341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676F5F9-64AE-FD9A-CC7E-BABE71C4D0F8}"/>
                </a:ext>
              </a:extLst>
            </p:cNvPr>
            <p:cNvCxnSpPr>
              <a:cxnSpLocks/>
            </p:cNvCxnSpPr>
            <p:nvPr/>
          </p:nvCxnSpPr>
          <p:spPr>
            <a:xfrm>
              <a:off x="7895061" y="4260707"/>
              <a:ext cx="634341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80EFE0F1-357B-31F4-252A-6260887F14FD}"/>
                    </a:ext>
                  </a:extLst>
                </p:cNvPr>
                <p:cNvSpPr txBox="1"/>
                <p:nvPr/>
              </p:nvSpPr>
              <p:spPr>
                <a:xfrm>
                  <a:off x="8049701" y="4092757"/>
                  <a:ext cx="345558" cy="33855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𝑼</m:t>
                            </m:r>
                          </m:e>
                          <m:sub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80EFE0F1-357B-31F4-252A-6260887F14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9701" y="4092757"/>
                  <a:ext cx="345558" cy="338554"/>
                </a:xfrm>
                <a:prstGeom prst="rect">
                  <a:avLst/>
                </a:prstGeom>
                <a:blipFill>
                  <a:blip r:embed="rId3"/>
                  <a:stretch>
                    <a:fillRect l="-10169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53068EBB-361E-9B37-8D60-EB373C538D84}"/>
                    </a:ext>
                  </a:extLst>
                </p:cNvPr>
                <p:cNvSpPr txBox="1"/>
                <p:nvPr/>
              </p:nvSpPr>
              <p:spPr>
                <a:xfrm>
                  <a:off x="8049701" y="4583942"/>
                  <a:ext cx="345558" cy="33855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𝑼</m:t>
                            </m:r>
                          </m:e>
                          <m:sub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1600" b="1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53068EBB-361E-9B37-8D60-EB373C538D8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9701" y="4583942"/>
                  <a:ext cx="345558" cy="338554"/>
                </a:xfrm>
                <a:prstGeom prst="rect">
                  <a:avLst/>
                </a:prstGeom>
                <a:blipFill>
                  <a:blip r:embed="rId4"/>
                  <a:stretch>
                    <a:fillRect l="-10169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B3DD673C-2884-00C1-91C5-D6E81BBC88EB}"/>
                    </a:ext>
                  </a:extLst>
                </p:cNvPr>
                <p:cNvSpPr txBox="1"/>
                <p:nvPr/>
              </p:nvSpPr>
              <p:spPr>
                <a:xfrm>
                  <a:off x="8049701" y="3595635"/>
                  <a:ext cx="345558" cy="33855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𝑼</m:t>
                            </m:r>
                          </m:e>
                          <m:sub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1600" b="1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B3DD673C-2884-00C1-91C5-D6E81BBC88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9701" y="3595635"/>
                  <a:ext cx="345558" cy="338554"/>
                </a:xfrm>
                <a:prstGeom prst="rect">
                  <a:avLst/>
                </a:prstGeom>
                <a:blipFill>
                  <a:blip r:embed="rId5"/>
                  <a:stretch>
                    <a:fillRect l="-10169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1F82E30-9FC3-E3D1-04F5-BA753E8050BA}"/>
                </a:ext>
              </a:extLst>
            </p:cNvPr>
            <p:cNvCxnSpPr>
              <a:cxnSpLocks/>
            </p:cNvCxnSpPr>
            <p:nvPr/>
          </p:nvCxnSpPr>
          <p:spPr>
            <a:xfrm>
              <a:off x="7895061" y="5257761"/>
              <a:ext cx="634341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0A7B5DDD-F588-0740-CD0E-6E0A75ACC6BA}"/>
                    </a:ext>
                  </a:extLst>
                </p:cNvPr>
                <p:cNvSpPr txBox="1"/>
                <p:nvPr/>
              </p:nvSpPr>
              <p:spPr>
                <a:xfrm>
                  <a:off x="8049701" y="5073095"/>
                  <a:ext cx="345558" cy="33855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𝑼</m:t>
                            </m:r>
                          </m:e>
                          <m:sub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en-US" sz="1600" b="1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0A7B5DDD-F588-0740-CD0E-6E0A75ACC6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9701" y="5073095"/>
                  <a:ext cx="345558" cy="338554"/>
                </a:xfrm>
                <a:prstGeom prst="rect">
                  <a:avLst/>
                </a:prstGeom>
                <a:blipFill>
                  <a:blip r:embed="rId6"/>
                  <a:stretch>
                    <a:fillRect l="-10169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6640143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293A1-F1EB-3201-FBFA-D1B74021D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Application: Batched Synthesis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FF5347-EABF-CAB5-2245-B7D0314A96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283143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/>
                  <a:t>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single-qubit </a:t>
                </a:r>
                <a:r>
                  <a:rPr lang="en-US" dirty="0" err="1"/>
                  <a:t>unitaries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What is the T-count to implement them all?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Natural attempt</a:t>
                </a:r>
                <a:r>
                  <a:rPr lang="en-US" dirty="0"/>
                  <a:t>: Construct separately with error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FF5347-EABF-CAB5-2245-B7D0314A96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2831435"/>
              </a:xfrm>
              <a:blipFill>
                <a:blip r:embed="rId2"/>
                <a:stretch>
                  <a:fillRect l="-1275" t="-34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EEE431AB-4640-6119-D0A8-87C38F559100}"/>
              </a:ext>
            </a:extLst>
          </p:cNvPr>
          <p:cNvGrpSpPr/>
          <p:nvPr/>
        </p:nvGrpSpPr>
        <p:grpSpPr>
          <a:xfrm>
            <a:off x="9825024" y="1026931"/>
            <a:ext cx="644973" cy="1816014"/>
            <a:chOff x="7884429" y="3595635"/>
            <a:chExt cx="644973" cy="1816014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9609339-DAE9-A14F-4329-E8EFE0DAC521}"/>
                </a:ext>
              </a:extLst>
            </p:cNvPr>
            <p:cNvCxnSpPr>
              <a:cxnSpLocks/>
            </p:cNvCxnSpPr>
            <p:nvPr/>
          </p:nvCxnSpPr>
          <p:spPr>
            <a:xfrm>
              <a:off x="7895061" y="4768608"/>
              <a:ext cx="634341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72F39E6-C8A8-7D5D-995F-6BDA4647E788}"/>
                </a:ext>
              </a:extLst>
            </p:cNvPr>
            <p:cNvCxnSpPr>
              <a:cxnSpLocks/>
            </p:cNvCxnSpPr>
            <p:nvPr/>
          </p:nvCxnSpPr>
          <p:spPr>
            <a:xfrm>
              <a:off x="7884429" y="3746643"/>
              <a:ext cx="634341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676F5F9-64AE-FD9A-CC7E-BABE71C4D0F8}"/>
                </a:ext>
              </a:extLst>
            </p:cNvPr>
            <p:cNvCxnSpPr>
              <a:cxnSpLocks/>
            </p:cNvCxnSpPr>
            <p:nvPr/>
          </p:nvCxnSpPr>
          <p:spPr>
            <a:xfrm>
              <a:off x="7895061" y="4260707"/>
              <a:ext cx="634341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80EFE0F1-357B-31F4-252A-6260887F14FD}"/>
                    </a:ext>
                  </a:extLst>
                </p:cNvPr>
                <p:cNvSpPr txBox="1"/>
                <p:nvPr/>
              </p:nvSpPr>
              <p:spPr>
                <a:xfrm>
                  <a:off x="8049701" y="4092757"/>
                  <a:ext cx="345558" cy="33855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𝑼</m:t>
                            </m:r>
                          </m:e>
                          <m:sub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80EFE0F1-357B-31F4-252A-6260887F14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9701" y="4092757"/>
                  <a:ext cx="345558" cy="338554"/>
                </a:xfrm>
                <a:prstGeom prst="rect">
                  <a:avLst/>
                </a:prstGeom>
                <a:blipFill>
                  <a:blip r:embed="rId3"/>
                  <a:stretch>
                    <a:fillRect l="-10169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53068EBB-361E-9B37-8D60-EB373C538D84}"/>
                    </a:ext>
                  </a:extLst>
                </p:cNvPr>
                <p:cNvSpPr txBox="1"/>
                <p:nvPr/>
              </p:nvSpPr>
              <p:spPr>
                <a:xfrm>
                  <a:off x="8049701" y="4583942"/>
                  <a:ext cx="345558" cy="33855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𝑼</m:t>
                            </m:r>
                          </m:e>
                          <m:sub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1600" b="1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53068EBB-361E-9B37-8D60-EB373C538D8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9701" y="4583942"/>
                  <a:ext cx="345558" cy="338554"/>
                </a:xfrm>
                <a:prstGeom prst="rect">
                  <a:avLst/>
                </a:prstGeom>
                <a:blipFill>
                  <a:blip r:embed="rId4"/>
                  <a:stretch>
                    <a:fillRect l="-10169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B3DD673C-2884-00C1-91C5-D6E81BBC88EB}"/>
                    </a:ext>
                  </a:extLst>
                </p:cNvPr>
                <p:cNvSpPr txBox="1"/>
                <p:nvPr/>
              </p:nvSpPr>
              <p:spPr>
                <a:xfrm>
                  <a:off x="8049701" y="3595635"/>
                  <a:ext cx="345558" cy="33855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𝑼</m:t>
                            </m:r>
                          </m:e>
                          <m:sub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1600" b="1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B3DD673C-2884-00C1-91C5-D6E81BBC88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9701" y="3595635"/>
                  <a:ext cx="345558" cy="338554"/>
                </a:xfrm>
                <a:prstGeom prst="rect">
                  <a:avLst/>
                </a:prstGeom>
                <a:blipFill>
                  <a:blip r:embed="rId5"/>
                  <a:stretch>
                    <a:fillRect l="-10169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1F82E30-9FC3-E3D1-04F5-BA753E8050BA}"/>
                </a:ext>
              </a:extLst>
            </p:cNvPr>
            <p:cNvCxnSpPr>
              <a:cxnSpLocks/>
            </p:cNvCxnSpPr>
            <p:nvPr/>
          </p:nvCxnSpPr>
          <p:spPr>
            <a:xfrm>
              <a:off x="7895061" y="5257761"/>
              <a:ext cx="634341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0A7B5DDD-F588-0740-CD0E-6E0A75ACC6BA}"/>
                    </a:ext>
                  </a:extLst>
                </p:cNvPr>
                <p:cNvSpPr txBox="1"/>
                <p:nvPr/>
              </p:nvSpPr>
              <p:spPr>
                <a:xfrm>
                  <a:off x="8049701" y="5073095"/>
                  <a:ext cx="345558" cy="33855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𝑼</m:t>
                            </m:r>
                          </m:e>
                          <m:sub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en-US" sz="1600" b="1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0A7B5DDD-F588-0740-CD0E-6E0A75ACC6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9701" y="5073095"/>
                  <a:ext cx="345558" cy="338554"/>
                </a:xfrm>
                <a:prstGeom prst="rect">
                  <a:avLst/>
                </a:prstGeom>
                <a:blipFill>
                  <a:blip r:embed="rId6"/>
                  <a:stretch>
                    <a:fillRect l="-10169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1807607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293A1-F1EB-3201-FBFA-D1B74021D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Application: Batched Synthesis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FF5347-EABF-CAB5-2245-B7D0314A96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283143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/>
                  <a:t>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single-qubit </a:t>
                </a:r>
                <a:r>
                  <a:rPr lang="en-US" dirty="0" err="1"/>
                  <a:t>unitaries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What is the T-count to implement them all?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Natural attempt</a:t>
                </a:r>
                <a:r>
                  <a:rPr lang="en-US" dirty="0"/>
                  <a:t>: Construct separately with error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b="0" dirty="0"/>
                  <a:t>T-count: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FF5347-EABF-CAB5-2245-B7D0314A96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2831435"/>
              </a:xfrm>
              <a:blipFill>
                <a:blip r:embed="rId2"/>
                <a:stretch>
                  <a:fillRect l="-1275" t="-34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EEE431AB-4640-6119-D0A8-87C38F559100}"/>
              </a:ext>
            </a:extLst>
          </p:cNvPr>
          <p:cNvGrpSpPr/>
          <p:nvPr/>
        </p:nvGrpSpPr>
        <p:grpSpPr>
          <a:xfrm>
            <a:off x="9825024" y="1026931"/>
            <a:ext cx="644973" cy="1816014"/>
            <a:chOff x="7884429" y="3595635"/>
            <a:chExt cx="644973" cy="1816014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9609339-DAE9-A14F-4329-E8EFE0DAC521}"/>
                </a:ext>
              </a:extLst>
            </p:cNvPr>
            <p:cNvCxnSpPr>
              <a:cxnSpLocks/>
            </p:cNvCxnSpPr>
            <p:nvPr/>
          </p:nvCxnSpPr>
          <p:spPr>
            <a:xfrm>
              <a:off x="7895061" y="4768608"/>
              <a:ext cx="634341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72F39E6-C8A8-7D5D-995F-6BDA4647E788}"/>
                </a:ext>
              </a:extLst>
            </p:cNvPr>
            <p:cNvCxnSpPr>
              <a:cxnSpLocks/>
            </p:cNvCxnSpPr>
            <p:nvPr/>
          </p:nvCxnSpPr>
          <p:spPr>
            <a:xfrm>
              <a:off x="7884429" y="3746643"/>
              <a:ext cx="634341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676F5F9-64AE-FD9A-CC7E-BABE71C4D0F8}"/>
                </a:ext>
              </a:extLst>
            </p:cNvPr>
            <p:cNvCxnSpPr>
              <a:cxnSpLocks/>
            </p:cNvCxnSpPr>
            <p:nvPr/>
          </p:nvCxnSpPr>
          <p:spPr>
            <a:xfrm>
              <a:off x="7895061" y="4260707"/>
              <a:ext cx="634341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80EFE0F1-357B-31F4-252A-6260887F14FD}"/>
                    </a:ext>
                  </a:extLst>
                </p:cNvPr>
                <p:cNvSpPr txBox="1"/>
                <p:nvPr/>
              </p:nvSpPr>
              <p:spPr>
                <a:xfrm>
                  <a:off x="8049701" y="4092757"/>
                  <a:ext cx="345558" cy="33855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𝑼</m:t>
                            </m:r>
                          </m:e>
                          <m:sub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80EFE0F1-357B-31F4-252A-6260887F14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9701" y="4092757"/>
                  <a:ext cx="345558" cy="338554"/>
                </a:xfrm>
                <a:prstGeom prst="rect">
                  <a:avLst/>
                </a:prstGeom>
                <a:blipFill>
                  <a:blip r:embed="rId3"/>
                  <a:stretch>
                    <a:fillRect l="-10169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53068EBB-361E-9B37-8D60-EB373C538D84}"/>
                    </a:ext>
                  </a:extLst>
                </p:cNvPr>
                <p:cNvSpPr txBox="1"/>
                <p:nvPr/>
              </p:nvSpPr>
              <p:spPr>
                <a:xfrm>
                  <a:off x="8049701" y="4583942"/>
                  <a:ext cx="345558" cy="33855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𝑼</m:t>
                            </m:r>
                          </m:e>
                          <m:sub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1600" b="1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53068EBB-361E-9B37-8D60-EB373C538D8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9701" y="4583942"/>
                  <a:ext cx="345558" cy="338554"/>
                </a:xfrm>
                <a:prstGeom prst="rect">
                  <a:avLst/>
                </a:prstGeom>
                <a:blipFill>
                  <a:blip r:embed="rId4"/>
                  <a:stretch>
                    <a:fillRect l="-10169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B3DD673C-2884-00C1-91C5-D6E81BBC88EB}"/>
                    </a:ext>
                  </a:extLst>
                </p:cNvPr>
                <p:cNvSpPr txBox="1"/>
                <p:nvPr/>
              </p:nvSpPr>
              <p:spPr>
                <a:xfrm>
                  <a:off x="8049701" y="3595635"/>
                  <a:ext cx="345558" cy="33855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𝑼</m:t>
                            </m:r>
                          </m:e>
                          <m:sub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1600" b="1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B3DD673C-2884-00C1-91C5-D6E81BBC88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9701" y="3595635"/>
                  <a:ext cx="345558" cy="338554"/>
                </a:xfrm>
                <a:prstGeom prst="rect">
                  <a:avLst/>
                </a:prstGeom>
                <a:blipFill>
                  <a:blip r:embed="rId5"/>
                  <a:stretch>
                    <a:fillRect l="-10169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1F82E30-9FC3-E3D1-04F5-BA753E8050BA}"/>
                </a:ext>
              </a:extLst>
            </p:cNvPr>
            <p:cNvCxnSpPr>
              <a:cxnSpLocks/>
            </p:cNvCxnSpPr>
            <p:nvPr/>
          </p:nvCxnSpPr>
          <p:spPr>
            <a:xfrm>
              <a:off x="7895061" y="5257761"/>
              <a:ext cx="634341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0A7B5DDD-F588-0740-CD0E-6E0A75ACC6BA}"/>
                    </a:ext>
                  </a:extLst>
                </p:cNvPr>
                <p:cNvSpPr txBox="1"/>
                <p:nvPr/>
              </p:nvSpPr>
              <p:spPr>
                <a:xfrm>
                  <a:off x="8049701" y="5073095"/>
                  <a:ext cx="345558" cy="33855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𝑼</m:t>
                            </m:r>
                          </m:e>
                          <m:sub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en-US" sz="1600" b="1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0A7B5DDD-F588-0740-CD0E-6E0A75ACC6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9701" y="5073095"/>
                  <a:ext cx="345558" cy="338554"/>
                </a:xfrm>
                <a:prstGeom prst="rect">
                  <a:avLst/>
                </a:prstGeom>
                <a:blipFill>
                  <a:blip r:embed="rId6"/>
                  <a:stretch>
                    <a:fillRect l="-10169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999099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3AB93-E0A9-83D3-68F1-1B6FFF1FB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Clifford Gates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F1EC52-B630-6FDE-B13C-3A715137C1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1999" y="1728988"/>
            <a:ext cx="1819369" cy="7525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B7F8A6-3E2B-A9AD-223D-7A5EDB1489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5788" y="1728988"/>
            <a:ext cx="2400423" cy="7334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65BDF82-7675-3F71-F4FD-508A42AEB2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3838" y="1433698"/>
            <a:ext cx="2362321" cy="1343094"/>
          </a:xfrm>
          <a:prstGeom prst="rect">
            <a:avLst/>
          </a:prstGeom>
        </p:spPr>
      </p:pic>
      <p:grpSp>
        <p:nvGrpSpPr>
          <p:cNvPr id="77" name="Group 76">
            <a:extLst>
              <a:ext uri="{FF2B5EF4-FFF2-40B4-BE49-F238E27FC236}">
                <a16:creationId xmlns:a16="http://schemas.microsoft.com/office/drawing/2014/main" id="{901C5571-8018-089D-3FDE-9BF845D7CBA3}"/>
              </a:ext>
            </a:extLst>
          </p:cNvPr>
          <p:cNvGrpSpPr/>
          <p:nvPr/>
        </p:nvGrpSpPr>
        <p:grpSpPr>
          <a:xfrm>
            <a:off x="10654464" y="1200215"/>
            <a:ext cx="1201886" cy="1354146"/>
            <a:chOff x="4378765" y="3814054"/>
            <a:chExt cx="1201886" cy="1354146"/>
          </a:xfrm>
        </p:grpSpPr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AC5FD0FD-1164-513E-7DDA-A4CC839CC2F9}"/>
                </a:ext>
              </a:extLst>
            </p:cNvPr>
            <p:cNvCxnSpPr>
              <a:cxnSpLocks/>
            </p:cNvCxnSpPr>
            <p:nvPr/>
          </p:nvCxnSpPr>
          <p:spPr>
            <a:xfrm>
              <a:off x="4979715" y="4263672"/>
              <a:ext cx="0" cy="69971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F7E537D7-BDC0-EF45-85A5-57BDA29A142F}"/>
                    </a:ext>
                  </a:extLst>
                </p:cNvPr>
                <p:cNvSpPr txBox="1"/>
                <p:nvPr/>
              </p:nvSpPr>
              <p:spPr>
                <a:xfrm rot="10800000">
                  <a:off x="4378765" y="3814054"/>
                  <a:ext cx="1201886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⋅</m:t>
                        </m:r>
                      </m:oMath>
                    </m:oMathPara>
                  </a14:m>
                  <a:endParaRPr lang="en-US" sz="6000" b="1" dirty="0"/>
                </a:p>
              </p:txBody>
            </p:sp>
          </mc:Choice>
          <mc:Fallback xmlns="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F7E537D7-BDC0-EF45-85A5-57BDA29A14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>
                  <a:off x="4378765" y="3814054"/>
                  <a:ext cx="1201886" cy="101566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46247711-4889-2B3E-F31C-42F7749457E5}"/>
                    </a:ext>
                  </a:extLst>
                </p:cNvPr>
                <p:cNvSpPr txBox="1"/>
                <p:nvPr/>
              </p:nvSpPr>
              <p:spPr>
                <a:xfrm rot="10800000" flipH="1">
                  <a:off x="4660651" y="4768090"/>
                  <a:ext cx="63811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⊕</m:t>
                        </m:r>
                      </m:oMath>
                    </m:oMathPara>
                  </a14:m>
                  <a:endParaRPr lang="en-US" sz="2000" b="1" dirty="0"/>
                </a:p>
              </p:txBody>
            </p:sp>
          </mc:Choice>
          <mc:Fallback xmlns="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46247711-4889-2B3E-F31C-42F7749457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 flipH="1">
                  <a:off x="4660651" y="4768090"/>
                  <a:ext cx="638116" cy="400110"/>
                </a:xfrm>
                <a:prstGeom prst="rect">
                  <a:avLst/>
                </a:prstGeom>
                <a:blipFill>
                  <a:blip r:embed="rId7"/>
                  <a:stretch>
                    <a:fillRect t="-75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82" name="Picture 81">
            <a:extLst>
              <a:ext uri="{FF2B5EF4-FFF2-40B4-BE49-F238E27FC236}">
                <a16:creationId xmlns:a16="http://schemas.microsoft.com/office/drawing/2014/main" id="{C161FEAB-E78A-3A93-225C-613E24AD59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60974" y="1925131"/>
            <a:ext cx="203869" cy="282281"/>
          </a:xfrm>
          <a:prstGeom prst="rect">
            <a:avLst/>
          </a:prstGeom>
        </p:spPr>
      </p:pic>
      <p:grpSp>
        <p:nvGrpSpPr>
          <p:cNvPr id="87" name="Group 86">
            <a:extLst>
              <a:ext uri="{FF2B5EF4-FFF2-40B4-BE49-F238E27FC236}">
                <a16:creationId xmlns:a16="http://schemas.microsoft.com/office/drawing/2014/main" id="{01ECBE6C-A673-27C9-9A13-7739B7BA17EE}"/>
              </a:ext>
            </a:extLst>
          </p:cNvPr>
          <p:cNvGrpSpPr/>
          <p:nvPr/>
        </p:nvGrpSpPr>
        <p:grpSpPr>
          <a:xfrm>
            <a:off x="2280987" y="3718703"/>
            <a:ext cx="2882223" cy="2208609"/>
            <a:chOff x="1757305" y="3348550"/>
            <a:chExt cx="2882223" cy="220860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39D8315C-166A-82C9-39BD-9F99F5277C3E}"/>
                    </a:ext>
                  </a:extLst>
                </p:cNvPr>
                <p:cNvSpPr txBox="1"/>
                <p:nvPr/>
              </p:nvSpPr>
              <p:spPr>
                <a:xfrm>
                  <a:off x="2115879" y="3604437"/>
                  <a:ext cx="48909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⟩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39D8315C-166A-82C9-39BD-9F99F5277C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5879" y="3604437"/>
                  <a:ext cx="489098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C89CD0CA-0D9A-E823-B3E9-C21FF17708F3}"/>
                </a:ext>
              </a:extLst>
            </p:cNvPr>
            <p:cNvGrpSpPr/>
            <p:nvPr/>
          </p:nvGrpSpPr>
          <p:grpSpPr>
            <a:xfrm>
              <a:off x="2604977" y="3348550"/>
              <a:ext cx="1439944" cy="1354146"/>
              <a:chOff x="4952324" y="3153064"/>
              <a:chExt cx="1439944" cy="1354146"/>
            </a:xfrm>
          </p:grpSpPr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05F9B718-AF2A-AA8F-017C-2E8F880438B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52324" y="3618619"/>
                <a:ext cx="1094225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0F054AEB-E29A-93A1-56C1-78D9266DD920}"/>
                  </a:ext>
                </a:extLst>
              </p:cNvPr>
              <p:cNvSpPr txBox="1"/>
              <p:nvPr/>
            </p:nvSpPr>
            <p:spPr>
              <a:xfrm>
                <a:off x="5200206" y="3415864"/>
                <a:ext cx="345558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/>
                  <a:t>H</a:t>
                </a:r>
              </a:p>
            </p:txBody>
          </p:sp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94FAC671-B5BE-8C12-375B-B97EC98CC1EE}"/>
                  </a:ext>
                </a:extLst>
              </p:cNvPr>
              <p:cNvGrpSpPr/>
              <p:nvPr/>
            </p:nvGrpSpPr>
            <p:grpSpPr>
              <a:xfrm>
                <a:off x="5190382" y="3153064"/>
                <a:ext cx="1201886" cy="1354146"/>
                <a:chOff x="4378765" y="3814054"/>
                <a:chExt cx="1201886" cy="1354146"/>
              </a:xfrm>
            </p:grpSpPr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E7200C27-2981-61B4-9A22-90B775B153F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979715" y="4263672"/>
                  <a:ext cx="0" cy="69971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2" name="TextBox 71">
                      <a:extLst>
                        <a:ext uri="{FF2B5EF4-FFF2-40B4-BE49-F238E27FC236}">
                          <a16:creationId xmlns:a16="http://schemas.microsoft.com/office/drawing/2014/main" id="{4769BB69-CA2C-AB7B-0A28-32CBDD53EA22}"/>
                        </a:ext>
                      </a:extLst>
                    </p:cNvPr>
                    <p:cNvSpPr txBox="1"/>
                    <p:nvPr/>
                  </p:nvSpPr>
                  <p:spPr>
                    <a:xfrm rot="10800000">
                      <a:off x="4378765" y="3814054"/>
                      <a:ext cx="1201886" cy="101566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6000" b="1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</m:oMath>
                        </m:oMathPara>
                      </a14:m>
                      <a:endParaRPr lang="en-US" sz="6000" b="1" dirty="0"/>
                    </a:p>
                  </p:txBody>
                </p:sp>
              </mc:Choice>
              <mc:Fallback xmlns="">
                <p:sp>
                  <p:nvSpPr>
                    <p:cNvPr id="72" name="TextBox 71">
                      <a:extLst>
                        <a:ext uri="{FF2B5EF4-FFF2-40B4-BE49-F238E27FC236}">
                          <a16:creationId xmlns:a16="http://schemas.microsoft.com/office/drawing/2014/main" id="{4769BB69-CA2C-AB7B-0A28-32CBDD53EA2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10800000">
                      <a:off x="4378765" y="3814054"/>
                      <a:ext cx="1201886" cy="1015663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3" name="TextBox 72">
                      <a:extLst>
                        <a:ext uri="{FF2B5EF4-FFF2-40B4-BE49-F238E27FC236}">
                          <a16:creationId xmlns:a16="http://schemas.microsoft.com/office/drawing/2014/main" id="{A332D88A-897A-A70B-B4CC-9895820460A5}"/>
                        </a:ext>
                      </a:extLst>
                    </p:cNvPr>
                    <p:cNvSpPr txBox="1"/>
                    <p:nvPr/>
                  </p:nvSpPr>
                  <p:spPr>
                    <a:xfrm rot="10800000" flipH="1">
                      <a:off x="4660651" y="4768090"/>
                      <a:ext cx="638116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⊕</m:t>
                            </m:r>
                          </m:oMath>
                        </m:oMathPara>
                      </a14:m>
                      <a:endParaRPr lang="en-US" sz="2000" b="1" dirty="0"/>
                    </a:p>
                  </p:txBody>
                </p:sp>
              </mc:Choice>
              <mc:Fallback xmlns="">
                <p:sp>
                  <p:nvSpPr>
                    <p:cNvPr id="73" name="TextBox 72">
                      <a:extLst>
                        <a:ext uri="{FF2B5EF4-FFF2-40B4-BE49-F238E27FC236}">
                          <a16:creationId xmlns:a16="http://schemas.microsoft.com/office/drawing/2014/main" id="{A332D88A-897A-A70B-B4CC-9895820460A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10800000" flipH="1">
                      <a:off x="4660651" y="4768090"/>
                      <a:ext cx="638116" cy="400110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 t="-923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13432D92-41FA-D90D-962E-6EFC95F9323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61187" y="4286697"/>
                <a:ext cx="1094225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9CE2C9C6-4B26-CA30-EAEE-D9078EFAD1FA}"/>
                    </a:ext>
                  </a:extLst>
                </p:cNvPr>
                <p:cNvSpPr txBox="1"/>
                <p:nvPr/>
              </p:nvSpPr>
              <p:spPr>
                <a:xfrm>
                  <a:off x="2124742" y="4275922"/>
                  <a:ext cx="48909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⟩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9CE2C9C6-4B26-CA30-EAEE-D9078EFAD1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4742" y="4275922"/>
                  <a:ext cx="489098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21EAD124-5112-14A1-3891-497E125C28BA}"/>
                    </a:ext>
                  </a:extLst>
                </p:cNvPr>
                <p:cNvSpPr txBox="1"/>
                <p:nvPr/>
              </p:nvSpPr>
              <p:spPr>
                <a:xfrm>
                  <a:off x="1757305" y="4800605"/>
                  <a:ext cx="2882223" cy="756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Bell state:</a:t>
                  </a:r>
                  <a:r>
                    <a:rPr lang="en-US" dirty="0"/>
                    <a:t> </a:t>
                  </a:r>
                  <a:r>
                    <a:rPr lang="en-US" sz="2800" dirty="0"/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⟩"/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+|11⟩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21EAD124-5112-14A1-3891-497E125C28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57305" y="4800605"/>
                  <a:ext cx="2882223" cy="756554"/>
                </a:xfrm>
                <a:prstGeom prst="rect">
                  <a:avLst/>
                </a:prstGeom>
                <a:blipFill>
                  <a:blip r:embed="rId13"/>
                  <a:stretch>
                    <a:fillRect l="-3171" b="-80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71392EA5-785A-7E2A-A5E7-165D27ABD829}"/>
              </a:ext>
            </a:extLst>
          </p:cNvPr>
          <p:cNvCxnSpPr>
            <a:cxnSpLocks/>
          </p:cNvCxnSpPr>
          <p:nvPr/>
        </p:nvCxnSpPr>
        <p:spPr>
          <a:xfrm>
            <a:off x="887819" y="3220937"/>
            <a:ext cx="10770781" cy="11328"/>
          </a:xfrm>
          <a:prstGeom prst="line">
            <a:avLst/>
          </a:prstGeom>
          <a:ln w="57150"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92275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293A1-F1EB-3201-FBFA-D1B74021D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Application: Batched Synthesis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FF5347-EABF-CAB5-2245-B7D0314A96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283143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/>
                  <a:t>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single-qubit </a:t>
                </a:r>
                <a:r>
                  <a:rPr lang="en-US" dirty="0" err="1"/>
                  <a:t>unitaries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What is the T-count to implement them all?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Natural attempt</a:t>
                </a:r>
                <a:r>
                  <a:rPr lang="en-US" dirty="0"/>
                  <a:t>: Construct separately with error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b="0" dirty="0"/>
                  <a:t>T-count: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FF5347-EABF-CAB5-2245-B7D0314A96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2831435"/>
              </a:xfrm>
              <a:blipFill>
                <a:blip r:embed="rId2"/>
                <a:stretch>
                  <a:fillRect l="-1275" t="-34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EEE431AB-4640-6119-D0A8-87C38F559100}"/>
              </a:ext>
            </a:extLst>
          </p:cNvPr>
          <p:cNvGrpSpPr/>
          <p:nvPr/>
        </p:nvGrpSpPr>
        <p:grpSpPr>
          <a:xfrm>
            <a:off x="9825024" y="1026931"/>
            <a:ext cx="644973" cy="1816014"/>
            <a:chOff x="7884429" y="3595635"/>
            <a:chExt cx="644973" cy="1816014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9609339-DAE9-A14F-4329-E8EFE0DAC521}"/>
                </a:ext>
              </a:extLst>
            </p:cNvPr>
            <p:cNvCxnSpPr>
              <a:cxnSpLocks/>
            </p:cNvCxnSpPr>
            <p:nvPr/>
          </p:nvCxnSpPr>
          <p:spPr>
            <a:xfrm>
              <a:off x="7895061" y="4768608"/>
              <a:ext cx="634341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72F39E6-C8A8-7D5D-995F-6BDA4647E788}"/>
                </a:ext>
              </a:extLst>
            </p:cNvPr>
            <p:cNvCxnSpPr>
              <a:cxnSpLocks/>
            </p:cNvCxnSpPr>
            <p:nvPr/>
          </p:nvCxnSpPr>
          <p:spPr>
            <a:xfrm>
              <a:off x="7884429" y="3746643"/>
              <a:ext cx="634341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676F5F9-64AE-FD9A-CC7E-BABE71C4D0F8}"/>
                </a:ext>
              </a:extLst>
            </p:cNvPr>
            <p:cNvCxnSpPr>
              <a:cxnSpLocks/>
            </p:cNvCxnSpPr>
            <p:nvPr/>
          </p:nvCxnSpPr>
          <p:spPr>
            <a:xfrm>
              <a:off x="7895061" y="4260707"/>
              <a:ext cx="634341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80EFE0F1-357B-31F4-252A-6260887F14FD}"/>
                    </a:ext>
                  </a:extLst>
                </p:cNvPr>
                <p:cNvSpPr txBox="1"/>
                <p:nvPr/>
              </p:nvSpPr>
              <p:spPr>
                <a:xfrm>
                  <a:off x="8049701" y="4092757"/>
                  <a:ext cx="345558" cy="33855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𝑼</m:t>
                            </m:r>
                          </m:e>
                          <m:sub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80EFE0F1-357B-31F4-252A-6260887F14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9701" y="4092757"/>
                  <a:ext cx="345558" cy="338554"/>
                </a:xfrm>
                <a:prstGeom prst="rect">
                  <a:avLst/>
                </a:prstGeom>
                <a:blipFill>
                  <a:blip r:embed="rId3"/>
                  <a:stretch>
                    <a:fillRect l="-10169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53068EBB-361E-9B37-8D60-EB373C538D84}"/>
                    </a:ext>
                  </a:extLst>
                </p:cNvPr>
                <p:cNvSpPr txBox="1"/>
                <p:nvPr/>
              </p:nvSpPr>
              <p:spPr>
                <a:xfrm>
                  <a:off x="8049701" y="4583942"/>
                  <a:ext cx="345558" cy="33855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𝑼</m:t>
                            </m:r>
                          </m:e>
                          <m:sub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1600" b="1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53068EBB-361E-9B37-8D60-EB373C538D8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9701" y="4583942"/>
                  <a:ext cx="345558" cy="338554"/>
                </a:xfrm>
                <a:prstGeom prst="rect">
                  <a:avLst/>
                </a:prstGeom>
                <a:blipFill>
                  <a:blip r:embed="rId4"/>
                  <a:stretch>
                    <a:fillRect l="-10169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B3DD673C-2884-00C1-91C5-D6E81BBC88EB}"/>
                    </a:ext>
                  </a:extLst>
                </p:cNvPr>
                <p:cNvSpPr txBox="1"/>
                <p:nvPr/>
              </p:nvSpPr>
              <p:spPr>
                <a:xfrm>
                  <a:off x="8049701" y="3595635"/>
                  <a:ext cx="345558" cy="33855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𝑼</m:t>
                            </m:r>
                          </m:e>
                          <m:sub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1600" b="1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B3DD673C-2884-00C1-91C5-D6E81BBC88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9701" y="3595635"/>
                  <a:ext cx="345558" cy="338554"/>
                </a:xfrm>
                <a:prstGeom prst="rect">
                  <a:avLst/>
                </a:prstGeom>
                <a:blipFill>
                  <a:blip r:embed="rId5"/>
                  <a:stretch>
                    <a:fillRect l="-10169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1F82E30-9FC3-E3D1-04F5-BA753E8050BA}"/>
                </a:ext>
              </a:extLst>
            </p:cNvPr>
            <p:cNvCxnSpPr>
              <a:cxnSpLocks/>
            </p:cNvCxnSpPr>
            <p:nvPr/>
          </p:nvCxnSpPr>
          <p:spPr>
            <a:xfrm>
              <a:off x="7895061" y="5257761"/>
              <a:ext cx="634341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0A7B5DDD-F588-0740-CD0E-6E0A75ACC6BA}"/>
                    </a:ext>
                  </a:extLst>
                </p:cNvPr>
                <p:cNvSpPr txBox="1"/>
                <p:nvPr/>
              </p:nvSpPr>
              <p:spPr>
                <a:xfrm>
                  <a:off x="8049701" y="5073095"/>
                  <a:ext cx="345558" cy="33855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𝑼</m:t>
                            </m:r>
                          </m:e>
                          <m:sub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en-US" sz="1600" b="1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0A7B5DDD-F588-0740-CD0E-6E0A75ACC6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9701" y="5073095"/>
                  <a:ext cx="345558" cy="338554"/>
                </a:xfrm>
                <a:prstGeom prst="rect">
                  <a:avLst/>
                </a:prstGeom>
                <a:blipFill>
                  <a:blip r:embed="rId6"/>
                  <a:stretch>
                    <a:fillRect l="-10169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774AD1D-6B57-99D4-423B-4E1D7181DD61}"/>
                  </a:ext>
                </a:extLst>
              </p:cNvPr>
              <p:cNvSpPr txBox="1"/>
              <p:nvPr/>
            </p:nvSpPr>
            <p:spPr>
              <a:xfrm>
                <a:off x="798770" y="5203193"/>
                <a:ext cx="10555030" cy="73718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Our work: </a:t>
                </a: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𝜖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func>
                          </m:e>
                        </m:func>
                      </m:e>
                    </m:d>
                  </m:oMath>
                </a14:m>
                <a:r>
                  <a:rPr lang="en-US" sz="2800" dirty="0"/>
                  <a:t>, then T-count is only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774AD1D-6B57-99D4-423B-4E1D7181DD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770" y="5203193"/>
                <a:ext cx="10555030" cy="737189"/>
              </a:xfrm>
              <a:prstGeom prst="rect">
                <a:avLst/>
              </a:prstGeom>
              <a:blipFill>
                <a:blip r:embed="rId7"/>
                <a:stretch>
                  <a:fillRect l="-1155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54457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293A1-F1EB-3201-FBFA-D1B74021D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Application: Batched Synthesis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FF5347-EABF-CAB5-2245-B7D0314A96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283143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/>
                  <a:t>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single-qubit </a:t>
                </a:r>
                <a:r>
                  <a:rPr lang="en-US" dirty="0" err="1"/>
                  <a:t>unitaries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What is the T-count to implement them all?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Natural attempt</a:t>
                </a:r>
                <a:r>
                  <a:rPr lang="en-US" dirty="0"/>
                  <a:t>: Construct separately with error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b="0" dirty="0"/>
                  <a:t>T-count: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FF5347-EABF-CAB5-2245-B7D0314A96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2831435"/>
              </a:xfrm>
              <a:blipFill>
                <a:blip r:embed="rId2"/>
                <a:stretch>
                  <a:fillRect l="-1275" t="-34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EEE431AB-4640-6119-D0A8-87C38F559100}"/>
              </a:ext>
            </a:extLst>
          </p:cNvPr>
          <p:cNvGrpSpPr/>
          <p:nvPr/>
        </p:nvGrpSpPr>
        <p:grpSpPr>
          <a:xfrm>
            <a:off x="9825024" y="1026931"/>
            <a:ext cx="644973" cy="1816014"/>
            <a:chOff x="7884429" y="3595635"/>
            <a:chExt cx="644973" cy="1816014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9609339-DAE9-A14F-4329-E8EFE0DAC521}"/>
                </a:ext>
              </a:extLst>
            </p:cNvPr>
            <p:cNvCxnSpPr>
              <a:cxnSpLocks/>
            </p:cNvCxnSpPr>
            <p:nvPr/>
          </p:nvCxnSpPr>
          <p:spPr>
            <a:xfrm>
              <a:off x="7895061" y="4768608"/>
              <a:ext cx="634341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72F39E6-C8A8-7D5D-995F-6BDA4647E788}"/>
                </a:ext>
              </a:extLst>
            </p:cNvPr>
            <p:cNvCxnSpPr>
              <a:cxnSpLocks/>
            </p:cNvCxnSpPr>
            <p:nvPr/>
          </p:nvCxnSpPr>
          <p:spPr>
            <a:xfrm>
              <a:off x="7884429" y="3746643"/>
              <a:ext cx="634341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676F5F9-64AE-FD9A-CC7E-BABE71C4D0F8}"/>
                </a:ext>
              </a:extLst>
            </p:cNvPr>
            <p:cNvCxnSpPr>
              <a:cxnSpLocks/>
            </p:cNvCxnSpPr>
            <p:nvPr/>
          </p:nvCxnSpPr>
          <p:spPr>
            <a:xfrm>
              <a:off x="7895061" y="4260707"/>
              <a:ext cx="634341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80EFE0F1-357B-31F4-252A-6260887F14FD}"/>
                    </a:ext>
                  </a:extLst>
                </p:cNvPr>
                <p:cNvSpPr txBox="1"/>
                <p:nvPr/>
              </p:nvSpPr>
              <p:spPr>
                <a:xfrm>
                  <a:off x="8049701" y="4092757"/>
                  <a:ext cx="345558" cy="33855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𝑼</m:t>
                            </m:r>
                          </m:e>
                          <m:sub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80EFE0F1-357B-31F4-252A-6260887F14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9701" y="4092757"/>
                  <a:ext cx="345558" cy="338554"/>
                </a:xfrm>
                <a:prstGeom prst="rect">
                  <a:avLst/>
                </a:prstGeom>
                <a:blipFill>
                  <a:blip r:embed="rId3"/>
                  <a:stretch>
                    <a:fillRect l="-10169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53068EBB-361E-9B37-8D60-EB373C538D84}"/>
                    </a:ext>
                  </a:extLst>
                </p:cNvPr>
                <p:cNvSpPr txBox="1"/>
                <p:nvPr/>
              </p:nvSpPr>
              <p:spPr>
                <a:xfrm>
                  <a:off x="8049701" y="4583942"/>
                  <a:ext cx="345558" cy="33855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𝑼</m:t>
                            </m:r>
                          </m:e>
                          <m:sub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1600" b="1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53068EBB-361E-9B37-8D60-EB373C538D8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9701" y="4583942"/>
                  <a:ext cx="345558" cy="338554"/>
                </a:xfrm>
                <a:prstGeom prst="rect">
                  <a:avLst/>
                </a:prstGeom>
                <a:blipFill>
                  <a:blip r:embed="rId4"/>
                  <a:stretch>
                    <a:fillRect l="-10169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B3DD673C-2884-00C1-91C5-D6E81BBC88EB}"/>
                    </a:ext>
                  </a:extLst>
                </p:cNvPr>
                <p:cNvSpPr txBox="1"/>
                <p:nvPr/>
              </p:nvSpPr>
              <p:spPr>
                <a:xfrm>
                  <a:off x="8049701" y="3595635"/>
                  <a:ext cx="345558" cy="33855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𝑼</m:t>
                            </m:r>
                          </m:e>
                          <m:sub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1600" b="1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B3DD673C-2884-00C1-91C5-D6E81BBC88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9701" y="3595635"/>
                  <a:ext cx="345558" cy="338554"/>
                </a:xfrm>
                <a:prstGeom prst="rect">
                  <a:avLst/>
                </a:prstGeom>
                <a:blipFill>
                  <a:blip r:embed="rId5"/>
                  <a:stretch>
                    <a:fillRect l="-10169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1F82E30-9FC3-E3D1-04F5-BA753E8050BA}"/>
                </a:ext>
              </a:extLst>
            </p:cNvPr>
            <p:cNvCxnSpPr>
              <a:cxnSpLocks/>
            </p:cNvCxnSpPr>
            <p:nvPr/>
          </p:nvCxnSpPr>
          <p:spPr>
            <a:xfrm>
              <a:off x="7895061" y="5257761"/>
              <a:ext cx="634341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0A7B5DDD-F588-0740-CD0E-6E0A75ACC6BA}"/>
                    </a:ext>
                  </a:extLst>
                </p:cNvPr>
                <p:cNvSpPr txBox="1"/>
                <p:nvPr/>
              </p:nvSpPr>
              <p:spPr>
                <a:xfrm>
                  <a:off x="8049701" y="5073095"/>
                  <a:ext cx="345558" cy="33855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𝑼</m:t>
                            </m:r>
                          </m:e>
                          <m:sub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en-US" sz="1600" b="1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0A7B5DDD-F588-0740-CD0E-6E0A75ACC6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9701" y="5073095"/>
                  <a:ext cx="345558" cy="338554"/>
                </a:xfrm>
                <a:prstGeom prst="rect">
                  <a:avLst/>
                </a:prstGeom>
                <a:blipFill>
                  <a:blip r:embed="rId6"/>
                  <a:stretch>
                    <a:fillRect l="-10169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774AD1D-6B57-99D4-423B-4E1D7181DD61}"/>
                  </a:ext>
                </a:extLst>
              </p:cNvPr>
              <p:cNvSpPr txBox="1"/>
              <p:nvPr/>
            </p:nvSpPr>
            <p:spPr>
              <a:xfrm>
                <a:off x="798770" y="5203193"/>
                <a:ext cx="10555030" cy="73718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Our work: </a:t>
                </a: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𝜖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func>
                          </m:e>
                        </m:func>
                      </m:e>
                    </m:d>
                  </m:oMath>
                </a14:m>
                <a:r>
                  <a:rPr lang="en-US" sz="2800" dirty="0"/>
                  <a:t>, then T-count is only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774AD1D-6B57-99D4-423B-4E1D7181DD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770" y="5203193"/>
                <a:ext cx="10555030" cy="737189"/>
              </a:xfrm>
              <a:prstGeom prst="rect">
                <a:avLst/>
              </a:prstGeom>
              <a:blipFill>
                <a:blip r:embed="rId7"/>
                <a:stretch>
                  <a:fillRect l="-1155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Speech Bubble: Rectangle 18">
                <a:extLst>
                  <a:ext uri="{FF2B5EF4-FFF2-40B4-BE49-F238E27FC236}">
                    <a16:creationId xmlns:a16="http://schemas.microsoft.com/office/drawing/2014/main" id="{CF465D62-D18F-C793-4700-3542AAFD93B3}"/>
                  </a:ext>
                </a:extLst>
              </p:cNvPr>
              <p:cNvSpPr/>
              <p:nvPr/>
            </p:nvSpPr>
            <p:spPr>
              <a:xfrm>
                <a:off x="9217161" y="4372053"/>
                <a:ext cx="1977656" cy="790712"/>
              </a:xfrm>
              <a:prstGeom prst="wedgeRectCallout">
                <a:avLst>
                  <a:gd name="adj1" fmla="val -36156"/>
                  <a:gd name="adj2" fmla="val 70568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Necessary even 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Speech Bubble: Rectangle 18">
                <a:extLst>
                  <a:ext uri="{FF2B5EF4-FFF2-40B4-BE49-F238E27FC236}">
                    <a16:creationId xmlns:a16="http://schemas.microsoft.com/office/drawing/2014/main" id="{CF465D62-D18F-C793-4700-3542AAFD93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7161" y="4372053"/>
                <a:ext cx="1977656" cy="790712"/>
              </a:xfrm>
              <a:prstGeom prst="wedgeRectCallout">
                <a:avLst>
                  <a:gd name="adj1" fmla="val -36156"/>
                  <a:gd name="adj2" fmla="val 70568"/>
                </a:avLst>
              </a:prstGeom>
              <a:blipFill>
                <a:blip r:embed="rId9"/>
                <a:stretch>
                  <a:fillRect r="-123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09031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293A1-F1EB-3201-FBFA-D1B74021D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Application: Batched Synthesis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FF5347-EABF-CAB5-2245-B7D0314A96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283143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/>
                  <a:t>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single-qubit </a:t>
                </a:r>
                <a:r>
                  <a:rPr lang="en-US" dirty="0" err="1"/>
                  <a:t>unitaries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What is the T-count to implement them all?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Natural attempt</a:t>
                </a:r>
                <a:r>
                  <a:rPr lang="en-US" dirty="0"/>
                  <a:t>: Construct separately with error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b="0" dirty="0"/>
                  <a:t>T-count: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FF5347-EABF-CAB5-2245-B7D0314A96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2831435"/>
              </a:xfrm>
              <a:blipFill>
                <a:blip r:embed="rId2"/>
                <a:stretch>
                  <a:fillRect l="-1275" t="-34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EEE431AB-4640-6119-D0A8-87C38F559100}"/>
              </a:ext>
            </a:extLst>
          </p:cNvPr>
          <p:cNvGrpSpPr/>
          <p:nvPr/>
        </p:nvGrpSpPr>
        <p:grpSpPr>
          <a:xfrm>
            <a:off x="9825024" y="1026931"/>
            <a:ext cx="644973" cy="1816014"/>
            <a:chOff x="7884429" y="3595635"/>
            <a:chExt cx="644973" cy="1816014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9609339-DAE9-A14F-4329-E8EFE0DAC521}"/>
                </a:ext>
              </a:extLst>
            </p:cNvPr>
            <p:cNvCxnSpPr>
              <a:cxnSpLocks/>
            </p:cNvCxnSpPr>
            <p:nvPr/>
          </p:nvCxnSpPr>
          <p:spPr>
            <a:xfrm>
              <a:off x="7895061" y="4768608"/>
              <a:ext cx="634341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72F39E6-C8A8-7D5D-995F-6BDA4647E788}"/>
                </a:ext>
              </a:extLst>
            </p:cNvPr>
            <p:cNvCxnSpPr>
              <a:cxnSpLocks/>
            </p:cNvCxnSpPr>
            <p:nvPr/>
          </p:nvCxnSpPr>
          <p:spPr>
            <a:xfrm>
              <a:off x="7884429" y="3746643"/>
              <a:ext cx="634341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676F5F9-64AE-FD9A-CC7E-BABE71C4D0F8}"/>
                </a:ext>
              </a:extLst>
            </p:cNvPr>
            <p:cNvCxnSpPr>
              <a:cxnSpLocks/>
            </p:cNvCxnSpPr>
            <p:nvPr/>
          </p:nvCxnSpPr>
          <p:spPr>
            <a:xfrm>
              <a:off x="7895061" y="4260707"/>
              <a:ext cx="634341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80EFE0F1-357B-31F4-252A-6260887F14FD}"/>
                    </a:ext>
                  </a:extLst>
                </p:cNvPr>
                <p:cNvSpPr txBox="1"/>
                <p:nvPr/>
              </p:nvSpPr>
              <p:spPr>
                <a:xfrm>
                  <a:off x="8049701" y="4092757"/>
                  <a:ext cx="345558" cy="33855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𝑼</m:t>
                            </m:r>
                          </m:e>
                          <m:sub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80EFE0F1-357B-31F4-252A-6260887F14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9701" y="4092757"/>
                  <a:ext cx="345558" cy="338554"/>
                </a:xfrm>
                <a:prstGeom prst="rect">
                  <a:avLst/>
                </a:prstGeom>
                <a:blipFill>
                  <a:blip r:embed="rId3"/>
                  <a:stretch>
                    <a:fillRect l="-10169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53068EBB-361E-9B37-8D60-EB373C538D84}"/>
                    </a:ext>
                  </a:extLst>
                </p:cNvPr>
                <p:cNvSpPr txBox="1"/>
                <p:nvPr/>
              </p:nvSpPr>
              <p:spPr>
                <a:xfrm>
                  <a:off x="8049701" y="4583942"/>
                  <a:ext cx="345558" cy="33855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𝑼</m:t>
                            </m:r>
                          </m:e>
                          <m:sub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1600" b="1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53068EBB-361E-9B37-8D60-EB373C538D8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9701" y="4583942"/>
                  <a:ext cx="345558" cy="338554"/>
                </a:xfrm>
                <a:prstGeom prst="rect">
                  <a:avLst/>
                </a:prstGeom>
                <a:blipFill>
                  <a:blip r:embed="rId4"/>
                  <a:stretch>
                    <a:fillRect l="-10169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B3DD673C-2884-00C1-91C5-D6E81BBC88EB}"/>
                    </a:ext>
                  </a:extLst>
                </p:cNvPr>
                <p:cNvSpPr txBox="1"/>
                <p:nvPr/>
              </p:nvSpPr>
              <p:spPr>
                <a:xfrm>
                  <a:off x="8049701" y="3595635"/>
                  <a:ext cx="345558" cy="33855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𝑼</m:t>
                            </m:r>
                          </m:e>
                          <m:sub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1600" b="1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B3DD673C-2884-00C1-91C5-D6E81BBC88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9701" y="3595635"/>
                  <a:ext cx="345558" cy="338554"/>
                </a:xfrm>
                <a:prstGeom prst="rect">
                  <a:avLst/>
                </a:prstGeom>
                <a:blipFill>
                  <a:blip r:embed="rId5"/>
                  <a:stretch>
                    <a:fillRect l="-10169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1F82E30-9FC3-E3D1-04F5-BA753E8050BA}"/>
                </a:ext>
              </a:extLst>
            </p:cNvPr>
            <p:cNvCxnSpPr>
              <a:cxnSpLocks/>
            </p:cNvCxnSpPr>
            <p:nvPr/>
          </p:nvCxnSpPr>
          <p:spPr>
            <a:xfrm>
              <a:off x="7895061" y="5257761"/>
              <a:ext cx="634341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0A7B5DDD-F588-0740-CD0E-6E0A75ACC6BA}"/>
                    </a:ext>
                  </a:extLst>
                </p:cNvPr>
                <p:cNvSpPr txBox="1"/>
                <p:nvPr/>
              </p:nvSpPr>
              <p:spPr>
                <a:xfrm>
                  <a:off x="8049701" y="5073095"/>
                  <a:ext cx="345558" cy="33855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𝑼</m:t>
                            </m:r>
                          </m:e>
                          <m:sub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en-US" sz="1600" b="1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0A7B5DDD-F588-0740-CD0E-6E0A75ACC6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9701" y="5073095"/>
                  <a:ext cx="345558" cy="338554"/>
                </a:xfrm>
                <a:prstGeom prst="rect">
                  <a:avLst/>
                </a:prstGeom>
                <a:blipFill>
                  <a:blip r:embed="rId6"/>
                  <a:stretch>
                    <a:fillRect l="-10169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774AD1D-6B57-99D4-423B-4E1D7181DD61}"/>
                  </a:ext>
                </a:extLst>
              </p:cNvPr>
              <p:cNvSpPr txBox="1"/>
              <p:nvPr/>
            </p:nvSpPr>
            <p:spPr>
              <a:xfrm>
                <a:off x="798770" y="5203193"/>
                <a:ext cx="10555030" cy="73718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Our work: </a:t>
                </a: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𝜖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func>
                          </m:e>
                        </m:func>
                      </m:e>
                    </m:d>
                  </m:oMath>
                </a14:m>
                <a:r>
                  <a:rPr lang="en-US" sz="2800" dirty="0"/>
                  <a:t>, then T-count is only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774AD1D-6B57-99D4-423B-4E1D7181DD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770" y="5203193"/>
                <a:ext cx="10555030" cy="737189"/>
              </a:xfrm>
              <a:prstGeom prst="rect">
                <a:avLst/>
              </a:prstGeom>
              <a:blipFill>
                <a:blip r:embed="rId7"/>
                <a:stretch>
                  <a:fillRect l="-1155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F62B810-F971-52D5-2F2D-3F9612CA61AB}"/>
                  </a:ext>
                </a:extLst>
              </p:cNvPr>
              <p:cNvSpPr txBox="1"/>
              <p:nvPr/>
            </p:nvSpPr>
            <p:spPr>
              <a:xfrm>
                <a:off x="4764392" y="4027123"/>
                <a:ext cx="3332300" cy="790713"/>
              </a:xfrm>
              <a:prstGeom prst="wedgeRoundRectCallout">
                <a:avLst>
                  <a:gd name="adj1" fmla="val -56729"/>
                  <a:gd name="adj2" fmla="val -30283"/>
                  <a:gd name="adj3" fmla="val 16667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𝜖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𝜖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e>
                          </m:func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F62B810-F971-52D5-2F2D-3F9612CA61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4392" y="4027123"/>
                <a:ext cx="3332300" cy="790713"/>
              </a:xfrm>
              <a:prstGeom prst="wedgeRoundRectCallout">
                <a:avLst>
                  <a:gd name="adj1" fmla="val -56729"/>
                  <a:gd name="adj2" fmla="val -30283"/>
                  <a:gd name="adj3" fmla="val 16667"/>
                </a:avLst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Speech Bubble: Rectangle 18">
                <a:extLst>
                  <a:ext uri="{FF2B5EF4-FFF2-40B4-BE49-F238E27FC236}">
                    <a16:creationId xmlns:a16="http://schemas.microsoft.com/office/drawing/2014/main" id="{CF465D62-D18F-C793-4700-3542AAFD93B3}"/>
                  </a:ext>
                </a:extLst>
              </p:cNvPr>
              <p:cNvSpPr/>
              <p:nvPr/>
            </p:nvSpPr>
            <p:spPr>
              <a:xfrm>
                <a:off x="9217161" y="4372053"/>
                <a:ext cx="1977656" cy="790712"/>
              </a:xfrm>
              <a:prstGeom prst="wedgeRectCallout">
                <a:avLst>
                  <a:gd name="adj1" fmla="val -36156"/>
                  <a:gd name="adj2" fmla="val 70568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Necessary even 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Speech Bubble: Rectangle 18">
                <a:extLst>
                  <a:ext uri="{FF2B5EF4-FFF2-40B4-BE49-F238E27FC236}">
                    <a16:creationId xmlns:a16="http://schemas.microsoft.com/office/drawing/2014/main" id="{CF465D62-D18F-C793-4700-3542AAFD93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7161" y="4372053"/>
                <a:ext cx="1977656" cy="790712"/>
              </a:xfrm>
              <a:prstGeom prst="wedgeRectCallout">
                <a:avLst>
                  <a:gd name="adj1" fmla="val -36156"/>
                  <a:gd name="adj2" fmla="val 70568"/>
                </a:avLst>
              </a:prstGeom>
              <a:blipFill>
                <a:blip r:embed="rId9"/>
                <a:stretch>
                  <a:fillRect r="-123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47945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293A1-F1EB-3201-FBFA-D1B74021D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Proof of Batched Synthesis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774AD1D-6B57-99D4-423B-4E1D7181DD61}"/>
                  </a:ext>
                </a:extLst>
              </p:cNvPr>
              <p:cNvSpPr txBox="1"/>
              <p:nvPr/>
            </p:nvSpPr>
            <p:spPr>
              <a:xfrm>
                <a:off x="818485" y="1457030"/>
                <a:ext cx="10555030" cy="73718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func>
                  </m:oMath>
                </a14:m>
                <a:r>
                  <a:rPr lang="en-US" sz="2800" dirty="0"/>
                  <a:t>, then T-count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⊗⋯⊗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800" dirty="0"/>
                  <a:t> 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774AD1D-6B57-99D4-423B-4E1D7181DD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485" y="1457030"/>
                <a:ext cx="10555030" cy="737189"/>
              </a:xfrm>
              <a:prstGeom prst="rect">
                <a:avLst/>
              </a:prstGeom>
              <a:blipFill>
                <a:blip r:embed="rId3"/>
                <a:stretch>
                  <a:fillRect l="-1155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8736B1C1-33A3-C10B-409D-31B098C4F2C5}"/>
              </a:ext>
            </a:extLst>
          </p:cNvPr>
          <p:cNvGrpSpPr/>
          <p:nvPr/>
        </p:nvGrpSpPr>
        <p:grpSpPr>
          <a:xfrm>
            <a:off x="1292396" y="3509407"/>
            <a:ext cx="644973" cy="1816014"/>
            <a:chOff x="7884429" y="3595635"/>
            <a:chExt cx="644973" cy="1816014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DD20B63-ABA2-0B5A-8419-987B320D2FE1}"/>
                </a:ext>
              </a:extLst>
            </p:cNvPr>
            <p:cNvCxnSpPr>
              <a:cxnSpLocks/>
            </p:cNvCxnSpPr>
            <p:nvPr/>
          </p:nvCxnSpPr>
          <p:spPr>
            <a:xfrm>
              <a:off x="7895061" y="4768608"/>
              <a:ext cx="634341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03ABA33-4A23-DD55-CC6B-BD147196F2E8}"/>
                </a:ext>
              </a:extLst>
            </p:cNvPr>
            <p:cNvCxnSpPr>
              <a:cxnSpLocks/>
            </p:cNvCxnSpPr>
            <p:nvPr/>
          </p:nvCxnSpPr>
          <p:spPr>
            <a:xfrm>
              <a:off x="7884429" y="3746643"/>
              <a:ext cx="634341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8C8D761-FAB7-667B-71AA-6BD4EEE0DC6A}"/>
                </a:ext>
              </a:extLst>
            </p:cNvPr>
            <p:cNvCxnSpPr>
              <a:cxnSpLocks/>
            </p:cNvCxnSpPr>
            <p:nvPr/>
          </p:nvCxnSpPr>
          <p:spPr>
            <a:xfrm>
              <a:off x="7895061" y="4260707"/>
              <a:ext cx="634341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B7B05AC6-7814-740D-0FC3-3F72B5E3139B}"/>
                    </a:ext>
                  </a:extLst>
                </p:cNvPr>
                <p:cNvSpPr txBox="1"/>
                <p:nvPr/>
              </p:nvSpPr>
              <p:spPr>
                <a:xfrm>
                  <a:off x="8049701" y="4092757"/>
                  <a:ext cx="345558" cy="33855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𝑼</m:t>
                            </m:r>
                          </m:e>
                          <m:sub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B7B05AC6-7814-740D-0FC3-3F72B5E313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9701" y="4092757"/>
                  <a:ext cx="345558" cy="338554"/>
                </a:xfrm>
                <a:prstGeom prst="rect">
                  <a:avLst/>
                </a:prstGeom>
                <a:blipFill>
                  <a:blip r:embed="rId4"/>
                  <a:stretch>
                    <a:fillRect l="-10169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096582E9-70C4-6AAE-0C9B-B6FAB100280C}"/>
                    </a:ext>
                  </a:extLst>
                </p:cNvPr>
                <p:cNvSpPr txBox="1"/>
                <p:nvPr/>
              </p:nvSpPr>
              <p:spPr>
                <a:xfrm>
                  <a:off x="8049701" y="4583942"/>
                  <a:ext cx="345558" cy="33855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𝑼</m:t>
                            </m:r>
                          </m:e>
                          <m:sub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1600" b="1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096582E9-70C4-6AAE-0C9B-B6FAB10028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9701" y="4583942"/>
                  <a:ext cx="345558" cy="338554"/>
                </a:xfrm>
                <a:prstGeom prst="rect">
                  <a:avLst/>
                </a:prstGeom>
                <a:blipFill>
                  <a:blip r:embed="rId5"/>
                  <a:stretch>
                    <a:fillRect l="-10169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C5362865-E1DF-9EE6-8ECE-AF87A9AAF05C}"/>
                    </a:ext>
                  </a:extLst>
                </p:cNvPr>
                <p:cNvSpPr txBox="1"/>
                <p:nvPr/>
              </p:nvSpPr>
              <p:spPr>
                <a:xfrm>
                  <a:off x="8049701" y="3595635"/>
                  <a:ext cx="345558" cy="33855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𝑼</m:t>
                            </m:r>
                          </m:e>
                          <m:sub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1600" b="1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C5362865-E1DF-9EE6-8ECE-AF87A9AAF0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9701" y="3595635"/>
                  <a:ext cx="345558" cy="338554"/>
                </a:xfrm>
                <a:prstGeom prst="rect">
                  <a:avLst/>
                </a:prstGeom>
                <a:blipFill>
                  <a:blip r:embed="rId6"/>
                  <a:stretch>
                    <a:fillRect l="-10169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02C0DFF-67B3-CC80-0EF8-00B562EC49E4}"/>
                </a:ext>
              </a:extLst>
            </p:cNvPr>
            <p:cNvCxnSpPr>
              <a:cxnSpLocks/>
            </p:cNvCxnSpPr>
            <p:nvPr/>
          </p:nvCxnSpPr>
          <p:spPr>
            <a:xfrm>
              <a:off x="7895061" y="5257761"/>
              <a:ext cx="634341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3B728D89-C0DB-D2FB-5DDE-6D1C986488A6}"/>
                    </a:ext>
                  </a:extLst>
                </p:cNvPr>
                <p:cNvSpPr txBox="1"/>
                <p:nvPr/>
              </p:nvSpPr>
              <p:spPr>
                <a:xfrm>
                  <a:off x="8049701" y="5073095"/>
                  <a:ext cx="345558" cy="33855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𝑼</m:t>
                            </m:r>
                          </m:e>
                          <m:sub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en-US" sz="1600" b="1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3B728D89-C0DB-D2FB-5DDE-6D1C986488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9701" y="5073095"/>
                  <a:ext cx="345558" cy="338554"/>
                </a:xfrm>
                <a:prstGeom prst="rect">
                  <a:avLst/>
                </a:prstGeom>
                <a:blipFill>
                  <a:blip r:embed="rId7"/>
                  <a:stretch>
                    <a:fillRect l="-10169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6881347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293A1-F1EB-3201-FBFA-D1B74021D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Proof of Batched Synthesis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FF5347-EABF-CAB5-2245-B7D0314A96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97082" y="2648239"/>
                <a:ext cx="6454185" cy="41210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1800" dirty="0"/>
                  <a:t>By Euler angle,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𝐻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𝐻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1800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1800" dirty="0"/>
                  <a:t> are diagonal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FF5347-EABF-CAB5-2245-B7D0314A96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7082" y="2648239"/>
                <a:ext cx="6454185" cy="412103"/>
              </a:xfrm>
              <a:blipFill>
                <a:blip r:embed="rId2"/>
                <a:stretch>
                  <a:fillRect l="-851" t="-11765" b="-7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774AD1D-6B57-99D4-423B-4E1D7181DD61}"/>
                  </a:ext>
                </a:extLst>
              </p:cNvPr>
              <p:cNvSpPr txBox="1"/>
              <p:nvPr/>
            </p:nvSpPr>
            <p:spPr>
              <a:xfrm>
                <a:off x="818485" y="1457030"/>
                <a:ext cx="10555030" cy="73718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func>
                  </m:oMath>
                </a14:m>
                <a:r>
                  <a:rPr lang="en-US" sz="2800" dirty="0"/>
                  <a:t>, then T-count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⊗⋯⊗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800" dirty="0"/>
                  <a:t> 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774AD1D-6B57-99D4-423B-4E1D7181DD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485" y="1457030"/>
                <a:ext cx="10555030" cy="737189"/>
              </a:xfrm>
              <a:prstGeom prst="rect">
                <a:avLst/>
              </a:prstGeom>
              <a:blipFill>
                <a:blip r:embed="rId3"/>
                <a:stretch>
                  <a:fillRect l="-1155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8736B1C1-33A3-C10B-409D-31B098C4F2C5}"/>
              </a:ext>
            </a:extLst>
          </p:cNvPr>
          <p:cNvGrpSpPr/>
          <p:nvPr/>
        </p:nvGrpSpPr>
        <p:grpSpPr>
          <a:xfrm>
            <a:off x="1292396" y="3509407"/>
            <a:ext cx="644973" cy="1816014"/>
            <a:chOff x="7884429" y="3595635"/>
            <a:chExt cx="644973" cy="1816014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DD20B63-ABA2-0B5A-8419-987B320D2FE1}"/>
                </a:ext>
              </a:extLst>
            </p:cNvPr>
            <p:cNvCxnSpPr>
              <a:cxnSpLocks/>
            </p:cNvCxnSpPr>
            <p:nvPr/>
          </p:nvCxnSpPr>
          <p:spPr>
            <a:xfrm>
              <a:off x="7895061" y="4768608"/>
              <a:ext cx="634341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03ABA33-4A23-DD55-CC6B-BD147196F2E8}"/>
                </a:ext>
              </a:extLst>
            </p:cNvPr>
            <p:cNvCxnSpPr>
              <a:cxnSpLocks/>
            </p:cNvCxnSpPr>
            <p:nvPr/>
          </p:nvCxnSpPr>
          <p:spPr>
            <a:xfrm>
              <a:off x="7884429" y="3746643"/>
              <a:ext cx="634341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8C8D761-FAB7-667B-71AA-6BD4EEE0DC6A}"/>
                </a:ext>
              </a:extLst>
            </p:cNvPr>
            <p:cNvCxnSpPr>
              <a:cxnSpLocks/>
            </p:cNvCxnSpPr>
            <p:nvPr/>
          </p:nvCxnSpPr>
          <p:spPr>
            <a:xfrm>
              <a:off x="7895061" y="4260707"/>
              <a:ext cx="634341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B7B05AC6-7814-740D-0FC3-3F72B5E3139B}"/>
                    </a:ext>
                  </a:extLst>
                </p:cNvPr>
                <p:cNvSpPr txBox="1"/>
                <p:nvPr/>
              </p:nvSpPr>
              <p:spPr>
                <a:xfrm>
                  <a:off x="8049701" y="4092757"/>
                  <a:ext cx="345558" cy="33855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𝑼</m:t>
                            </m:r>
                          </m:e>
                          <m:sub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B7B05AC6-7814-740D-0FC3-3F72B5E313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9701" y="4092757"/>
                  <a:ext cx="345558" cy="338554"/>
                </a:xfrm>
                <a:prstGeom prst="rect">
                  <a:avLst/>
                </a:prstGeom>
                <a:blipFill>
                  <a:blip r:embed="rId4"/>
                  <a:stretch>
                    <a:fillRect l="-10169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096582E9-70C4-6AAE-0C9B-B6FAB100280C}"/>
                    </a:ext>
                  </a:extLst>
                </p:cNvPr>
                <p:cNvSpPr txBox="1"/>
                <p:nvPr/>
              </p:nvSpPr>
              <p:spPr>
                <a:xfrm>
                  <a:off x="8049701" y="4583942"/>
                  <a:ext cx="345558" cy="33855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𝑼</m:t>
                            </m:r>
                          </m:e>
                          <m:sub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1600" b="1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096582E9-70C4-6AAE-0C9B-B6FAB10028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9701" y="4583942"/>
                  <a:ext cx="345558" cy="338554"/>
                </a:xfrm>
                <a:prstGeom prst="rect">
                  <a:avLst/>
                </a:prstGeom>
                <a:blipFill>
                  <a:blip r:embed="rId5"/>
                  <a:stretch>
                    <a:fillRect l="-10169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C5362865-E1DF-9EE6-8ECE-AF87A9AAF05C}"/>
                    </a:ext>
                  </a:extLst>
                </p:cNvPr>
                <p:cNvSpPr txBox="1"/>
                <p:nvPr/>
              </p:nvSpPr>
              <p:spPr>
                <a:xfrm>
                  <a:off x="8049701" y="3595635"/>
                  <a:ext cx="345558" cy="33855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𝑼</m:t>
                            </m:r>
                          </m:e>
                          <m:sub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1600" b="1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C5362865-E1DF-9EE6-8ECE-AF87A9AAF0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9701" y="3595635"/>
                  <a:ext cx="345558" cy="338554"/>
                </a:xfrm>
                <a:prstGeom prst="rect">
                  <a:avLst/>
                </a:prstGeom>
                <a:blipFill>
                  <a:blip r:embed="rId6"/>
                  <a:stretch>
                    <a:fillRect l="-10169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02C0DFF-67B3-CC80-0EF8-00B562EC49E4}"/>
                </a:ext>
              </a:extLst>
            </p:cNvPr>
            <p:cNvCxnSpPr>
              <a:cxnSpLocks/>
            </p:cNvCxnSpPr>
            <p:nvPr/>
          </p:nvCxnSpPr>
          <p:spPr>
            <a:xfrm>
              <a:off x="7895061" y="5257761"/>
              <a:ext cx="634341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3B728D89-C0DB-D2FB-5DDE-6D1C986488A6}"/>
                    </a:ext>
                  </a:extLst>
                </p:cNvPr>
                <p:cNvSpPr txBox="1"/>
                <p:nvPr/>
              </p:nvSpPr>
              <p:spPr>
                <a:xfrm>
                  <a:off x="8049701" y="5073095"/>
                  <a:ext cx="345558" cy="33855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𝑼</m:t>
                            </m:r>
                          </m:e>
                          <m:sub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en-US" sz="1600" b="1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3B728D89-C0DB-D2FB-5DDE-6D1C986488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9701" y="5073095"/>
                  <a:ext cx="345558" cy="338554"/>
                </a:xfrm>
                <a:prstGeom prst="rect">
                  <a:avLst/>
                </a:prstGeom>
                <a:blipFill>
                  <a:blip r:embed="rId7"/>
                  <a:stretch>
                    <a:fillRect l="-10169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59108499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293A1-F1EB-3201-FBFA-D1B74021D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Proof of Batched Synthesis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FF5347-EABF-CAB5-2245-B7D0314A96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97082" y="2648239"/>
                <a:ext cx="6454185" cy="41210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1800" dirty="0"/>
                  <a:t>By Euler angle,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𝐻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𝐻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1800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1800" dirty="0"/>
                  <a:t> are diagonal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FF5347-EABF-CAB5-2245-B7D0314A96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7082" y="2648239"/>
                <a:ext cx="6454185" cy="412103"/>
              </a:xfrm>
              <a:blipFill>
                <a:blip r:embed="rId2"/>
                <a:stretch>
                  <a:fillRect l="-851" t="-11765" b="-7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774AD1D-6B57-99D4-423B-4E1D7181DD61}"/>
                  </a:ext>
                </a:extLst>
              </p:cNvPr>
              <p:cNvSpPr txBox="1"/>
              <p:nvPr/>
            </p:nvSpPr>
            <p:spPr>
              <a:xfrm>
                <a:off x="818485" y="1457030"/>
                <a:ext cx="10555030" cy="73718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func>
                  </m:oMath>
                </a14:m>
                <a:r>
                  <a:rPr lang="en-US" sz="2800" dirty="0"/>
                  <a:t>, then T-count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⊗⋯⊗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800" dirty="0"/>
                  <a:t> 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774AD1D-6B57-99D4-423B-4E1D7181DD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485" y="1457030"/>
                <a:ext cx="10555030" cy="737189"/>
              </a:xfrm>
              <a:prstGeom prst="rect">
                <a:avLst/>
              </a:prstGeom>
              <a:blipFill>
                <a:blip r:embed="rId3"/>
                <a:stretch>
                  <a:fillRect l="-1155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8736B1C1-33A3-C10B-409D-31B098C4F2C5}"/>
              </a:ext>
            </a:extLst>
          </p:cNvPr>
          <p:cNvGrpSpPr/>
          <p:nvPr/>
        </p:nvGrpSpPr>
        <p:grpSpPr>
          <a:xfrm>
            <a:off x="1292396" y="3509407"/>
            <a:ext cx="644973" cy="1816014"/>
            <a:chOff x="7884429" y="3595635"/>
            <a:chExt cx="644973" cy="1816014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DD20B63-ABA2-0B5A-8419-987B320D2FE1}"/>
                </a:ext>
              </a:extLst>
            </p:cNvPr>
            <p:cNvCxnSpPr>
              <a:cxnSpLocks/>
            </p:cNvCxnSpPr>
            <p:nvPr/>
          </p:nvCxnSpPr>
          <p:spPr>
            <a:xfrm>
              <a:off x="7895061" y="4768608"/>
              <a:ext cx="634341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03ABA33-4A23-DD55-CC6B-BD147196F2E8}"/>
                </a:ext>
              </a:extLst>
            </p:cNvPr>
            <p:cNvCxnSpPr>
              <a:cxnSpLocks/>
            </p:cNvCxnSpPr>
            <p:nvPr/>
          </p:nvCxnSpPr>
          <p:spPr>
            <a:xfrm>
              <a:off x="7884429" y="3746643"/>
              <a:ext cx="634341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8C8D761-FAB7-667B-71AA-6BD4EEE0DC6A}"/>
                </a:ext>
              </a:extLst>
            </p:cNvPr>
            <p:cNvCxnSpPr>
              <a:cxnSpLocks/>
            </p:cNvCxnSpPr>
            <p:nvPr/>
          </p:nvCxnSpPr>
          <p:spPr>
            <a:xfrm>
              <a:off x="7895061" y="4260707"/>
              <a:ext cx="634341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B7B05AC6-7814-740D-0FC3-3F72B5E3139B}"/>
                    </a:ext>
                  </a:extLst>
                </p:cNvPr>
                <p:cNvSpPr txBox="1"/>
                <p:nvPr/>
              </p:nvSpPr>
              <p:spPr>
                <a:xfrm>
                  <a:off x="8049701" y="4092757"/>
                  <a:ext cx="345558" cy="33855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𝑼</m:t>
                            </m:r>
                          </m:e>
                          <m:sub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B7B05AC6-7814-740D-0FC3-3F72B5E313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9701" y="4092757"/>
                  <a:ext cx="345558" cy="338554"/>
                </a:xfrm>
                <a:prstGeom prst="rect">
                  <a:avLst/>
                </a:prstGeom>
                <a:blipFill>
                  <a:blip r:embed="rId4"/>
                  <a:stretch>
                    <a:fillRect l="-10169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096582E9-70C4-6AAE-0C9B-B6FAB100280C}"/>
                    </a:ext>
                  </a:extLst>
                </p:cNvPr>
                <p:cNvSpPr txBox="1"/>
                <p:nvPr/>
              </p:nvSpPr>
              <p:spPr>
                <a:xfrm>
                  <a:off x="8049701" y="4583942"/>
                  <a:ext cx="345558" cy="33855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𝑼</m:t>
                            </m:r>
                          </m:e>
                          <m:sub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1600" b="1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096582E9-70C4-6AAE-0C9B-B6FAB10028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9701" y="4583942"/>
                  <a:ext cx="345558" cy="338554"/>
                </a:xfrm>
                <a:prstGeom prst="rect">
                  <a:avLst/>
                </a:prstGeom>
                <a:blipFill>
                  <a:blip r:embed="rId5"/>
                  <a:stretch>
                    <a:fillRect l="-10169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C5362865-E1DF-9EE6-8ECE-AF87A9AAF05C}"/>
                    </a:ext>
                  </a:extLst>
                </p:cNvPr>
                <p:cNvSpPr txBox="1"/>
                <p:nvPr/>
              </p:nvSpPr>
              <p:spPr>
                <a:xfrm>
                  <a:off x="8049701" y="3595635"/>
                  <a:ext cx="345558" cy="33855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𝑼</m:t>
                            </m:r>
                          </m:e>
                          <m:sub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1600" b="1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C5362865-E1DF-9EE6-8ECE-AF87A9AAF0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9701" y="3595635"/>
                  <a:ext cx="345558" cy="338554"/>
                </a:xfrm>
                <a:prstGeom prst="rect">
                  <a:avLst/>
                </a:prstGeom>
                <a:blipFill>
                  <a:blip r:embed="rId6"/>
                  <a:stretch>
                    <a:fillRect l="-10169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02C0DFF-67B3-CC80-0EF8-00B562EC49E4}"/>
                </a:ext>
              </a:extLst>
            </p:cNvPr>
            <p:cNvCxnSpPr>
              <a:cxnSpLocks/>
            </p:cNvCxnSpPr>
            <p:nvPr/>
          </p:nvCxnSpPr>
          <p:spPr>
            <a:xfrm>
              <a:off x="7895061" y="5257761"/>
              <a:ext cx="634341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3B728D89-C0DB-D2FB-5DDE-6D1C986488A6}"/>
                    </a:ext>
                  </a:extLst>
                </p:cNvPr>
                <p:cNvSpPr txBox="1"/>
                <p:nvPr/>
              </p:nvSpPr>
              <p:spPr>
                <a:xfrm>
                  <a:off x="8049701" y="5073095"/>
                  <a:ext cx="345558" cy="33855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𝑼</m:t>
                            </m:r>
                          </m:e>
                          <m:sub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en-US" sz="1600" b="1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3B728D89-C0DB-D2FB-5DDE-6D1C986488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9701" y="5073095"/>
                  <a:ext cx="345558" cy="338554"/>
                </a:xfrm>
                <a:prstGeom prst="rect">
                  <a:avLst/>
                </a:prstGeom>
                <a:blipFill>
                  <a:blip r:embed="rId7"/>
                  <a:stretch>
                    <a:fillRect l="-10169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874E5D57-29F1-614F-373F-917082447559}"/>
              </a:ext>
            </a:extLst>
          </p:cNvPr>
          <p:cNvGrpSpPr/>
          <p:nvPr/>
        </p:nvGrpSpPr>
        <p:grpSpPr>
          <a:xfrm>
            <a:off x="2619694" y="3509407"/>
            <a:ext cx="2930600" cy="1816014"/>
            <a:chOff x="2619694" y="3509407"/>
            <a:chExt cx="2930600" cy="1816014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13CA469-5959-1021-F7F2-23F9DC261815}"/>
                </a:ext>
              </a:extLst>
            </p:cNvPr>
            <p:cNvGrpSpPr/>
            <p:nvPr/>
          </p:nvGrpSpPr>
          <p:grpSpPr>
            <a:xfrm>
              <a:off x="2619694" y="3509407"/>
              <a:ext cx="644973" cy="1816014"/>
              <a:chOff x="7884429" y="3595635"/>
              <a:chExt cx="644973" cy="1816014"/>
            </a:xfrm>
          </p:grpSpPr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595AB6EB-F7D8-13CA-5485-822D545671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95061" y="4768608"/>
                <a:ext cx="634341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7201172E-9E8B-9890-6367-D05A17E1863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84429" y="3746643"/>
                <a:ext cx="634341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CD33FB50-9BAD-B459-BAAC-F98540C0551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95061" y="4260707"/>
                <a:ext cx="634341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E1AB1EB5-F869-7ADC-890F-D175C5F0B8EA}"/>
                      </a:ext>
                    </a:extLst>
                  </p:cNvPr>
                  <p:cNvSpPr txBox="1"/>
                  <p:nvPr/>
                </p:nvSpPr>
                <p:spPr>
                  <a:xfrm>
                    <a:off x="8049701" y="4092757"/>
                    <a:ext cx="345558" cy="33855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E1AB1EB5-F869-7ADC-890F-D175C5F0B8E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49701" y="4092757"/>
                    <a:ext cx="345558" cy="338554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8475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219DBFE9-24A2-9B91-11AF-9AC7259C1F59}"/>
                      </a:ext>
                    </a:extLst>
                  </p:cNvPr>
                  <p:cNvSpPr txBox="1"/>
                  <p:nvPr/>
                </p:nvSpPr>
                <p:spPr>
                  <a:xfrm>
                    <a:off x="8049701" y="4583942"/>
                    <a:ext cx="345558" cy="33855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oMath>
                      </m:oMathPara>
                    </a14:m>
                    <a:endParaRPr lang="en-US" sz="1600" b="1" dirty="0"/>
                  </a:p>
                </p:txBody>
              </p:sp>
            </mc:Choice>
            <mc:Fallback xmlns="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219DBFE9-24A2-9B91-11AF-9AC7259C1F5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49701" y="4583942"/>
                    <a:ext cx="345558" cy="338554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8475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B71F5C85-3E52-CB0F-BCB8-EAE3780EA8D8}"/>
                      </a:ext>
                    </a:extLst>
                  </p:cNvPr>
                  <p:cNvSpPr txBox="1"/>
                  <p:nvPr/>
                </p:nvSpPr>
                <p:spPr>
                  <a:xfrm>
                    <a:off x="8049701" y="3595635"/>
                    <a:ext cx="345558" cy="33855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en-US" sz="1600" b="1" dirty="0"/>
                  </a:p>
                </p:txBody>
              </p:sp>
            </mc:Choice>
            <mc:Fallback xmlns="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B71F5C85-3E52-CB0F-BCB8-EAE3780EA8D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49701" y="3595635"/>
                    <a:ext cx="345558" cy="338554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8475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BDAD6D3F-FFFA-2BEF-206A-0672B996F60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95061" y="5257761"/>
                <a:ext cx="634341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2CD1A93A-89AB-DC20-735E-3EA92A8BEACD}"/>
                      </a:ext>
                    </a:extLst>
                  </p:cNvPr>
                  <p:cNvSpPr txBox="1"/>
                  <p:nvPr/>
                </p:nvSpPr>
                <p:spPr>
                  <a:xfrm>
                    <a:off x="8049701" y="5073095"/>
                    <a:ext cx="345558" cy="33855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b>
                          </m:sSub>
                        </m:oMath>
                      </m:oMathPara>
                    </a14:m>
                    <a:endParaRPr lang="en-US" sz="1600" b="1" dirty="0"/>
                  </a:p>
                </p:txBody>
              </p:sp>
            </mc:Choice>
            <mc:Fallback xmlns="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2CD1A93A-89AB-DC20-735E-3EA92A8BEAC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49701" y="5073095"/>
                    <a:ext cx="345558" cy="338554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8475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297A210D-6FD7-A2C0-F80E-9EF6CB1E5C05}"/>
                </a:ext>
              </a:extLst>
            </p:cNvPr>
            <p:cNvGrpSpPr/>
            <p:nvPr/>
          </p:nvGrpSpPr>
          <p:grpSpPr>
            <a:xfrm>
              <a:off x="3213345" y="3509407"/>
              <a:ext cx="644973" cy="1816014"/>
              <a:chOff x="7884429" y="3595635"/>
              <a:chExt cx="644973" cy="1816014"/>
            </a:xfrm>
          </p:grpSpPr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50E486C9-A321-EA6E-839D-05FAD41CAE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95061" y="4768608"/>
                <a:ext cx="634341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38CF4DED-60AC-4144-E003-1EF773B4F7C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84429" y="3746643"/>
                <a:ext cx="634341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DCE13518-8AA0-73D1-9184-4255972CAA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95061" y="4260707"/>
                <a:ext cx="634341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7490A8C1-4DA8-D387-5B1A-736C540460BF}"/>
                      </a:ext>
                    </a:extLst>
                  </p:cNvPr>
                  <p:cNvSpPr txBox="1"/>
                  <p:nvPr/>
                </p:nvSpPr>
                <p:spPr>
                  <a:xfrm>
                    <a:off x="8049701" y="4092757"/>
                    <a:ext cx="345558" cy="33855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7490A8C1-4DA8-D387-5B1A-736C540460B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49701" y="4092757"/>
                    <a:ext cx="345558" cy="338554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2466714E-170B-E204-52F1-8477B75AFEFC}"/>
                      </a:ext>
                    </a:extLst>
                  </p:cNvPr>
                  <p:cNvSpPr txBox="1"/>
                  <p:nvPr/>
                </p:nvSpPr>
                <p:spPr>
                  <a:xfrm>
                    <a:off x="8049701" y="4583942"/>
                    <a:ext cx="345558" cy="33855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</m:oMath>
                      </m:oMathPara>
                    </a14:m>
                    <a:endParaRPr lang="en-US" sz="1600" b="1" dirty="0"/>
                  </a:p>
                </p:txBody>
              </p:sp>
            </mc:Choice>
            <mc:Fallback xmlns="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2466714E-170B-E204-52F1-8477B75AFEF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49701" y="4583942"/>
                    <a:ext cx="345558" cy="338554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9D8D0EE8-008B-E623-CEE9-C2A48AAA19D5}"/>
                      </a:ext>
                    </a:extLst>
                  </p:cNvPr>
                  <p:cNvSpPr txBox="1"/>
                  <p:nvPr/>
                </p:nvSpPr>
                <p:spPr>
                  <a:xfrm>
                    <a:off x="8049701" y="3595635"/>
                    <a:ext cx="345558" cy="33855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</m:oMath>
                      </m:oMathPara>
                    </a14:m>
                    <a:endParaRPr lang="en-US" sz="1600" b="1" dirty="0"/>
                  </a:p>
                </p:txBody>
              </p:sp>
            </mc:Choice>
            <mc:Fallback xmlns="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9D8D0EE8-008B-E623-CEE9-C2A48AAA19D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49701" y="3595635"/>
                    <a:ext cx="345558" cy="338554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1AD1C4AD-C5F2-B8DA-0A97-FE49A54057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95061" y="5257761"/>
                <a:ext cx="634341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FBBC99E7-7167-35AA-D1E0-B262C29B62D3}"/>
                      </a:ext>
                    </a:extLst>
                  </p:cNvPr>
                  <p:cNvSpPr txBox="1"/>
                  <p:nvPr/>
                </p:nvSpPr>
                <p:spPr>
                  <a:xfrm>
                    <a:off x="8049701" y="5073095"/>
                    <a:ext cx="345558" cy="33855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</m:oMath>
                      </m:oMathPara>
                    </a14:m>
                    <a:endParaRPr lang="en-US" sz="1600" b="1" dirty="0"/>
                  </a:p>
                </p:txBody>
              </p:sp>
            </mc:Choice>
            <mc:Fallback xmlns=""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FBBC99E7-7167-35AA-D1E0-B262C29B62D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49701" y="5073095"/>
                    <a:ext cx="345558" cy="338554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962917FF-949A-DE73-77F8-DD3CE506CA4D}"/>
                </a:ext>
              </a:extLst>
            </p:cNvPr>
            <p:cNvGrpSpPr/>
            <p:nvPr/>
          </p:nvGrpSpPr>
          <p:grpSpPr>
            <a:xfrm>
              <a:off x="3800409" y="3509407"/>
              <a:ext cx="644973" cy="1816014"/>
              <a:chOff x="7884429" y="3595635"/>
              <a:chExt cx="644973" cy="1816014"/>
            </a:xfrm>
          </p:grpSpPr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08582F24-2A02-E6E9-84A0-A9BDDB0F7EE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95061" y="4768608"/>
                <a:ext cx="634341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28A3CA73-EDC1-AA8C-4684-0F0159017FA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84429" y="3746643"/>
                <a:ext cx="634341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8B001E61-1F67-94AD-6A2B-4545CB60345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95061" y="4260707"/>
                <a:ext cx="634341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id="{4E80FDF8-CC22-5766-E957-B9154DBBBD0F}"/>
                      </a:ext>
                    </a:extLst>
                  </p:cNvPr>
                  <p:cNvSpPr txBox="1"/>
                  <p:nvPr/>
                </p:nvSpPr>
                <p:spPr>
                  <a:xfrm>
                    <a:off x="8049701" y="4092757"/>
                    <a:ext cx="345558" cy="33855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id="{4E80FDF8-CC22-5766-E957-B9154DBBBD0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49701" y="4092757"/>
                    <a:ext cx="345558" cy="338554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l="-10345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TextBox 48">
                    <a:extLst>
                      <a:ext uri="{FF2B5EF4-FFF2-40B4-BE49-F238E27FC236}">
                        <a16:creationId xmlns:a16="http://schemas.microsoft.com/office/drawing/2014/main" id="{517DE6BA-51A8-098F-2188-BEC3BD62439A}"/>
                      </a:ext>
                    </a:extLst>
                  </p:cNvPr>
                  <p:cNvSpPr txBox="1"/>
                  <p:nvPr/>
                </p:nvSpPr>
                <p:spPr>
                  <a:xfrm>
                    <a:off x="8049701" y="4583942"/>
                    <a:ext cx="345558" cy="33855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oMath>
                      </m:oMathPara>
                    </a14:m>
                    <a:endParaRPr lang="en-US" sz="1600" b="1" dirty="0"/>
                  </a:p>
                </p:txBody>
              </p:sp>
            </mc:Choice>
            <mc:Fallback xmlns="">
              <p:sp>
                <p:nvSpPr>
                  <p:cNvPr id="49" name="TextBox 48">
                    <a:extLst>
                      <a:ext uri="{FF2B5EF4-FFF2-40B4-BE49-F238E27FC236}">
                        <a16:creationId xmlns:a16="http://schemas.microsoft.com/office/drawing/2014/main" id="{517DE6BA-51A8-098F-2188-BEC3BD62439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49701" y="4583942"/>
                    <a:ext cx="345558" cy="338554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l="-10345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TextBox 49">
                    <a:extLst>
                      <a:ext uri="{FF2B5EF4-FFF2-40B4-BE49-F238E27FC236}">
                        <a16:creationId xmlns:a16="http://schemas.microsoft.com/office/drawing/2014/main" id="{C45F050C-E6EA-CF2B-1D8F-38FB5621F704}"/>
                      </a:ext>
                    </a:extLst>
                  </p:cNvPr>
                  <p:cNvSpPr txBox="1"/>
                  <p:nvPr/>
                </p:nvSpPr>
                <p:spPr>
                  <a:xfrm>
                    <a:off x="8049701" y="3595635"/>
                    <a:ext cx="345558" cy="33855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en-US" sz="1600" b="1" dirty="0"/>
                  </a:p>
                </p:txBody>
              </p:sp>
            </mc:Choice>
            <mc:Fallback xmlns="">
              <p:sp>
                <p:nvSpPr>
                  <p:cNvPr id="50" name="TextBox 49">
                    <a:extLst>
                      <a:ext uri="{FF2B5EF4-FFF2-40B4-BE49-F238E27FC236}">
                        <a16:creationId xmlns:a16="http://schemas.microsoft.com/office/drawing/2014/main" id="{C45F050C-E6EA-CF2B-1D8F-38FB5621F70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49701" y="3595635"/>
                    <a:ext cx="345558" cy="338554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l="-10345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A17FEE20-D24A-87C9-D3B4-5C1C5F3BE8E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95061" y="5257761"/>
                <a:ext cx="634341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TextBox 51">
                    <a:extLst>
                      <a:ext uri="{FF2B5EF4-FFF2-40B4-BE49-F238E27FC236}">
                        <a16:creationId xmlns:a16="http://schemas.microsoft.com/office/drawing/2014/main" id="{CEA53722-FF08-288E-A35A-11E10C250496}"/>
                      </a:ext>
                    </a:extLst>
                  </p:cNvPr>
                  <p:cNvSpPr txBox="1"/>
                  <p:nvPr/>
                </p:nvSpPr>
                <p:spPr>
                  <a:xfrm>
                    <a:off x="8049701" y="5073095"/>
                    <a:ext cx="345558" cy="33855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b>
                          </m:sSub>
                        </m:oMath>
                      </m:oMathPara>
                    </a14:m>
                    <a:endParaRPr lang="en-US" sz="1600" b="1" dirty="0"/>
                  </a:p>
                </p:txBody>
              </p:sp>
            </mc:Choice>
            <mc:Fallback xmlns="">
              <p:sp>
                <p:nvSpPr>
                  <p:cNvPr id="52" name="TextBox 51">
                    <a:extLst>
                      <a:ext uri="{FF2B5EF4-FFF2-40B4-BE49-F238E27FC236}">
                        <a16:creationId xmlns:a16="http://schemas.microsoft.com/office/drawing/2014/main" id="{CEA53722-FF08-288E-A35A-11E10C25049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49701" y="5073095"/>
                    <a:ext cx="345558" cy="338554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l="-10345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C77F04C3-1B34-3C60-9673-5E9CBF1AD11C}"/>
                </a:ext>
              </a:extLst>
            </p:cNvPr>
            <p:cNvGrpSpPr/>
            <p:nvPr/>
          </p:nvGrpSpPr>
          <p:grpSpPr>
            <a:xfrm>
              <a:off x="4364401" y="3509407"/>
              <a:ext cx="644973" cy="1816014"/>
              <a:chOff x="7884429" y="3595635"/>
              <a:chExt cx="644973" cy="1816014"/>
            </a:xfrm>
          </p:grpSpPr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B6F4208D-F5F5-D46B-B2EA-FE023EB21FB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95061" y="4768608"/>
                <a:ext cx="634341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A30619D5-F7EE-050A-37A2-3909A5370E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84429" y="3746643"/>
                <a:ext cx="634341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46EF8A59-F4E9-E567-0DA3-0983FA1D8D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95061" y="4260707"/>
                <a:ext cx="634341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TextBox 56">
                    <a:extLst>
                      <a:ext uri="{FF2B5EF4-FFF2-40B4-BE49-F238E27FC236}">
                        <a16:creationId xmlns:a16="http://schemas.microsoft.com/office/drawing/2014/main" id="{2B8F1129-1427-DC4B-A710-7E5CCACC5A2F}"/>
                      </a:ext>
                    </a:extLst>
                  </p:cNvPr>
                  <p:cNvSpPr txBox="1"/>
                  <p:nvPr/>
                </p:nvSpPr>
                <p:spPr>
                  <a:xfrm>
                    <a:off x="8049701" y="4092757"/>
                    <a:ext cx="345558" cy="33855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57" name="TextBox 56">
                    <a:extLst>
                      <a:ext uri="{FF2B5EF4-FFF2-40B4-BE49-F238E27FC236}">
                        <a16:creationId xmlns:a16="http://schemas.microsoft.com/office/drawing/2014/main" id="{2B8F1129-1427-DC4B-A710-7E5CCACC5A2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49701" y="4092757"/>
                    <a:ext cx="345558" cy="338554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>
                    <a:extLst>
                      <a:ext uri="{FF2B5EF4-FFF2-40B4-BE49-F238E27FC236}">
                        <a16:creationId xmlns:a16="http://schemas.microsoft.com/office/drawing/2014/main" id="{2B14632E-6D60-74AB-3C03-DDCCEBF67FE4}"/>
                      </a:ext>
                    </a:extLst>
                  </p:cNvPr>
                  <p:cNvSpPr txBox="1"/>
                  <p:nvPr/>
                </p:nvSpPr>
                <p:spPr>
                  <a:xfrm>
                    <a:off x="8049701" y="4583942"/>
                    <a:ext cx="345558" cy="33855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</m:oMath>
                      </m:oMathPara>
                    </a14:m>
                    <a:endParaRPr lang="en-US" sz="1600" b="1" dirty="0"/>
                  </a:p>
                </p:txBody>
              </p:sp>
            </mc:Choice>
            <mc:Fallback xmlns="">
              <p:sp>
                <p:nvSpPr>
                  <p:cNvPr id="58" name="TextBox 57">
                    <a:extLst>
                      <a:ext uri="{FF2B5EF4-FFF2-40B4-BE49-F238E27FC236}">
                        <a16:creationId xmlns:a16="http://schemas.microsoft.com/office/drawing/2014/main" id="{2B14632E-6D60-74AB-3C03-DDCCEBF67FE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49701" y="4583942"/>
                    <a:ext cx="345558" cy="338554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" name="TextBox 58">
                    <a:extLst>
                      <a:ext uri="{FF2B5EF4-FFF2-40B4-BE49-F238E27FC236}">
                        <a16:creationId xmlns:a16="http://schemas.microsoft.com/office/drawing/2014/main" id="{A6E19FCB-23A0-7FB9-D351-B50126D2F986}"/>
                      </a:ext>
                    </a:extLst>
                  </p:cNvPr>
                  <p:cNvSpPr txBox="1"/>
                  <p:nvPr/>
                </p:nvSpPr>
                <p:spPr>
                  <a:xfrm>
                    <a:off x="8049701" y="3595635"/>
                    <a:ext cx="345558" cy="33855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</m:oMath>
                      </m:oMathPara>
                    </a14:m>
                    <a:endParaRPr lang="en-US" sz="1600" b="1" dirty="0"/>
                  </a:p>
                </p:txBody>
              </p:sp>
            </mc:Choice>
            <mc:Fallback xmlns="">
              <p:sp>
                <p:nvSpPr>
                  <p:cNvPr id="59" name="TextBox 58">
                    <a:extLst>
                      <a:ext uri="{FF2B5EF4-FFF2-40B4-BE49-F238E27FC236}">
                        <a16:creationId xmlns:a16="http://schemas.microsoft.com/office/drawing/2014/main" id="{A6E19FCB-23A0-7FB9-D351-B50126D2F98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49701" y="3595635"/>
                    <a:ext cx="345558" cy="338554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A7659547-5C93-12D7-8796-F237DC97A56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95061" y="5257761"/>
                <a:ext cx="634341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TextBox 60">
                    <a:extLst>
                      <a:ext uri="{FF2B5EF4-FFF2-40B4-BE49-F238E27FC236}">
                        <a16:creationId xmlns:a16="http://schemas.microsoft.com/office/drawing/2014/main" id="{5116BC49-9457-DA09-E1DE-AE5267C9C6DE}"/>
                      </a:ext>
                    </a:extLst>
                  </p:cNvPr>
                  <p:cNvSpPr txBox="1"/>
                  <p:nvPr/>
                </p:nvSpPr>
                <p:spPr>
                  <a:xfrm>
                    <a:off x="8049701" y="5073095"/>
                    <a:ext cx="345558" cy="33855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</m:oMath>
                      </m:oMathPara>
                    </a14:m>
                    <a:endParaRPr lang="en-US" sz="1600" b="1" dirty="0"/>
                  </a:p>
                </p:txBody>
              </p:sp>
            </mc:Choice>
            <mc:Fallback xmlns="">
              <p:sp>
                <p:nvSpPr>
                  <p:cNvPr id="61" name="TextBox 60">
                    <a:extLst>
                      <a:ext uri="{FF2B5EF4-FFF2-40B4-BE49-F238E27FC236}">
                        <a16:creationId xmlns:a16="http://schemas.microsoft.com/office/drawing/2014/main" id="{5116BC49-9457-DA09-E1DE-AE5267C9C6D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49701" y="5073095"/>
                    <a:ext cx="345558" cy="338554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1A47B0ED-78F5-A6CD-5C78-6FAB03933C93}"/>
                </a:ext>
              </a:extLst>
            </p:cNvPr>
            <p:cNvGrpSpPr/>
            <p:nvPr/>
          </p:nvGrpSpPr>
          <p:grpSpPr>
            <a:xfrm>
              <a:off x="4905321" y="3509407"/>
              <a:ext cx="644973" cy="1816014"/>
              <a:chOff x="7884429" y="3595635"/>
              <a:chExt cx="644973" cy="1816014"/>
            </a:xfrm>
          </p:grpSpPr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558580F7-33E3-CB54-D616-AF5E6E0F43B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95061" y="4768608"/>
                <a:ext cx="634341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BF96654C-1029-2B57-B5F1-EB6C4E1B5EE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84429" y="3746643"/>
                <a:ext cx="634341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979E8DA4-7D31-55F0-AF50-1AFD14B457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95061" y="4260707"/>
                <a:ext cx="634341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6" name="TextBox 65">
                    <a:extLst>
                      <a:ext uri="{FF2B5EF4-FFF2-40B4-BE49-F238E27FC236}">
                        <a16:creationId xmlns:a16="http://schemas.microsoft.com/office/drawing/2014/main" id="{4EEA2F5C-DD56-9A47-B694-7D2E91D8221D}"/>
                      </a:ext>
                    </a:extLst>
                  </p:cNvPr>
                  <p:cNvSpPr txBox="1"/>
                  <p:nvPr/>
                </p:nvSpPr>
                <p:spPr>
                  <a:xfrm>
                    <a:off x="8049701" y="4092757"/>
                    <a:ext cx="345558" cy="33855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66" name="TextBox 65">
                    <a:extLst>
                      <a:ext uri="{FF2B5EF4-FFF2-40B4-BE49-F238E27FC236}">
                        <a16:creationId xmlns:a16="http://schemas.microsoft.com/office/drawing/2014/main" id="{4EEA2F5C-DD56-9A47-B694-7D2E91D8221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49701" y="4092757"/>
                    <a:ext cx="345558" cy="338554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 l="-8621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7" name="TextBox 66">
                    <a:extLst>
                      <a:ext uri="{FF2B5EF4-FFF2-40B4-BE49-F238E27FC236}">
                        <a16:creationId xmlns:a16="http://schemas.microsoft.com/office/drawing/2014/main" id="{DF6387F4-45CD-AF2A-8E07-1726FF891DE6}"/>
                      </a:ext>
                    </a:extLst>
                  </p:cNvPr>
                  <p:cNvSpPr txBox="1"/>
                  <p:nvPr/>
                </p:nvSpPr>
                <p:spPr>
                  <a:xfrm>
                    <a:off x="8049701" y="4583942"/>
                    <a:ext cx="345558" cy="33855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oMath>
                      </m:oMathPara>
                    </a14:m>
                    <a:endParaRPr lang="en-US" sz="1600" b="1" dirty="0"/>
                  </a:p>
                </p:txBody>
              </p:sp>
            </mc:Choice>
            <mc:Fallback xmlns="">
              <p:sp>
                <p:nvSpPr>
                  <p:cNvPr id="67" name="TextBox 66">
                    <a:extLst>
                      <a:ext uri="{FF2B5EF4-FFF2-40B4-BE49-F238E27FC236}">
                        <a16:creationId xmlns:a16="http://schemas.microsoft.com/office/drawing/2014/main" id="{DF6387F4-45CD-AF2A-8E07-1726FF891DE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49701" y="4583942"/>
                    <a:ext cx="345558" cy="338554"/>
                  </a:xfrm>
                  <a:prstGeom prst="rect">
                    <a:avLst/>
                  </a:prstGeom>
                  <a:blipFill>
                    <a:blip r:embed="rId25"/>
                    <a:stretch>
                      <a:fillRect l="-8621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TextBox 67">
                    <a:extLst>
                      <a:ext uri="{FF2B5EF4-FFF2-40B4-BE49-F238E27FC236}">
                        <a16:creationId xmlns:a16="http://schemas.microsoft.com/office/drawing/2014/main" id="{4173F90D-0531-59DB-81B2-28FA7FCD9798}"/>
                      </a:ext>
                    </a:extLst>
                  </p:cNvPr>
                  <p:cNvSpPr txBox="1"/>
                  <p:nvPr/>
                </p:nvSpPr>
                <p:spPr>
                  <a:xfrm>
                    <a:off x="8049701" y="3595635"/>
                    <a:ext cx="345558" cy="33855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en-US" sz="1600" b="1" dirty="0"/>
                  </a:p>
                </p:txBody>
              </p:sp>
            </mc:Choice>
            <mc:Fallback xmlns="">
              <p:sp>
                <p:nvSpPr>
                  <p:cNvPr id="68" name="TextBox 67">
                    <a:extLst>
                      <a:ext uri="{FF2B5EF4-FFF2-40B4-BE49-F238E27FC236}">
                        <a16:creationId xmlns:a16="http://schemas.microsoft.com/office/drawing/2014/main" id="{4173F90D-0531-59DB-81B2-28FA7FCD979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49701" y="3595635"/>
                    <a:ext cx="345558" cy="338554"/>
                  </a:xfrm>
                  <a:prstGeom prst="rect">
                    <a:avLst/>
                  </a:prstGeom>
                  <a:blipFill>
                    <a:blip r:embed="rId26"/>
                    <a:stretch>
                      <a:fillRect l="-8621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E833D8A5-CB23-9EB6-F6C0-7F0BA3BA49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95061" y="5257761"/>
                <a:ext cx="634341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0" name="TextBox 69">
                    <a:extLst>
                      <a:ext uri="{FF2B5EF4-FFF2-40B4-BE49-F238E27FC236}">
                        <a16:creationId xmlns:a16="http://schemas.microsoft.com/office/drawing/2014/main" id="{980E9491-A366-5823-D29D-24534F9913C4}"/>
                      </a:ext>
                    </a:extLst>
                  </p:cNvPr>
                  <p:cNvSpPr txBox="1"/>
                  <p:nvPr/>
                </p:nvSpPr>
                <p:spPr>
                  <a:xfrm>
                    <a:off x="8049701" y="5073095"/>
                    <a:ext cx="345558" cy="33855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b>
                          </m:sSub>
                        </m:oMath>
                      </m:oMathPara>
                    </a14:m>
                    <a:endParaRPr lang="en-US" sz="1600" b="1" dirty="0"/>
                  </a:p>
                </p:txBody>
              </p:sp>
            </mc:Choice>
            <mc:Fallback xmlns="">
              <p:sp>
                <p:nvSpPr>
                  <p:cNvPr id="70" name="TextBox 69">
                    <a:extLst>
                      <a:ext uri="{FF2B5EF4-FFF2-40B4-BE49-F238E27FC236}">
                        <a16:creationId xmlns:a16="http://schemas.microsoft.com/office/drawing/2014/main" id="{980E9491-A366-5823-D29D-24534F9913C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49701" y="5073095"/>
                    <a:ext cx="345558" cy="338554"/>
                  </a:xfrm>
                  <a:prstGeom prst="rect">
                    <a:avLst/>
                  </a:prstGeom>
                  <a:blipFill>
                    <a:blip r:embed="rId27"/>
                    <a:stretch>
                      <a:fillRect l="-8621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C2524BAD-96F6-9F27-694B-0ED47A8346A2}"/>
                  </a:ext>
                </a:extLst>
              </p:cNvPr>
              <p:cNvSpPr txBox="1"/>
              <p:nvPr/>
            </p:nvSpPr>
            <p:spPr>
              <a:xfrm>
                <a:off x="1873240" y="4090944"/>
                <a:ext cx="76348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C2524BAD-96F6-9F27-694B-0ED47A8346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3240" y="4090944"/>
                <a:ext cx="763484" cy="52322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22725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293A1-F1EB-3201-FBFA-D1B74021D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Proof of Batched Synthesis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FF5347-EABF-CAB5-2245-B7D0314A96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97082" y="2648239"/>
                <a:ext cx="6454185" cy="41210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1800" dirty="0"/>
                  <a:t>By Euler angle,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𝐻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𝐻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1800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1800" dirty="0"/>
                  <a:t> are diagonal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FF5347-EABF-CAB5-2245-B7D0314A96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7082" y="2648239"/>
                <a:ext cx="6454185" cy="412103"/>
              </a:xfrm>
              <a:blipFill>
                <a:blip r:embed="rId2"/>
                <a:stretch>
                  <a:fillRect l="-851" t="-11765" b="-7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774AD1D-6B57-99D4-423B-4E1D7181DD61}"/>
                  </a:ext>
                </a:extLst>
              </p:cNvPr>
              <p:cNvSpPr txBox="1"/>
              <p:nvPr/>
            </p:nvSpPr>
            <p:spPr>
              <a:xfrm>
                <a:off x="818485" y="1457030"/>
                <a:ext cx="10555030" cy="73718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func>
                  </m:oMath>
                </a14:m>
                <a:r>
                  <a:rPr lang="en-US" sz="2800" dirty="0"/>
                  <a:t>, then T-count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⊗⋯⊗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800" dirty="0"/>
                  <a:t> 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774AD1D-6B57-99D4-423B-4E1D7181DD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485" y="1457030"/>
                <a:ext cx="10555030" cy="737189"/>
              </a:xfrm>
              <a:prstGeom prst="rect">
                <a:avLst/>
              </a:prstGeom>
              <a:blipFill>
                <a:blip r:embed="rId3"/>
                <a:stretch>
                  <a:fillRect l="-1155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8736B1C1-33A3-C10B-409D-31B098C4F2C5}"/>
              </a:ext>
            </a:extLst>
          </p:cNvPr>
          <p:cNvGrpSpPr/>
          <p:nvPr/>
        </p:nvGrpSpPr>
        <p:grpSpPr>
          <a:xfrm>
            <a:off x="1292396" y="3509407"/>
            <a:ext cx="644973" cy="1816014"/>
            <a:chOff x="7884429" y="3595635"/>
            <a:chExt cx="644973" cy="1816014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DD20B63-ABA2-0B5A-8419-987B320D2FE1}"/>
                </a:ext>
              </a:extLst>
            </p:cNvPr>
            <p:cNvCxnSpPr>
              <a:cxnSpLocks/>
            </p:cNvCxnSpPr>
            <p:nvPr/>
          </p:nvCxnSpPr>
          <p:spPr>
            <a:xfrm>
              <a:off x="7895061" y="4768608"/>
              <a:ext cx="634341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03ABA33-4A23-DD55-CC6B-BD147196F2E8}"/>
                </a:ext>
              </a:extLst>
            </p:cNvPr>
            <p:cNvCxnSpPr>
              <a:cxnSpLocks/>
            </p:cNvCxnSpPr>
            <p:nvPr/>
          </p:nvCxnSpPr>
          <p:spPr>
            <a:xfrm>
              <a:off x="7884429" y="3746643"/>
              <a:ext cx="634341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8C8D761-FAB7-667B-71AA-6BD4EEE0DC6A}"/>
                </a:ext>
              </a:extLst>
            </p:cNvPr>
            <p:cNvCxnSpPr>
              <a:cxnSpLocks/>
            </p:cNvCxnSpPr>
            <p:nvPr/>
          </p:nvCxnSpPr>
          <p:spPr>
            <a:xfrm>
              <a:off x="7895061" y="4260707"/>
              <a:ext cx="634341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B7B05AC6-7814-740D-0FC3-3F72B5E3139B}"/>
                    </a:ext>
                  </a:extLst>
                </p:cNvPr>
                <p:cNvSpPr txBox="1"/>
                <p:nvPr/>
              </p:nvSpPr>
              <p:spPr>
                <a:xfrm>
                  <a:off x="8049701" y="4092757"/>
                  <a:ext cx="345558" cy="33855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𝑼</m:t>
                            </m:r>
                          </m:e>
                          <m:sub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B7B05AC6-7814-740D-0FC3-3F72B5E313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9701" y="4092757"/>
                  <a:ext cx="345558" cy="338554"/>
                </a:xfrm>
                <a:prstGeom prst="rect">
                  <a:avLst/>
                </a:prstGeom>
                <a:blipFill>
                  <a:blip r:embed="rId4"/>
                  <a:stretch>
                    <a:fillRect l="-10169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096582E9-70C4-6AAE-0C9B-B6FAB100280C}"/>
                    </a:ext>
                  </a:extLst>
                </p:cNvPr>
                <p:cNvSpPr txBox="1"/>
                <p:nvPr/>
              </p:nvSpPr>
              <p:spPr>
                <a:xfrm>
                  <a:off x="8049701" y="4583942"/>
                  <a:ext cx="345558" cy="33855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𝑼</m:t>
                            </m:r>
                          </m:e>
                          <m:sub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1600" b="1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096582E9-70C4-6AAE-0C9B-B6FAB10028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9701" y="4583942"/>
                  <a:ext cx="345558" cy="338554"/>
                </a:xfrm>
                <a:prstGeom prst="rect">
                  <a:avLst/>
                </a:prstGeom>
                <a:blipFill>
                  <a:blip r:embed="rId5"/>
                  <a:stretch>
                    <a:fillRect l="-10169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C5362865-E1DF-9EE6-8ECE-AF87A9AAF05C}"/>
                    </a:ext>
                  </a:extLst>
                </p:cNvPr>
                <p:cNvSpPr txBox="1"/>
                <p:nvPr/>
              </p:nvSpPr>
              <p:spPr>
                <a:xfrm>
                  <a:off x="8049701" y="3595635"/>
                  <a:ext cx="345558" cy="33855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𝑼</m:t>
                            </m:r>
                          </m:e>
                          <m:sub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1600" b="1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C5362865-E1DF-9EE6-8ECE-AF87A9AAF0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9701" y="3595635"/>
                  <a:ext cx="345558" cy="338554"/>
                </a:xfrm>
                <a:prstGeom prst="rect">
                  <a:avLst/>
                </a:prstGeom>
                <a:blipFill>
                  <a:blip r:embed="rId6"/>
                  <a:stretch>
                    <a:fillRect l="-10169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02C0DFF-67B3-CC80-0EF8-00B562EC49E4}"/>
                </a:ext>
              </a:extLst>
            </p:cNvPr>
            <p:cNvCxnSpPr>
              <a:cxnSpLocks/>
            </p:cNvCxnSpPr>
            <p:nvPr/>
          </p:nvCxnSpPr>
          <p:spPr>
            <a:xfrm>
              <a:off x="7895061" y="5257761"/>
              <a:ext cx="634341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3B728D89-C0DB-D2FB-5DDE-6D1C986488A6}"/>
                    </a:ext>
                  </a:extLst>
                </p:cNvPr>
                <p:cNvSpPr txBox="1"/>
                <p:nvPr/>
              </p:nvSpPr>
              <p:spPr>
                <a:xfrm>
                  <a:off x="8049701" y="5073095"/>
                  <a:ext cx="345558" cy="33855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𝑼</m:t>
                            </m:r>
                          </m:e>
                          <m:sub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en-US" sz="1600" b="1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3B728D89-C0DB-D2FB-5DDE-6D1C986488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9701" y="5073095"/>
                  <a:ext cx="345558" cy="338554"/>
                </a:xfrm>
                <a:prstGeom prst="rect">
                  <a:avLst/>
                </a:prstGeom>
                <a:blipFill>
                  <a:blip r:embed="rId7"/>
                  <a:stretch>
                    <a:fillRect l="-10169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874E5D57-29F1-614F-373F-917082447559}"/>
              </a:ext>
            </a:extLst>
          </p:cNvPr>
          <p:cNvGrpSpPr/>
          <p:nvPr/>
        </p:nvGrpSpPr>
        <p:grpSpPr>
          <a:xfrm>
            <a:off x="2619694" y="3509407"/>
            <a:ext cx="2930600" cy="1816014"/>
            <a:chOff x="2619694" y="3509407"/>
            <a:chExt cx="2930600" cy="1816014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13CA469-5959-1021-F7F2-23F9DC261815}"/>
                </a:ext>
              </a:extLst>
            </p:cNvPr>
            <p:cNvGrpSpPr/>
            <p:nvPr/>
          </p:nvGrpSpPr>
          <p:grpSpPr>
            <a:xfrm>
              <a:off x="2619694" y="3509407"/>
              <a:ext cx="644973" cy="1816014"/>
              <a:chOff x="7884429" y="3595635"/>
              <a:chExt cx="644973" cy="1816014"/>
            </a:xfrm>
          </p:grpSpPr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595AB6EB-F7D8-13CA-5485-822D545671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95061" y="4768608"/>
                <a:ext cx="634341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7201172E-9E8B-9890-6367-D05A17E1863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84429" y="3746643"/>
                <a:ext cx="634341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CD33FB50-9BAD-B459-BAAC-F98540C0551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95061" y="4260707"/>
                <a:ext cx="634341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E1AB1EB5-F869-7ADC-890F-D175C5F0B8EA}"/>
                      </a:ext>
                    </a:extLst>
                  </p:cNvPr>
                  <p:cNvSpPr txBox="1"/>
                  <p:nvPr/>
                </p:nvSpPr>
                <p:spPr>
                  <a:xfrm>
                    <a:off x="8049701" y="4092757"/>
                    <a:ext cx="345558" cy="33855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E1AB1EB5-F869-7ADC-890F-D175C5F0B8E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49701" y="4092757"/>
                    <a:ext cx="345558" cy="338554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8475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219DBFE9-24A2-9B91-11AF-9AC7259C1F59}"/>
                      </a:ext>
                    </a:extLst>
                  </p:cNvPr>
                  <p:cNvSpPr txBox="1"/>
                  <p:nvPr/>
                </p:nvSpPr>
                <p:spPr>
                  <a:xfrm>
                    <a:off x="8049701" y="4583942"/>
                    <a:ext cx="345558" cy="33855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oMath>
                      </m:oMathPara>
                    </a14:m>
                    <a:endParaRPr lang="en-US" sz="1600" b="1" dirty="0"/>
                  </a:p>
                </p:txBody>
              </p:sp>
            </mc:Choice>
            <mc:Fallback xmlns="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219DBFE9-24A2-9B91-11AF-9AC7259C1F5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49701" y="4583942"/>
                    <a:ext cx="345558" cy="338554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8475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B71F5C85-3E52-CB0F-BCB8-EAE3780EA8D8}"/>
                      </a:ext>
                    </a:extLst>
                  </p:cNvPr>
                  <p:cNvSpPr txBox="1"/>
                  <p:nvPr/>
                </p:nvSpPr>
                <p:spPr>
                  <a:xfrm>
                    <a:off x="8049701" y="3595635"/>
                    <a:ext cx="345558" cy="33855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en-US" sz="1600" b="1" dirty="0"/>
                  </a:p>
                </p:txBody>
              </p:sp>
            </mc:Choice>
            <mc:Fallback xmlns="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B71F5C85-3E52-CB0F-BCB8-EAE3780EA8D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49701" y="3595635"/>
                    <a:ext cx="345558" cy="338554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8475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BDAD6D3F-FFFA-2BEF-206A-0672B996F60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95061" y="5257761"/>
                <a:ext cx="634341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2CD1A93A-89AB-DC20-735E-3EA92A8BEACD}"/>
                      </a:ext>
                    </a:extLst>
                  </p:cNvPr>
                  <p:cNvSpPr txBox="1"/>
                  <p:nvPr/>
                </p:nvSpPr>
                <p:spPr>
                  <a:xfrm>
                    <a:off x="8049701" y="5073095"/>
                    <a:ext cx="345558" cy="33855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b>
                          </m:sSub>
                        </m:oMath>
                      </m:oMathPara>
                    </a14:m>
                    <a:endParaRPr lang="en-US" sz="1600" b="1" dirty="0"/>
                  </a:p>
                </p:txBody>
              </p:sp>
            </mc:Choice>
            <mc:Fallback xmlns="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2CD1A93A-89AB-DC20-735E-3EA92A8BEAC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49701" y="5073095"/>
                    <a:ext cx="345558" cy="338554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8475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297A210D-6FD7-A2C0-F80E-9EF6CB1E5C05}"/>
                </a:ext>
              </a:extLst>
            </p:cNvPr>
            <p:cNvGrpSpPr/>
            <p:nvPr/>
          </p:nvGrpSpPr>
          <p:grpSpPr>
            <a:xfrm>
              <a:off x="3213345" y="3509407"/>
              <a:ext cx="644973" cy="1816014"/>
              <a:chOff x="7884429" y="3595635"/>
              <a:chExt cx="644973" cy="1816014"/>
            </a:xfrm>
          </p:grpSpPr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50E486C9-A321-EA6E-839D-05FAD41CAE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95061" y="4768608"/>
                <a:ext cx="634341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38CF4DED-60AC-4144-E003-1EF773B4F7C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84429" y="3746643"/>
                <a:ext cx="634341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DCE13518-8AA0-73D1-9184-4255972CAA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95061" y="4260707"/>
                <a:ext cx="634341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7490A8C1-4DA8-D387-5B1A-736C540460BF}"/>
                      </a:ext>
                    </a:extLst>
                  </p:cNvPr>
                  <p:cNvSpPr txBox="1"/>
                  <p:nvPr/>
                </p:nvSpPr>
                <p:spPr>
                  <a:xfrm>
                    <a:off x="8049701" y="4092757"/>
                    <a:ext cx="345558" cy="33855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7490A8C1-4DA8-D387-5B1A-736C540460B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49701" y="4092757"/>
                    <a:ext cx="345558" cy="338554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2466714E-170B-E204-52F1-8477B75AFEFC}"/>
                      </a:ext>
                    </a:extLst>
                  </p:cNvPr>
                  <p:cNvSpPr txBox="1"/>
                  <p:nvPr/>
                </p:nvSpPr>
                <p:spPr>
                  <a:xfrm>
                    <a:off x="8049701" y="4583942"/>
                    <a:ext cx="345558" cy="33855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</m:oMath>
                      </m:oMathPara>
                    </a14:m>
                    <a:endParaRPr lang="en-US" sz="1600" b="1" dirty="0"/>
                  </a:p>
                </p:txBody>
              </p:sp>
            </mc:Choice>
            <mc:Fallback xmlns="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2466714E-170B-E204-52F1-8477B75AFEF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49701" y="4583942"/>
                    <a:ext cx="345558" cy="338554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9D8D0EE8-008B-E623-CEE9-C2A48AAA19D5}"/>
                      </a:ext>
                    </a:extLst>
                  </p:cNvPr>
                  <p:cNvSpPr txBox="1"/>
                  <p:nvPr/>
                </p:nvSpPr>
                <p:spPr>
                  <a:xfrm>
                    <a:off x="8049701" y="3595635"/>
                    <a:ext cx="345558" cy="33855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</m:oMath>
                      </m:oMathPara>
                    </a14:m>
                    <a:endParaRPr lang="en-US" sz="1600" b="1" dirty="0"/>
                  </a:p>
                </p:txBody>
              </p:sp>
            </mc:Choice>
            <mc:Fallback xmlns="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9D8D0EE8-008B-E623-CEE9-C2A48AAA19D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49701" y="3595635"/>
                    <a:ext cx="345558" cy="338554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1AD1C4AD-C5F2-B8DA-0A97-FE49A54057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95061" y="5257761"/>
                <a:ext cx="634341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FBBC99E7-7167-35AA-D1E0-B262C29B62D3}"/>
                      </a:ext>
                    </a:extLst>
                  </p:cNvPr>
                  <p:cNvSpPr txBox="1"/>
                  <p:nvPr/>
                </p:nvSpPr>
                <p:spPr>
                  <a:xfrm>
                    <a:off x="8049701" y="5073095"/>
                    <a:ext cx="345558" cy="33855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</m:oMath>
                      </m:oMathPara>
                    </a14:m>
                    <a:endParaRPr lang="en-US" sz="1600" b="1" dirty="0"/>
                  </a:p>
                </p:txBody>
              </p:sp>
            </mc:Choice>
            <mc:Fallback xmlns=""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FBBC99E7-7167-35AA-D1E0-B262C29B62D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49701" y="5073095"/>
                    <a:ext cx="345558" cy="338554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962917FF-949A-DE73-77F8-DD3CE506CA4D}"/>
                </a:ext>
              </a:extLst>
            </p:cNvPr>
            <p:cNvGrpSpPr/>
            <p:nvPr/>
          </p:nvGrpSpPr>
          <p:grpSpPr>
            <a:xfrm>
              <a:off x="3800409" y="3509407"/>
              <a:ext cx="644973" cy="1816014"/>
              <a:chOff x="7884429" y="3595635"/>
              <a:chExt cx="644973" cy="1816014"/>
            </a:xfrm>
          </p:grpSpPr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08582F24-2A02-E6E9-84A0-A9BDDB0F7EE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95061" y="4768608"/>
                <a:ext cx="634341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28A3CA73-EDC1-AA8C-4684-0F0159017FA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84429" y="3746643"/>
                <a:ext cx="634341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8B001E61-1F67-94AD-6A2B-4545CB60345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95061" y="4260707"/>
                <a:ext cx="634341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id="{4E80FDF8-CC22-5766-E957-B9154DBBBD0F}"/>
                      </a:ext>
                    </a:extLst>
                  </p:cNvPr>
                  <p:cNvSpPr txBox="1"/>
                  <p:nvPr/>
                </p:nvSpPr>
                <p:spPr>
                  <a:xfrm>
                    <a:off x="8049701" y="4092757"/>
                    <a:ext cx="345558" cy="33855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id="{4E80FDF8-CC22-5766-E957-B9154DBBBD0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49701" y="4092757"/>
                    <a:ext cx="345558" cy="338554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l="-10345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TextBox 48">
                    <a:extLst>
                      <a:ext uri="{FF2B5EF4-FFF2-40B4-BE49-F238E27FC236}">
                        <a16:creationId xmlns:a16="http://schemas.microsoft.com/office/drawing/2014/main" id="{517DE6BA-51A8-098F-2188-BEC3BD62439A}"/>
                      </a:ext>
                    </a:extLst>
                  </p:cNvPr>
                  <p:cNvSpPr txBox="1"/>
                  <p:nvPr/>
                </p:nvSpPr>
                <p:spPr>
                  <a:xfrm>
                    <a:off x="8049701" y="4583942"/>
                    <a:ext cx="345558" cy="33855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oMath>
                      </m:oMathPara>
                    </a14:m>
                    <a:endParaRPr lang="en-US" sz="1600" b="1" dirty="0"/>
                  </a:p>
                </p:txBody>
              </p:sp>
            </mc:Choice>
            <mc:Fallback xmlns="">
              <p:sp>
                <p:nvSpPr>
                  <p:cNvPr id="49" name="TextBox 48">
                    <a:extLst>
                      <a:ext uri="{FF2B5EF4-FFF2-40B4-BE49-F238E27FC236}">
                        <a16:creationId xmlns:a16="http://schemas.microsoft.com/office/drawing/2014/main" id="{517DE6BA-51A8-098F-2188-BEC3BD62439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49701" y="4583942"/>
                    <a:ext cx="345558" cy="338554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l="-10345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TextBox 49">
                    <a:extLst>
                      <a:ext uri="{FF2B5EF4-FFF2-40B4-BE49-F238E27FC236}">
                        <a16:creationId xmlns:a16="http://schemas.microsoft.com/office/drawing/2014/main" id="{C45F050C-E6EA-CF2B-1D8F-38FB5621F704}"/>
                      </a:ext>
                    </a:extLst>
                  </p:cNvPr>
                  <p:cNvSpPr txBox="1"/>
                  <p:nvPr/>
                </p:nvSpPr>
                <p:spPr>
                  <a:xfrm>
                    <a:off x="8049701" y="3595635"/>
                    <a:ext cx="345558" cy="33855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en-US" sz="1600" b="1" dirty="0"/>
                  </a:p>
                </p:txBody>
              </p:sp>
            </mc:Choice>
            <mc:Fallback xmlns="">
              <p:sp>
                <p:nvSpPr>
                  <p:cNvPr id="50" name="TextBox 49">
                    <a:extLst>
                      <a:ext uri="{FF2B5EF4-FFF2-40B4-BE49-F238E27FC236}">
                        <a16:creationId xmlns:a16="http://schemas.microsoft.com/office/drawing/2014/main" id="{C45F050C-E6EA-CF2B-1D8F-38FB5621F70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49701" y="3595635"/>
                    <a:ext cx="345558" cy="338554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l="-10345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A17FEE20-D24A-87C9-D3B4-5C1C5F3BE8E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95061" y="5257761"/>
                <a:ext cx="634341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TextBox 51">
                    <a:extLst>
                      <a:ext uri="{FF2B5EF4-FFF2-40B4-BE49-F238E27FC236}">
                        <a16:creationId xmlns:a16="http://schemas.microsoft.com/office/drawing/2014/main" id="{CEA53722-FF08-288E-A35A-11E10C250496}"/>
                      </a:ext>
                    </a:extLst>
                  </p:cNvPr>
                  <p:cNvSpPr txBox="1"/>
                  <p:nvPr/>
                </p:nvSpPr>
                <p:spPr>
                  <a:xfrm>
                    <a:off x="8049701" y="5073095"/>
                    <a:ext cx="345558" cy="33855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b>
                          </m:sSub>
                        </m:oMath>
                      </m:oMathPara>
                    </a14:m>
                    <a:endParaRPr lang="en-US" sz="1600" b="1" dirty="0"/>
                  </a:p>
                </p:txBody>
              </p:sp>
            </mc:Choice>
            <mc:Fallback xmlns="">
              <p:sp>
                <p:nvSpPr>
                  <p:cNvPr id="52" name="TextBox 51">
                    <a:extLst>
                      <a:ext uri="{FF2B5EF4-FFF2-40B4-BE49-F238E27FC236}">
                        <a16:creationId xmlns:a16="http://schemas.microsoft.com/office/drawing/2014/main" id="{CEA53722-FF08-288E-A35A-11E10C25049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49701" y="5073095"/>
                    <a:ext cx="345558" cy="338554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l="-10345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C77F04C3-1B34-3C60-9673-5E9CBF1AD11C}"/>
                </a:ext>
              </a:extLst>
            </p:cNvPr>
            <p:cNvGrpSpPr/>
            <p:nvPr/>
          </p:nvGrpSpPr>
          <p:grpSpPr>
            <a:xfrm>
              <a:off x="4364401" y="3509407"/>
              <a:ext cx="644973" cy="1816014"/>
              <a:chOff x="7884429" y="3595635"/>
              <a:chExt cx="644973" cy="1816014"/>
            </a:xfrm>
          </p:grpSpPr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B6F4208D-F5F5-D46B-B2EA-FE023EB21FB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95061" y="4768608"/>
                <a:ext cx="634341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A30619D5-F7EE-050A-37A2-3909A5370E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84429" y="3746643"/>
                <a:ext cx="634341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46EF8A59-F4E9-E567-0DA3-0983FA1D8D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95061" y="4260707"/>
                <a:ext cx="634341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TextBox 56">
                    <a:extLst>
                      <a:ext uri="{FF2B5EF4-FFF2-40B4-BE49-F238E27FC236}">
                        <a16:creationId xmlns:a16="http://schemas.microsoft.com/office/drawing/2014/main" id="{2B8F1129-1427-DC4B-A710-7E5CCACC5A2F}"/>
                      </a:ext>
                    </a:extLst>
                  </p:cNvPr>
                  <p:cNvSpPr txBox="1"/>
                  <p:nvPr/>
                </p:nvSpPr>
                <p:spPr>
                  <a:xfrm>
                    <a:off x="8049701" y="4092757"/>
                    <a:ext cx="345558" cy="33855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57" name="TextBox 56">
                    <a:extLst>
                      <a:ext uri="{FF2B5EF4-FFF2-40B4-BE49-F238E27FC236}">
                        <a16:creationId xmlns:a16="http://schemas.microsoft.com/office/drawing/2014/main" id="{2B8F1129-1427-DC4B-A710-7E5CCACC5A2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49701" y="4092757"/>
                    <a:ext cx="345558" cy="338554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>
                    <a:extLst>
                      <a:ext uri="{FF2B5EF4-FFF2-40B4-BE49-F238E27FC236}">
                        <a16:creationId xmlns:a16="http://schemas.microsoft.com/office/drawing/2014/main" id="{2B14632E-6D60-74AB-3C03-DDCCEBF67FE4}"/>
                      </a:ext>
                    </a:extLst>
                  </p:cNvPr>
                  <p:cNvSpPr txBox="1"/>
                  <p:nvPr/>
                </p:nvSpPr>
                <p:spPr>
                  <a:xfrm>
                    <a:off x="8049701" y="4583942"/>
                    <a:ext cx="345558" cy="33855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</m:oMath>
                      </m:oMathPara>
                    </a14:m>
                    <a:endParaRPr lang="en-US" sz="1600" b="1" dirty="0"/>
                  </a:p>
                </p:txBody>
              </p:sp>
            </mc:Choice>
            <mc:Fallback xmlns="">
              <p:sp>
                <p:nvSpPr>
                  <p:cNvPr id="58" name="TextBox 57">
                    <a:extLst>
                      <a:ext uri="{FF2B5EF4-FFF2-40B4-BE49-F238E27FC236}">
                        <a16:creationId xmlns:a16="http://schemas.microsoft.com/office/drawing/2014/main" id="{2B14632E-6D60-74AB-3C03-DDCCEBF67FE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49701" y="4583942"/>
                    <a:ext cx="345558" cy="338554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" name="TextBox 58">
                    <a:extLst>
                      <a:ext uri="{FF2B5EF4-FFF2-40B4-BE49-F238E27FC236}">
                        <a16:creationId xmlns:a16="http://schemas.microsoft.com/office/drawing/2014/main" id="{A6E19FCB-23A0-7FB9-D351-B50126D2F986}"/>
                      </a:ext>
                    </a:extLst>
                  </p:cNvPr>
                  <p:cNvSpPr txBox="1"/>
                  <p:nvPr/>
                </p:nvSpPr>
                <p:spPr>
                  <a:xfrm>
                    <a:off x="8049701" y="3595635"/>
                    <a:ext cx="345558" cy="33855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</m:oMath>
                      </m:oMathPara>
                    </a14:m>
                    <a:endParaRPr lang="en-US" sz="1600" b="1" dirty="0"/>
                  </a:p>
                </p:txBody>
              </p:sp>
            </mc:Choice>
            <mc:Fallback xmlns="">
              <p:sp>
                <p:nvSpPr>
                  <p:cNvPr id="59" name="TextBox 58">
                    <a:extLst>
                      <a:ext uri="{FF2B5EF4-FFF2-40B4-BE49-F238E27FC236}">
                        <a16:creationId xmlns:a16="http://schemas.microsoft.com/office/drawing/2014/main" id="{A6E19FCB-23A0-7FB9-D351-B50126D2F98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49701" y="3595635"/>
                    <a:ext cx="345558" cy="338554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A7659547-5C93-12D7-8796-F237DC97A56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95061" y="5257761"/>
                <a:ext cx="634341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TextBox 60">
                    <a:extLst>
                      <a:ext uri="{FF2B5EF4-FFF2-40B4-BE49-F238E27FC236}">
                        <a16:creationId xmlns:a16="http://schemas.microsoft.com/office/drawing/2014/main" id="{5116BC49-9457-DA09-E1DE-AE5267C9C6DE}"/>
                      </a:ext>
                    </a:extLst>
                  </p:cNvPr>
                  <p:cNvSpPr txBox="1"/>
                  <p:nvPr/>
                </p:nvSpPr>
                <p:spPr>
                  <a:xfrm>
                    <a:off x="8049701" y="5073095"/>
                    <a:ext cx="345558" cy="33855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</m:oMath>
                      </m:oMathPara>
                    </a14:m>
                    <a:endParaRPr lang="en-US" sz="1600" b="1" dirty="0"/>
                  </a:p>
                </p:txBody>
              </p:sp>
            </mc:Choice>
            <mc:Fallback xmlns="">
              <p:sp>
                <p:nvSpPr>
                  <p:cNvPr id="61" name="TextBox 60">
                    <a:extLst>
                      <a:ext uri="{FF2B5EF4-FFF2-40B4-BE49-F238E27FC236}">
                        <a16:creationId xmlns:a16="http://schemas.microsoft.com/office/drawing/2014/main" id="{5116BC49-9457-DA09-E1DE-AE5267C9C6D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49701" y="5073095"/>
                    <a:ext cx="345558" cy="338554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1A47B0ED-78F5-A6CD-5C78-6FAB03933C93}"/>
                </a:ext>
              </a:extLst>
            </p:cNvPr>
            <p:cNvGrpSpPr/>
            <p:nvPr/>
          </p:nvGrpSpPr>
          <p:grpSpPr>
            <a:xfrm>
              <a:off x="4905321" y="3509407"/>
              <a:ext cx="644973" cy="1816014"/>
              <a:chOff x="7884429" y="3595635"/>
              <a:chExt cx="644973" cy="1816014"/>
            </a:xfrm>
          </p:grpSpPr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558580F7-33E3-CB54-D616-AF5E6E0F43B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95061" y="4768608"/>
                <a:ext cx="634341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BF96654C-1029-2B57-B5F1-EB6C4E1B5EE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84429" y="3746643"/>
                <a:ext cx="634341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979E8DA4-7D31-55F0-AF50-1AFD14B457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95061" y="4260707"/>
                <a:ext cx="634341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6" name="TextBox 65">
                    <a:extLst>
                      <a:ext uri="{FF2B5EF4-FFF2-40B4-BE49-F238E27FC236}">
                        <a16:creationId xmlns:a16="http://schemas.microsoft.com/office/drawing/2014/main" id="{4EEA2F5C-DD56-9A47-B694-7D2E91D8221D}"/>
                      </a:ext>
                    </a:extLst>
                  </p:cNvPr>
                  <p:cNvSpPr txBox="1"/>
                  <p:nvPr/>
                </p:nvSpPr>
                <p:spPr>
                  <a:xfrm>
                    <a:off x="8049701" y="4092757"/>
                    <a:ext cx="345558" cy="33855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66" name="TextBox 65">
                    <a:extLst>
                      <a:ext uri="{FF2B5EF4-FFF2-40B4-BE49-F238E27FC236}">
                        <a16:creationId xmlns:a16="http://schemas.microsoft.com/office/drawing/2014/main" id="{4EEA2F5C-DD56-9A47-B694-7D2E91D8221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49701" y="4092757"/>
                    <a:ext cx="345558" cy="338554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 l="-8621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7" name="TextBox 66">
                    <a:extLst>
                      <a:ext uri="{FF2B5EF4-FFF2-40B4-BE49-F238E27FC236}">
                        <a16:creationId xmlns:a16="http://schemas.microsoft.com/office/drawing/2014/main" id="{DF6387F4-45CD-AF2A-8E07-1726FF891DE6}"/>
                      </a:ext>
                    </a:extLst>
                  </p:cNvPr>
                  <p:cNvSpPr txBox="1"/>
                  <p:nvPr/>
                </p:nvSpPr>
                <p:spPr>
                  <a:xfrm>
                    <a:off x="8049701" y="4583942"/>
                    <a:ext cx="345558" cy="33855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oMath>
                      </m:oMathPara>
                    </a14:m>
                    <a:endParaRPr lang="en-US" sz="1600" b="1" dirty="0"/>
                  </a:p>
                </p:txBody>
              </p:sp>
            </mc:Choice>
            <mc:Fallback xmlns="">
              <p:sp>
                <p:nvSpPr>
                  <p:cNvPr id="67" name="TextBox 66">
                    <a:extLst>
                      <a:ext uri="{FF2B5EF4-FFF2-40B4-BE49-F238E27FC236}">
                        <a16:creationId xmlns:a16="http://schemas.microsoft.com/office/drawing/2014/main" id="{DF6387F4-45CD-AF2A-8E07-1726FF891DE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49701" y="4583942"/>
                    <a:ext cx="345558" cy="338554"/>
                  </a:xfrm>
                  <a:prstGeom prst="rect">
                    <a:avLst/>
                  </a:prstGeom>
                  <a:blipFill>
                    <a:blip r:embed="rId25"/>
                    <a:stretch>
                      <a:fillRect l="-8621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TextBox 67">
                    <a:extLst>
                      <a:ext uri="{FF2B5EF4-FFF2-40B4-BE49-F238E27FC236}">
                        <a16:creationId xmlns:a16="http://schemas.microsoft.com/office/drawing/2014/main" id="{4173F90D-0531-59DB-81B2-28FA7FCD9798}"/>
                      </a:ext>
                    </a:extLst>
                  </p:cNvPr>
                  <p:cNvSpPr txBox="1"/>
                  <p:nvPr/>
                </p:nvSpPr>
                <p:spPr>
                  <a:xfrm>
                    <a:off x="8049701" y="3595635"/>
                    <a:ext cx="345558" cy="33855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en-US" sz="1600" b="1" dirty="0"/>
                  </a:p>
                </p:txBody>
              </p:sp>
            </mc:Choice>
            <mc:Fallback xmlns="">
              <p:sp>
                <p:nvSpPr>
                  <p:cNvPr id="68" name="TextBox 67">
                    <a:extLst>
                      <a:ext uri="{FF2B5EF4-FFF2-40B4-BE49-F238E27FC236}">
                        <a16:creationId xmlns:a16="http://schemas.microsoft.com/office/drawing/2014/main" id="{4173F90D-0531-59DB-81B2-28FA7FCD979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49701" y="3595635"/>
                    <a:ext cx="345558" cy="338554"/>
                  </a:xfrm>
                  <a:prstGeom prst="rect">
                    <a:avLst/>
                  </a:prstGeom>
                  <a:blipFill>
                    <a:blip r:embed="rId26"/>
                    <a:stretch>
                      <a:fillRect l="-8621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E833D8A5-CB23-9EB6-F6C0-7F0BA3BA49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95061" y="5257761"/>
                <a:ext cx="634341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0" name="TextBox 69">
                    <a:extLst>
                      <a:ext uri="{FF2B5EF4-FFF2-40B4-BE49-F238E27FC236}">
                        <a16:creationId xmlns:a16="http://schemas.microsoft.com/office/drawing/2014/main" id="{980E9491-A366-5823-D29D-24534F9913C4}"/>
                      </a:ext>
                    </a:extLst>
                  </p:cNvPr>
                  <p:cNvSpPr txBox="1"/>
                  <p:nvPr/>
                </p:nvSpPr>
                <p:spPr>
                  <a:xfrm>
                    <a:off x="8049701" y="5073095"/>
                    <a:ext cx="345558" cy="33855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b>
                          </m:sSub>
                        </m:oMath>
                      </m:oMathPara>
                    </a14:m>
                    <a:endParaRPr lang="en-US" sz="1600" b="1" dirty="0"/>
                  </a:p>
                </p:txBody>
              </p:sp>
            </mc:Choice>
            <mc:Fallback xmlns="">
              <p:sp>
                <p:nvSpPr>
                  <p:cNvPr id="70" name="TextBox 69">
                    <a:extLst>
                      <a:ext uri="{FF2B5EF4-FFF2-40B4-BE49-F238E27FC236}">
                        <a16:creationId xmlns:a16="http://schemas.microsoft.com/office/drawing/2014/main" id="{980E9491-A366-5823-D29D-24534F9913C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49701" y="5073095"/>
                    <a:ext cx="345558" cy="338554"/>
                  </a:xfrm>
                  <a:prstGeom prst="rect">
                    <a:avLst/>
                  </a:prstGeom>
                  <a:blipFill>
                    <a:blip r:embed="rId27"/>
                    <a:stretch>
                      <a:fillRect l="-8621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C2524BAD-96F6-9F27-694B-0ED47A8346A2}"/>
                  </a:ext>
                </a:extLst>
              </p:cNvPr>
              <p:cNvSpPr txBox="1"/>
              <p:nvPr/>
            </p:nvSpPr>
            <p:spPr>
              <a:xfrm>
                <a:off x="1873240" y="4090944"/>
                <a:ext cx="76348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C2524BAD-96F6-9F27-694B-0ED47A8346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3240" y="4090944"/>
                <a:ext cx="763484" cy="52322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A1B44361-13AC-C698-8195-8009388CE1F2}"/>
              </a:ext>
            </a:extLst>
          </p:cNvPr>
          <p:cNvSpPr/>
          <p:nvPr/>
        </p:nvSpPr>
        <p:spPr>
          <a:xfrm>
            <a:off x="4998037" y="3356954"/>
            <a:ext cx="489098" cy="2144406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6323348A-BB52-DEEA-39C8-7E40DFA59E2A}"/>
              </a:ext>
            </a:extLst>
          </p:cNvPr>
          <p:cNvSpPr/>
          <p:nvPr/>
        </p:nvSpPr>
        <p:spPr>
          <a:xfrm>
            <a:off x="3901478" y="3356954"/>
            <a:ext cx="489098" cy="2144406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062F6FF3-A85C-7858-C137-515708BA5717}"/>
              </a:ext>
            </a:extLst>
          </p:cNvPr>
          <p:cNvSpPr/>
          <p:nvPr/>
        </p:nvSpPr>
        <p:spPr>
          <a:xfrm>
            <a:off x="2734879" y="3356954"/>
            <a:ext cx="489098" cy="2144406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25409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293A1-F1EB-3201-FBFA-D1B74021D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Proof of Batched Synthesis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FF5347-EABF-CAB5-2245-B7D0314A96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97082" y="2648239"/>
                <a:ext cx="6454185" cy="41210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1800" dirty="0"/>
                  <a:t>By Euler angle,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𝐻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𝐻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1800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1800" dirty="0"/>
                  <a:t> are diagonal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FF5347-EABF-CAB5-2245-B7D0314A96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7082" y="2648239"/>
                <a:ext cx="6454185" cy="412103"/>
              </a:xfrm>
              <a:blipFill>
                <a:blip r:embed="rId2"/>
                <a:stretch>
                  <a:fillRect l="-851" t="-11765" b="-7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774AD1D-6B57-99D4-423B-4E1D7181DD61}"/>
                  </a:ext>
                </a:extLst>
              </p:cNvPr>
              <p:cNvSpPr txBox="1"/>
              <p:nvPr/>
            </p:nvSpPr>
            <p:spPr>
              <a:xfrm>
                <a:off x="818485" y="1457030"/>
                <a:ext cx="10555030" cy="73718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func>
                  </m:oMath>
                </a14:m>
                <a:r>
                  <a:rPr lang="en-US" sz="2800" dirty="0"/>
                  <a:t>, then T-count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⊗⋯⊗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800" dirty="0"/>
                  <a:t> 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774AD1D-6B57-99D4-423B-4E1D7181DD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485" y="1457030"/>
                <a:ext cx="10555030" cy="737189"/>
              </a:xfrm>
              <a:prstGeom prst="rect">
                <a:avLst/>
              </a:prstGeom>
              <a:blipFill>
                <a:blip r:embed="rId3"/>
                <a:stretch>
                  <a:fillRect l="-1155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8736B1C1-33A3-C10B-409D-31B098C4F2C5}"/>
              </a:ext>
            </a:extLst>
          </p:cNvPr>
          <p:cNvGrpSpPr/>
          <p:nvPr/>
        </p:nvGrpSpPr>
        <p:grpSpPr>
          <a:xfrm>
            <a:off x="1292396" y="3509407"/>
            <a:ext cx="644973" cy="1816014"/>
            <a:chOff x="7884429" y="3595635"/>
            <a:chExt cx="644973" cy="1816014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DD20B63-ABA2-0B5A-8419-987B320D2FE1}"/>
                </a:ext>
              </a:extLst>
            </p:cNvPr>
            <p:cNvCxnSpPr>
              <a:cxnSpLocks/>
            </p:cNvCxnSpPr>
            <p:nvPr/>
          </p:nvCxnSpPr>
          <p:spPr>
            <a:xfrm>
              <a:off x="7895061" y="4768608"/>
              <a:ext cx="634341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03ABA33-4A23-DD55-CC6B-BD147196F2E8}"/>
                </a:ext>
              </a:extLst>
            </p:cNvPr>
            <p:cNvCxnSpPr>
              <a:cxnSpLocks/>
            </p:cNvCxnSpPr>
            <p:nvPr/>
          </p:nvCxnSpPr>
          <p:spPr>
            <a:xfrm>
              <a:off x="7884429" y="3746643"/>
              <a:ext cx="634341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8C8D761-FAB7-667B-71AA-6BD4EEE0DC6A}"/>
                </a:ext>
              </a:extLst>
            </p:cNvPr>
            <p:cNvCxnSpPr>
              <a:cxnSpLocks/>
            </p:cNvCxnSpPr>
            <p:nvPr/>
          </p:nvCxnSpPr>
          <p:spPr>
            <a:xfrm>
              <a:off x="7895061" y="4260707"/>
              <a:ext cx="634341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B7B05AC6-7814-740D-0FC3-3F72B5E3139B}"/>
                    </a:ext>
                  </a:extLst>
                </p:cNvPr>
                <p:cNvSpPr txBox="1"/>
                <p:nvPr/>
              </p:nvSpPr>
              <p:spPr>
                <a:xfrm>
                  <a:off x="8049701" y="4092757"/>
                  <a:ext cx="345558" cy="33855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𝑼</m:t>
                            </m:r>
                          </m:e>
                          <m:sub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B7B05AC6-7814-740D-0FC3-3F72B5E313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9701" y="4092757"/>
                  <a:ext cx="345558" cy="338554"/>
                </a:xfrm>
                <a:prstGeom prst="rect">
                  <a:avLst/>
                </a:prstGeom>
                <a:blipFill>
                  <a:blip r:embed="rId4"/>
                  <a:stretch>
                    <a:fillRect l="-10169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096582E9-70C4-6AAE-0C9B-B6FAB100280C}"/>
                    </a:ext>
                  </a:extLst>
                </p:cNvPr>
                <p:cNvSpPr txBox="1"/>
                <p:nvPr/>
              </p:nvSpPr>
              <p:spPr>
                <a:xfrm>
                  <a:off x="8049701" y="4583942"/>
                  <a:ext cx="345558" cy="33855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𝑼</m:t>
                            </m:r>
                          </m:e>
                          <m:sub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1600" b="1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096582E9-70C4-6AAE-0C9B-B6FAB10028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9701" y="4583942"/>
                  <a:ext cx="345558" cy="338554"/>
                </a:xfrm>
                <a:prstGeom prst="rect">
                  <a:avLst/>
                </a:prstGeom>
                <a:blipFill>
                  <a:blip r:embed="rId5"/>
                  <a:stretch>
                    <a:fillRect l="-10169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C5362865-E1DF-9EE6-8ECE-AF87A9AAF05C}"/>
                    </a:ext>
                  </a:extLst>
                </p:cNvPr>
                <p:cNvSpPr txBox="1"/>
                <p:nvPr/>
              </p:nvSpPr>
              <p:spPr>
                <a:xfrm>
                  <a:off x="8049701" y="3595635"/>
                  <a:ext cx="345558" cy="33855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𝑼</m:t>
                            </m:r>
                          </m:e>
                          <m:sub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1600" b="1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C5362865-E1DF-9EE6-8ECE-AF87A9AAF0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9701" y="3595635"/>
                  <a:ext cx="345558" cy="338554"/>
                </a:xfrm>
                <a:prstGeom prst="rect">
                  <a:avLst/>
                </a:prstGeom>
                <a:blipFill>
                  <a:blip r:embed="rId6"/>
                  <a:stretch>
                    <a:fillRect l="-10169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02C0DFF-67B3-CC80-0EF8-00B562EC49E4}"/>
                </a:ext>
              </a:extLst>
            </p:cNvPr>
            <p:cNvCxnSpPr>
              <a:cxnSpLocks/>
            </p:cNvCxnSpPr>
            <p:nvPr/>
          </p:nvCxnSpPr>
          <p:spPr>
            <a:xfrm>
              <a:off x="7895061" y="5257761"/>
              <a:ext cx="634341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3B728D89-C0DB-D2FB-5DDE-6D1C986488A6}"/>
                    </a:ext>
                  </a:extLst>
                </p:cNvPr>
                <p:cNvSpPr txBox="1"/>
                <p:nvPr/>
              </p:nvSpPr>
              <p:spPr>
                <a:xfrm>
                  <a:off x="8049701" y="5073095"/>
                  <a:ext cx="345558" cy="33855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𝑼</m:t>
                            </m:r>
                          </m:e>
                          <m:sub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en-US" sz="1600" b="1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3B728D89-C0DB-D2FB-5DDE-6D1C986488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9701" y="5073095"/>
                  <a:ext cx="345558" cy="338554"/>
                </a:xfrm>
                <a:prstGeom prst="rect">
                  <a:avLst/>
                </a:prstGeom>
                <a:blipFill>
                  <a:blip r:embed="rId7"/>
                  <a:stretch>
                    <a:fillRect l="-10169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874E5D57-29F1-614F-373F-917082447559}"/>
              </a:ext>
            </a:extLst>
          </p:cNvPr>
          <p:cNvGrpSpPr/>
          <p:nvPr/>
        </p:nvGrpSpPr>
        <p:grpSpPr>
          <a:xfrm>
            <a:off x="2619694" y="3509407"/>
            <a:ext cx="2930600" cy="1816014"/>
            <a:chOff x="2619694" y="3509407"/>
            <a:chExt cx="2930600" cy="1816014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13CA469-5959-1021-F7F2-23F9DC261815}"/>
                </a:ext>
              </a:extLst>
            </p:cNvPr>
            <p:cNvGrpSpPr/>
            <p:nvPr/>
          </p:nvGrpSpPr>
          <p:grpSpPr>
            <a:xfrm>
              <a:off x="2619694" y="3509407"/>
              <a:ext cx="644973" cy="1816014"/>
              <a:chOff x="7884429" y="3595635"/>
              <a:chExt cx="644973" cy="1816014"/>
            </a:xfrm>
          </p:grpSpPr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595AB6EB-F7D8-13CA-5485-822D545671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95061" y="4768608"/>
                <a:ext cx="634341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7201172E-9E8B-9890-6367-D05A17E1863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84429" y="3746643"/>
                <a:ext cx="634341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CD33FB50-9BAD-B459-BAAC-F98540C0551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95061" y="4260707"/>
                <a:ext cx="634341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E1AB1EB5-F869-7ADC-890F-D175C5F0B8EA}"/>
                      </a:ext>
                    </a:extLst>
                  </p:cNvPr>
                  <p:cNvSpPr txBox="1"/>
                  <p:nvPr/>
                </p:nvSpPr>
                <p:spPr>
                  <a:xfrm>
                    <a:off x="8049701" y="4092757"/>
                    <a:ext cx="345558" cy="33855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E1AB1EB5-F869-7ADC-890F-D175C5F0B8E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49701" y="4092757"/>
                    <a:ext cx="345558" cy="338554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8475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219DBFE9-24A2-9B91-11AF-9AC7259C1F59}"/>
                      </a:ext>
                    </a:extLst>
                  </p:cNvPr>
                  <p:cNvSpPr txBox="1"/>
                  <p:nvPr/>
                </p:nvSpPr>
                <p:spPr>
                  <a:xfrm>
                    <a:off x="8049701" y="4583942"/>
                    <a:ext cx="345558" cy="33855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oMath>
                      </m:oMathPara>
                    </a14:m>
                    <a:endParaRPr lang="en-US" sz="1600" b="1" dirty="0"/>
                  </a:p>
                </p:txBody>
              </p:sp>
            </mc:Choice>
            <mc:Fallback xmlns="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219DBFE9-24A2-9B91-11AF-9AC7259C1F5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49701" y="4583942"/>
                    <a:ext cx="345558" cy="338554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8475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B71F5C85-3E52-CB0F-BCB8-EAE3780EA8D8}"/>
                      </a:ext>
                    </a:extLst>
                  </p:cNvPr>
                  <p:cNvSpPr txBox="1"/>
                  <p:nvPr/>
                </p:nvSpPr>
                <p:spPr>
                  <a:xfrm>
                    <a:off x="8049701" y="3595635"/>
                    <a:ext cx="345558" cy="33855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en-US" sz="1600" b="1" dirty="0"/>
                  </a:p>
                </p:txBody>
              </p:sp>
            </mc:Choice>
            <mc:Fallback xmlns="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B71F5C85-3E52-CB0F-BCB8-EAE3780EA8D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49701" y="3595635"/>
                    <a:ext cx="345558" cy="338554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8475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BDAD6D3F-FFFA-2BEF-206A-0672B996F60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95061" y="5257761"/>
                <a:ext cx="634341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2CD1A93A-89AB-DC20-735E-3EA92A8BEACD}"/>
                      </a:ext>
                    </a:extLst>
                  </p:cNvPr>
                  <p:cNvSpPr txBox="1"/>
                  <p:nvPr/>
                </p:nvSpPr>
                <p:spPr>
                  <a:xfrm>
                    <a:off x="8049701" y="5073095"/>
                    <a:ext cx="345558" cy="33855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b>
                          </m:sSub>
                        </m:oMath>
                      </m:oMathPara>
                    </a14:m>
                    <a:endParaRPr lang="en-US" sz="1600" b="1" dirty="0"/>
                  </a:p>
                </p:txBody>
              </p:sp>
            </mc:Choice>
            <mc:Fallback xmlns="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2CD1A93A-89AB-DC20-735E-3EA92A8BEAC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49701" y="5073095"/>
                    <a:ext cx="345558" cy="338554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8475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297A210D-6FD7-A2C0-F80E-9EF6CB1E5C05}"/>
                </a:ext>
              </a:extLst>
            </p:cNvPr>
            <p:cNvGrpSpPr/>
            <p:nvPr/>
          </p:nvGrpSpPr>
          <p:grpSpPr>
            <a:xfrm>
              <a:off x="3213345" y="3509407"/>
              <a:ext cx="644973" cy="1816014"/>
              <a:chOff x="7884429" y="3595635"/>
              <a:chExt cx="644973" cy="1816014"/>
            </a:xfrm>
          </p:grpSpPr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50E486C9-A321-EA6E-839D-05FAD41CAE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95061" y="4768608"/>
                <a:ext cx="634341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38CF4DED-60AC-4144-E003-1EF773B4F7C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84429" y="3746643"/>
                <a:ext cx="634341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DCE13518-8AA0-73D1-9184-4255972CAA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95061" y="4260707"/>
                <a:ext cx="634341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7490A8C1-4DA8-D387-5B1A-736C540460BF}"/>
                      </a:ext>
                    </a:extLst>
                  </p:cNvPr>
                  <p:cNvSpPr txBox="1"/>
                  <p:nvPr/>
                </p:nvSpPr>
                <p:spPr>
                  <a:xfrm>
                    <a:off x="8049701" y="4092757"/>
                    <a:ext cx="345558" cy="33855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7490A8C1-4DA8-D387-5B1A-736C540460B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49701" y="4092757"/>
                    <a:ext cx="345558" cy="338554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2466714E-170B-E204-52F1-8477B75AFEFC}"/>
                      </a:ext>
                    </a:extLst>
                  </p:cNvPr>
                  <p:cNvSpPr txBox="1"/>
                  <p:nvPr/>
                </p:nvSpPr>
                <p:spPr>
                  <a:xfrm>
                    <a:off x="8049701" y="4583942"/>
                    <a:ext cx="345558" cy="33855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</m:oMath>
                      </m:oMathPara>
                    </a14:m>
                    <a:endParaRPr lang="en-US" sz="1600" b="1" dirty="0"/>
                  </a:p>
                </p:txBody>
              </p:sp>
            </mc:Choice>
            <mc:Fallback xmlns="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2466714E-170B-E204-52F1-8477B75AFEF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49701" y="4583942"/>
                    <a:ext cx="345558" cy="338554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9D8D0EE8-008B-E623-CEE9-C2A48AAA19D5}"/>
                      </a:ext>
                    </a:extLst>
                  </p:cNvPr>
                  <p:cNvSpPr txBox="1"/>
                  <p:nvPr/>
                </p:nvSpPr>
                <p:spPr>
                  <a:xfrm>
                    <a:off x="8049701" y="3595635"/>
                    <a:ext cx="345558" cy="33855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</m:oMath>
                      </m:oMathPara>
                    </a14:m>
                    <a:endParaRPr lang="en-US" sz="1600" b="1" dirty="0"/>
                  </a:p>
                </p:txBody>
              </p:sp>
            </mc:Choice>
            <mc:Fallback xmlns="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9D8D0EE8-008B-E623-CEE9-C2A48AAA19D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49701" y="3595635"/>
                    <a:ext cx="345558" cy="338554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1AD1C4AD-C5F2-B8DA-0A97-FE49A54057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95061" y="5257761"/>
                <a:ext cx="634341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FBBC99E7-7167-35AA-D1E0-B262C29B62D3}"/>
                      </a:ext>
                    </a:extLst>
                  </p:cNvPr>
                  <p:cNvSpPr txBox="1"/>
                  <p:nvPr/>
                </p:nvSpPr>
                <p:spPr>
                  <a:xfrm>
                    <a:off x="8049701" y="5073095"/>
                    <a:ext cx="345558" cy="33855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</m:oMath>
                      </m:oMathPara>
                    </a14:m>
                    <a:endParaRPr lang="en-US" sz="1600" b="1" dirty="0"/>
                  </a:p>
                </p:txBody>
              </p:sp>
            </mc:Choice>
            <mc:Fallback xmlns=""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FBBC99E7-7167-35AA-D1E0-B262C29B62D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49701" y="5073095"/>
                    <a:ext cx="345558" cy="338554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962917FF-949A-DE73-77F8-DD3CE506CA4D}"/>
                </a:ext>
              </a:extLst>
            </p:cNvPr>
            <p:cNvGrpSpPr/>
            <p:nvPr/>
          </p:nvGrpSpPr>
          <p:grpSpPr>
            <a:xfrm>
              <a:off x="3800409" y="3509407"/>
              <a:ext cx="644973" cy="1816014"/>
              <a:chOff x="7884429" y="3595635"/>
              <a:chExt cx="644973" cy="1816014"/>
            </a:xfrm>
          </p:grpSpPr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08582F24-2A02-E6E9-84A0-A9BDDB0F7EE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95061" y="4768608"/>
                <a:ext cx="634341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28A3CA73-EDC1-AA8C-4684-0F0159017FA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84429" y="3746643"/>
                <a:ext cx="634341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8B001E61-1F67-94AD-6A2B-4545CB60345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95061" y="4260707"/>
                <a:ext cx="634341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id="{4E80FDF8-CC22-5766-E957-B9154DBBBD0F}"/>
                      </a:ext>
                    </a:extLst>
                  </p:cNvPr>
                  <p:cNvSpPr txBox="1"/>
                  <p:nvPr/>
                </p:nvSpPr>
                <p:spPr>
                  <a:xfrm>
                    <a:off x="8049701" y="4092757"/>
                    <a:ext cx="345558" cy="33855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id="{4E80FDF8-CC22-5766-E957-B9154DBBBD0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49701" y="4092757"/>
                    <a:ext cx="345558" cy="338554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l="-10345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TextBox 48">
                    <a:extLst>
                      <a:ext uri="{FF2B5EF4-FFF2-40B4-BE49-F238E27FC236}">
                        <a16:creationId xmlns:a16="http://schemas.microsoft.com/office/drawing/2014/main" id="{517DE6BA-51A8-098F-2188-BEC3BD62439A}"/>
                      </a:ext>
                    </a:extLst>
                  </p:cNvPr>
                  <p:cNvSpPr txBox="1"/>
                  <p:nvPr/>
                </p:nvSpPr>
                <p:spPr>
                  <a:xfrm>
                    <a:off x="8049701" y="4583942"/>
                    <a:ext cx="345558" cy="33855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oMath>
                      </m:oMathPara>
                    </a14:m>
                    <a:endParaRPr lang="en-US" sz="1600" b="1" dirty="0"/>
                  </a:p>
                </p:txBody>
              </p:sp>
            </mc:Choice>
            <mc:Fallback xmlns="">
              <p:sp>
                <p:nvSpPr>
                  <p:cNvPr id="49" name="TextBox 48">
                    <a:extLst>
                      <a:ext uri="{FF2B5EF4-FFF2-40B4-BE49-F238E27FC236}">
                        <a16:creationId xmlns:a16="http://schemas.microsoft.com/office/drawing/2014/main" id="{517DE6BA-51A8-098F-2188-BEC3BD62439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49701" y="4583942"/>
                    <a:ext cx="345558" cy="338554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l="-10345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TextBox 49">
                    <a:extLst>
                      <a:ext uri="{FF2B5EF4-FFF2-40B4-BE49-F238E27FC236}">
                        <a16:creationId xmlns:a16="http://schemas.microsoft.com/office/drawing/2014/main" id="{C45F050C-E6EA-CF2B-1D8F-38FB5621F704}"/>
                      </a:ext>
                    </a:extLst>
                  </p:cNvPr>
                  <p:cNvSpPr txBox="1"/>
                  <p:nvPr/>
                </p:nvSpPr>
                <p:spPr>
                  <a:xfrm>
                    <a:off x="8049701" y="3595635"/>
                    <a:ext cx="345558" cy="33855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en-US" sz="1600" b="1" dirty="0"/>
                  </a:p>
                </p:txBody>
              </p:sp>
            </mc:Choice>
            <mc:Fallback xmlns="">
              <p:sp>
                <p:nvSpPr>
                  <p:cNvPr id="50" name="TextBox 49">
                    <a:extLst>
                      <a:ext uri="{FF2B5EF4-FFF2-40B4-BE49-F238E27FC236}">
                        <a16:creationId xmlns:a16="http://schemas.microsoft.com/office/drawing/2014/main" id="{C45F050C-E6EA-CF2B-1D8F-38FB5621F70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49701" y="3595635"/>
                    <a:ext cx="345558" cy="338554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l="-10345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A17FEE20-D24A-87C9-D3B4-5C1C5F3BE8E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95061" y="5257761"/>
                <a:ext cx="634341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TextBox 51">
                    <a:extLst>
                      <a:ext uri="{FF2B5EF4-FFF2-40B4-BE49-F238E27FC236}">
                        <a16:creationId xmlns:a16="http://schemas.microsoft.com/office/drawing/2014/main" id="{CEA53722-FF08-288E-A35A-11E10C250496}"/>
                      </a:ext>
                    </a:extLst>
                  </p:cNvPr>
                  <p:cNvSpPr txBox="1"/>
                  <p:nvPr/>
                </p:nvSpPr>
                <p:spPr>
                  <a:xfrm>
                    <a:off x="8049701" y="5073095"/>
                    <a:ext cx="345558" cy="33855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b>
                          </m:sSub>
                        </m:oMath>
                      </m:oMathPara>
                    </a14:m>
                    <a:endParaRPr lang="en-US" sz="1600" b="1" dirty="0"/>
                  </a:p>
                </p:txBody>
              </p:sp>
            </mc:Choice>
            <mc:Fallback xmlns="">
              <p:sp>
                <p:nvSpPr>
                  <p:cNvPr id="52" name="TextBox 51">
                    <a:extLst>
                      <a:ext uri="{FF2B5EF4-FFF2-40B4-BE49-F238E27FC236}">
                        <a16:creationId xmlns:a16="http://schemas.microsoft.com/office/drawing/2014/main" id="{CEA53722-FF08-288E-A35A-11E10C25049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49701" y="5073095"/>
                    <a:ext cx="345558" cy="338554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l="-10345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C77F04C3-1B34-3C60-9673-5E9CBF1AD11C}"/>
                </a:ext>
              </a:extLst>
            </p:cNvPr>
            <p:cNvGrpSpPr/>
            <p:nvPr/>
          </p:nvGrpSpPr>
          <p:grpSpPr>
            <a:xfrm>
              <a:off x="4364401" y="3509407"/>
              <a:ext cx="644973" cy="1816014"/>
              <a:chOff x="7884429" y="3595635"/>
              <a:chExt cx="644973" cy="1816014"/>
            </a:xfrm>
          </p:grpSpPr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B6F4208D-F5F5-D46B-B2EA-FE023EB21FB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95061" y="4768608"/>
                <a:ext cx="634341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A30619D5-F7EE-050A-37A2-3909A5370E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84429" y="3746643"/>
                <a:ext cx="634341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46EF8A59-F4E9-E567-0DA3-0983FA1D8D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95061" y="4260707"/>
                <a:ext cx="634341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TextBox 56">
                    <a:extLst>
                      <a:ext uri="{FF2B5EF4-FFF2-40B4-BE49-F238E27FC236}">
                        <a16:creationId xmlns:a16="http://schemas.microsoft.com/office/drawing/2014/main" id="{2B8F1129-1427-DC4B-A710-7E5CCACC5A2F}"/>
                      </a:ext>
                    </a:extLst>
                  </p:cNvPr>
                  <p:cNvSpPr txBox="1"/>
                  <p:nvPr/>
                </p:nvSpPr>
                <p:spPr>
                  <a:xfrm>
                    <a:off x="8049701" y="4092757"/>
                    <a:ext cx="345558" cy="33855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57" name="TextBox 56">
                    <a:extLst>
                      <a:ext uri="{FF2B5EF4-FFF2-40B4-BE49-F238E27FC236}">
                        <a16:creationId xmlns:a16="http://schemas.microsoft.com/office/drawing/2014/main" id="{2B8F1129-1427-DC4B-A710-7E5CCACC5A2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49701" y="4092757"/>
                    <a:ext cx="345558" cy="338554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>
                    <a:extLst>
                      <a:ext uri="{FF2B5EF4-FFF2-40B4-BE49-F238E27FC236}">
                        <a16:creationId xmlns:a16="http://schemas.microsoft.com/office/drawing/2014/main" id="{2B14632E-6D60-74AB-3C03-DDCCEBF67FE4}"/>
                      </a:ext>
                    </a:extLst>
                  </p:cNvPr>
                  <p:cNvSpPr txBox="1"/>
                  <p:nvPr/>
                </p:nvSpPr>
                <p:spPr>
                  <a:xfrm>
                    <a:off x="8049701" y="4583942"/>
                    <a:ext cx="345558" cy="33855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</m:oMath>
                      </m:oMathPara>
                    </a14:m>
                    <a:endParaRPr lang="en-US" sz="1600" b="1" dirty="0"/>
                  </a:p>
                </p:txBody>
              </p:sp>
            </mc:Choice>
            <mc:Fallback xmlns="">
              <p:sp>
                <p:nvSpPr>
                  <p:cNvPr id="58" name="TextBox 57">
                    <a:extLst>
                      <a:ext uri="{FF2B5EF4-FFF2-40B4-BE49-F238E27FC236}">
                        <a16:creationId xmlns:a16="http://schemas.microsoft.com/office/drawing/2014/main" id="{2B14632E-6D60-74AB-3C03-DDCCEBF67FE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49701" y="4583942"/>
                    <a:ext cx="345558" cy="338554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" name="TextBox 58">
                    <a:extLst>
                      <a:ext uri="{FF2B5EF4-FFF2-40B4-BE49-F238E27FC236}">
                        <a16:creationId xmlns:a16="http://schemas.microsoft.com/office/drawing/2014/main" id="{A6E19FCB-23A0-7FB9-D351-B50126D2F986}"/>
                      </a:ext>
                    </a:extLst>
                  </p:cNvPr>
                  <p:cNvSpPr txBox="1"/>
                  <p:nvPr/>
                </p:nvSpPr>
                <p:spPr>
                  <a:xfrm>
                    <a:off x="8049701" y="3595635"/>
                    <a:ext cx="345558" cy="33855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</m:oMath>
                      </m:oMathPara>
                    </a14:m>
                    <a:endParaRPr lang="en-US" sz="1600" b="1" dirty="0"/>
                  </a:p>
                </p:txBody>
              </p:sp>
            </mc:Choice>
            <mc:Fallback xmlns="">
              <p:sp>
                <p:nvSpPr>
                  <p:cNvPr id="59" name="TextBox 58">
                    <a:extLst>
                      <a:ext uri="{FF2B5EF4-FFF2-40B4-BE49-F238E27FC236}">
                        <a16:creationId xmlns:a16="http://schemas.microsoft.com/office/drawing/2014/main" id="{A6E19FCB-23A0-7FB9-D351-B50126D2F98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49701" y="3595635"/>
                    <a:ext cx="345558" cy="338554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A7659547-5C93-12D7-8796-F237DC97A56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95061" y="5257761"/>
                <a:ext cx="634341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TextBox 60">
                    <a:extLst>
                      <a:ext uri="{FF2B5EF4-FFF2-40B4-BE49-F238E27FC236}">
                        <a16:creationId xmlns:a16="http://schemas.microsoft.com/office/drawing/2014/main" id="{5116BC49-9457-DA09-E1DE-AE5267C9C6DE}"/>
                      </a:ext>
                    </a:extLst>
                  </p:cNvPr>
                  <p:cNvSpPr txBox="1"/>
                  <p:nvPr/>
                </p:nvSpPr>
                <p:spPr>
                  <a:xfrm>
                    <a:off x="8049701" y="5073095"/>
                    <a:ext cx="345558" cy="33855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</m:oMath>
                      </m:oMathPara>
                    </a14:m>
                    <a:endParaRPr lang="en-US" sz="1600" b="1" dirty="0"/>
                  </a:p>
                </p:txBody>
              </p:sp>
            </mc:Choice>
            <mc:Fallback xmlns="">
              <p:sp>
                <p:nvSpPr>
                  <p:cNvPr id="61" name="TextBox 60">
                    <a:extLst>
                      <a:ext uri="{FF2B5EF4-FFF2-40B4-BE49-F238E27FC236}">
                        <a16:creationId xmlns:a16="http://schemas.microsoft.com/office/drawing/2014/main" id="{5116BC49-9457-DA09-E1DE-AE5267C9C6D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49701" y="5073095"/>
                    <a:ext cx="345558" cy="338554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1A47B0ED-78F5-A6CD-5C78-6FAB03933C93}"/>
                </a:ext>
              </a:extLst>
            </p:cNvPr>
            <p:cNvGrpSpPr/>
            <p:nvPr/>
          </p:nvGrpSpPr>
          <p:grpSpPr>
            <a:xfrm>
              <a:off x="4905321" y="3509407"/>
              <a:ext cx="644973" cy="1816014"/>
              <a:chOff x="7884429" y="3595635"/>
              <a:chExt cx="644973" cy="1816014"/>
            </a:xfrm>
          </p:grpSpPr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558580F7-33E3-CB54-D616-AF5E6E0F43B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95061" y="4768608"/>
                <a:ext cx="634341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BF96654C-1029-2B57-B5F1-EB6C4E1B5EE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84429" y="3746643"/>
                <a:ext cx="634341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979E8DA4-7D31-55F0-AF50-1AFD14B457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95061" y="4260707"/>
                <a:ext cx="634341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6" name="TextBox 65">
                    <a:extLst>
                      <a:ext uri="{FF2B5EF4-FFF2-40B4-BE49-F238E27FC236}">
                        <a16:creationId xmlns:a16="http://schemas.microsoft.com/office/drawing/2014/main" id="{4EEA2F5C-DD56-9A47-B694-7D2E91D8221D}"/>
                      </a:ext>
                    </a:extLst>
                  </p:cNvPr>
                  <p:cNvSpPr txBox="1"/>
                  <p:nvPr/>
                </p:nvSpPr>
                <p:spPr>
                  <a:xfrm>
                    <a:off x="8049701" y="4092757"/>
                    <a:ext cx="345558" cy="33855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66" name="TextBox 65">
                    <a:extLst>
                      <a:ext uri="{FF2B5EF4-FFF2-40B4-BE49-F238E27FC236}">
                        <a16:creationId xmlns:a16="http://schemas.microsoft.com/office/drawing/2014/main" id="{4EEA2F5C-DD56-9A47-B694-7D2E91D8221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49701" y="4092757"/>
                    <a:ext cx="345558" cy="338554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 l="-8621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7" name="TextBox 66">
                    <a:extLst>
                      <a:ext uri="{FF2B5EF4-FFF2-40B4-BE49-F238E27FC236}">
                        <a16:creationId xmlns:a16="http://schemas.microsoft.com/office/drawing/2014/main" id="{DF6387F4-45CD-AF2A-8E07-1726FF891DE6}"/>
                      </a:ext>
                    </a:extLst>
                  </p:cNvPr>
                  <p:cNvSpPr txBox="1"/>
                  <p:nvPr/>
                </p:nvSpPr>
                <p:spPr>
                  <a:xfrm>
                    <a:off x="8049701" y="4583942"/>
                    <a:ext cx="345558" cy="33855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oMath>
                      </m:oMathPara>
                    </a14:m>
                    <a:endParaRPr lang="en-US" sz="1600" b="1" dirty="0"/>
                  </a:p>
                </p:txBody>
              </p:sp>
            </mc:Choice>
            <mc:Fallback xmlns="">
              <p:sp>
                <p:nvSpPr>
                  <p:cNvPr id="67" name="TextBox 66">
                    <a:extLst>
                      <a:ext uri="{FF2B5EF4-FFF2-40B4-BE49-F238E27FC236}">
                        <a16:creationId xmlns:a16="http://schemas.microsoft.com/office/drawing/2014/main" id="{DF6387F4-45CD-AF2A-8E07-1726FF891DE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49701" y="4583942"/>
                    <a:ext cx="345558" cy="338554"/>
                  </a:xfrm>
                  <a:prstGeom prst="rect">
                    <a:avLst/>
                  </a:prstGeom>
                  <a:blipFill>
                    <a:blip r:embed="rId25"/>
                    <a:stretch>
                      <a:fillRect l="-8621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TextBox 67">
                    <a:extLst>
                      <a:ext uri="{FF2B5EF4-FFF2-40B4-BE49-F238E27FC236}">
                        <a16:creationId xmlns:a16="http://schemas.microsoft.com/office/drawing/2014/main" id="{4173F90D-0531-59DB-81B2-28FA7FCD9798}"/>
                      </a:ext>
                    </a:extLst>
                  </p:cNvPr>
                  <p:cNvSpPr txBox="1"/>
                  <p:nvPr/>
                </p:nvSpPr>
                <p:spPr>
                  <a:xfrm>
                    <a:off x="8049701" y="3595635"/>
                    <a:ext cx="345558" cy="33855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en-US" sz="1600" b="1" dirty="0"/>
                  </a:p>
                </p:txBody>
              </p:sp>
            </mc:Choice>
            <mc:Fallback xmlns="">
              <p:sp>
                <p:nvSpPr>
                  <p:cNvPr id="68" name="TextBox 67">
                    <a:extLst>
                      <a:ext uri="{FF2B5EF4-FFF2-40B4-BE49-F238E27FC236}">
                        <a16:creationId xmlns:a16="http://schemas.microsoft.com/office/drawing/2014/main" id="{4173F90D-0531-59DB-81B2-28FA7FCD979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49701" y="3595635"/>
                    <a:ext cx="345558" cy="338554"/>
                  </a:xfrm>
                  <a:prstGeom prst="rect">
                    <a:avLst/>
                  </a:prstGeom>
                  <a:blipFill>
                    <a:blip r:embed="rId26"/>
                    <a:stretch>
                      <a:fillRect l="-8621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E833D8A5-CB23-9EB6-F6C0-7F0BA3BA49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95061" y="5257761"/>
                <a:ext cx="634341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0" name="TextBox 69">
                    <a:extLst>
                      <a:ext uri="{FF2B5EF4-FFF2-40B4-BE49-F238E27FC236}">
                        <a16:creationId xmlns:a16="http://schemas.microsoft.com/office/drawing/2014/main" id="{980E9491-A366-5823-D29D-24534F9913C4}"/>
                      </a:ext>
                    </a:extLst>
                  </p:cNvPr>
                  <p:cNvSpPr txBox="1"/>
                  <p:nvPr/>
                </p:nvSpPr>
                <p:spPr>
                  <a:xfrm>
                    <a:off x="8049701" y="5073095"/>
                    <a:ext cx="345558" cy="33855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b>
                          </m:sSub>
                        </m:oMath>
                      </m:oMathPara>
                    </a14:m>
                    <a:endParaRPr lang="en-US" sz="1600" b="1" dirty="0"/>
                  </a:p>
                </p:txBody>
              </p:sp>
            </mc:Choice>
            <mc:Fallback xmlns="">
              <p:sp>
                <p:nvSpPr>
                  <p:cNvPr id="70" name="TextBox 69">
                    <a:extLst>
                      <a:ext uri="{FF2B5EF4-FFF2-40B4-BE49-F238E27FC236}">
                        <a16:creationId xmlns:a16="http://schemas.microsoft.com/office/drawing/2014/main" id="{980E9491-A366-5823-D29D-24534F9913C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49701" y="5073095"/>
                    <a:ext cx="345558" cy="338554"/>
                  </a:xfrm>
                  <a:prstGeom prst="rect">
                    <a:avLst/>
                  </a:prstGeom>
                  <a:blipFill>
                    <a:blip r:embed="rId27"/>
                    <a:stretch>
                      <a:fillRect l="-8621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C2524BAD-96F6-9F27-694B-0ED47A8346A2}"/>
                  </a:ext>
                </a:extLst>
              </p:cNvPr>
              <p:cNvSpPr txBox="1"/>
              <p:nvPr/>
            </p:nvSpPr>
            <p:spPr>
              <a:xfrm>
                <a:off x="1873240" y="4090944"/>
                <a:ext cx="76348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C2524BAD-96F6-9F27-694B-0ED47A8346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3240" y="4090944"/>
                <a:ext cx="763484" cy="52322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A1B44361-13AC-C698-8195-8009388CE1F2}"/>
              </a:ext>
            </a:extLst>
          </p:cNvPr>
          <p:cNvSpPr/>
          <p:nvPr/>
        </p:nvSpPr>
        <p:spPr>
          <a:xfrm>
            <a:off x="4998037" y="3356954"/>
            <a:ext cx="489098" cy="2144406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6323348A-BB52-DEEA-39C8-7E40DFA59E2A}"/>
              </a:ext>
            </a:extLst>
          </p:cNvPr>
          <p:cNvSpPr/>
          <p:nvPr/>
        </p:nvSpPr>
        <p:spPr>
          <a:xfrm>
            <a:off x="3901478" y="3356954"/>
            <a:ext cx="489098" cy="2144406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062F6FF3-A85C-7858-C137-515708BA5717}"/>
              </a:ext>
            </a:extLst>
          </p:cNvPr>
          <p:cNvSpPr/>
          <p:nvPr/>
        </p:nvSpPr>
        <p:spPr>
          <a:xfrm>
            <a:off x="2734879" y="3356954"/>
            <a:ext cx="489098" cy="2144406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26C4C575-3A85-3305-4C7A-70753416F909}"/>
                  </a:ext>
                </a:extLst>
              </p:cNvPr>
              <p:cNvSpPr txBox="1"/>
              <p:nvPr/>
            </p:nvSpPr>
            <p:spPr>
              <a:xfrm>
                <a:off x="5902242" y="3144010"/>
                <a:ext cx="5762846" cy="70788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⊗⋯⊗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000" dirty="0"/>
                  <a:t> </a:t>
                </a:r>
              </a:p>
              <a:p>
                <a:r>
                  <a:rPr lang="en-US" sz="2000" dirty="0"/>
                  <a:t>is a tensor product of single-qubit diagonal </a:t>
                </a:r>
                <a:r>
                  <a:rPr lang="en-US" sz="2000" dirty="0" err="1"/>
                  <a:t>unitaries</a:t>
                </a:r>
                <a:endParaRPr lang="en-US" sz="2000" dirty="0"/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26C4C575-3A85-3305-4C7A-70753416F9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2242" y="3144010"/>
                <a:ext cx="5762846" cy="707886"/>
              </a:xfrm>
              <a:prstGeom prst="rect">
                <a:avLst/>
              </a:prstGeom>
              <a:blipFill>
                <a:blip r:embed="rId29"/>
                <a:stretch>
                  <a:fillRect l="-1057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765287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293A1-F1EB-3201-FBFA-D1B74021D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Proof of Batched Synthesis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FF5347-EABF-CAB5-2245-B7D0314A96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97082" y="2648239"/>
                <a:ext cx="6454185" cy="41210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1800" dirty="0"/>
                  <a:t>By Euler angle,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𝐻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𝐻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1800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1800" dirty="0"/>
                  <a:t> are diagonal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FF5347-EABF-CAB5-2245-B7D0314A96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7082" y="2648239"/>
                <a:ext cx="6454185" cy="412103"/>
              </a:xfrm>
              <a:blipFill>
                <a:blip r:embed="rId2"/>
                <a:stretch>
                  <a:fillRect l="-851" t="-11765" b="-7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774AD1D-6B57-99D4-423B-4E1D7181DD61}"/>
                  </a:ext>
                </a:extLst>
              </p:cNvPr>
              <p:cNvSpPr txBox="1"/>
              <p:nvPr/>
            </p:nvSpPr>
            <p:spPr>
              <a:xfrm>
                <a:off x="818485" y="1457030"/>
                <a:ext cx="10555030" cy="73718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func>
                  </m:oMath>
                </a14:m>
                <a:r>
                  <a:rPr lang="en-US" sz="2800" dirty="0"/>
                  <a:t>, then T-count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⊗⋯⊗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800" dirty="0"/>
                  <a:t> 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774AD1D-6B57-99D4-423B-4E1D7181DD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485" y="1457030"/>
                <a:ext cx="10555030" cy="737189"/>
              </a:xfrm>
              <a:prstGeom prst="rect">
                <a:avLst/>
              </a:prstGeom>
              <a:blipFill>
                <a:blip r:embed="rId3"/>
                <a:stretch>
                  <a:fillRect l="-1155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8736B1C1-33A3-C10B-409D-31B098C4F2C5}"/>
              </a:ext>
            </a:extLst>
          </p:cNvPr>
          <p:cNvGrpSpPr/>
          <p:nvPr/>
        </p:nvGrpSpPr>
        <p:grpSpPr>
          <a:xfrm>
            <a:off x="1292396" y="3509407"/>
            <a:ext cx="644973" cy="1816014"/>
            <a:chOff x="7884429" y="3595635"/>
            <a:chExt cx="644973" cy="1816014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DD20B63-ABA2-0B5A-8419-987B320D2FE1}"/>
                </a:ext>
              </a:extLst>
            </p:cNvPr>
            <p:cNvCxnSpPr>
              <a:cxnSpLocks/>
            </p:cNvCxnSpPr>
            <p:nvPr/>
          </p:nvCxnSpPr>
          <p:spPr>
            <a:xfrm>
              <a:off x="7895061" y="4768608"/>
              <a:ext cx="634341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03ABA33-4A23-DD55-CC6B-BD147196F2E8}"/>
                </a:ext>
              </a:extLst>
            </p:cNvPr>
            <p:cNvCxnSpPr>
              <a:cxnSpLocks/>
            </p:cNvCxnSpPr>
            <p:nvPr/>
          </p:nvCxnSpPr>
          <p:spPr>
            <a:xfrm>
              <a:off x="7884429" y="3746643"/>
              <a:ext cx="634341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8C8D761-FAB7-667B-71AA-6BD4EEE0DC6A}"/>
                </a:ext>
              </a:extLst>
            </p:cNvPr>
            <p:cNvCxnSpPr>
              <a:cxnSpLocks/>
            </p:cNvCxnSpPr>
            <p:nvPr/>
          </p:nvCxnSpPr>
          <p:spPr>
            <a:xfrm>
              <a:off x="7895061" y="4260707"/>
              <a:ext cx="634341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B7B05AC6-7814-740D-0FC3-3F72B5E3139B}"/>
                    </a:ext>
                  </a:extLst>
                </p:cNvPr>
                <p:cNvSpPr txBox="1"/>
                <p:nvPr/>
              </p:nvSpPr>
              <p:spPr>
                <a:xfrm>
                  <a:off x="8049701" y="4092757"/>
                  <a:ext cx="345558" cy="33855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𝑼</m:t>
                            </m:r>
                          </m:e>
                          <m:sub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B7B05AC6-7814-740D-0FC3-3F72B5E313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9701" y="4092757"/>
                  <a:ext cx="345558" cy="338554"/>
                </a:xfrm>
                <a:prstGeom prst="rect">
                  <a:avLst/>
                </a:prstGeom>
                <a:blipFill>
                  <a:blip r:embed="rId4"/>
                  <a:stretch>
                    <a:fillRect l="-10169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096582E9-70C4-6AAE-0C9B-B6FAB100280C}"/>
                    </a:ext>
                  </a:extLst>
                </p:cNvPr>
                <p:cNvSpPr txBox="1"/>
                <p:nvPr/>
              </p:nvSpPr>
              <p:spPr>
                <a:xfrm>
                  <a:off x="8049701" y="4583942"/>
                  <a:ext cx="345558" cy="33855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𝑼</m:t>
                            </m:r>
                          </m:e>
                          <m:sub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1600" b="1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096582E9-70C4-6AAE-0C9B-B6FAB10028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9701" y="4583942"/>
                  <a:ext cx="345558" cy="338554"/>
                </a:xfrm>
                <a:prstGeom prst="rect">
                  <a:avLst/>
                </a:prstGeom>
                <a:blipFill>
                  <a:blip r:embed="rId5"/>
                  <a:stretch>
                    <a:fillRect l="-10169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C5362865-E1DF-9EE6-8ECE-AF87A9AAF05C}"/>
                    </a:ext>
                  </a:extLst>
                </p:cNvPr>
                <p:cNvSpPr txBox="1"/>
                <p:nvPr/>
              </p:nvSpPr>
              <p:spPr>
                <a:xfrm>
                  <a:off x="8049701" y="3595635"/>
                  <a:ext cx="345558" cy="33855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𝑼</m:t>
                            </m:r>
                          </m:e>
                          <m:sub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1600" b="1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C5362865-E1DF-9EE6-8ECE-AF87A9AAF0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9701" y="3595635"/>
                  <a:ext cx="345558" cy="338554"/>
                </a:xfrm>
                <a:prstGeom prst="rect">
                  <a:avLst/>
                </a:prstGeom>
                <a:blipFill>
                  <a:blip r:embed="rId6"/>
                  <a:stretch>
                    <a:fillRect l="-10169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02C0DFF-67B3-CC80-0EF8-00B562EC49E4}"/>
                </a:ext>
              </a:extLst>
            </p:cNvPr>
            <p:cNvCxnSpPr>
              <a:cxnSpLocks/>
            </p:cNvCxnSpPr>
            <p:nvPr/>
          </p:nvCxnSpPr>
          <p:spPr>
            <a:xfrm>
              <a:off x="7895061" y="5257761"/>
              <a:ext cx="634341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3B728D89-C0DB-D2FB-5DDE-6D1C986488A6}"/>
                    </a:ext>
                  </a:extLst>
                </p:cNvPr>
                <p:cNvSpPr txBox="1"/>
                <p:nvPr/>
              </p:nvSpPr>
              <p:spPr>
                <a:xfrm>
                  <a:off x="8049701" y="5073095"/>
                  <a:ext cx="345558" cy="33855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𝑼</m:t>
                            </m:r>
                          </m:e>
                          <m:sub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en-US" sz="1600" b="1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3B728D89-C0DB-D2FB-5DDE-6D1C986488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9701" y="5073095"/>
                  <a:ext cx="345558" cy="338554"/>
                </a:xfrm>
                <a:prstGeom prst="rect">
                  <a:avLst/>
                </a:prstGeom>
                <a:blipFill>
                  <a:blip r:embed="rId7"/>
                  <a:stretch>
                    <a:fillRect l="-10169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874E5D57-29F1-614F-373F-917082447559}"/>
              </a:ext>
            </a:extLst>
          </p:cNvPr>
          <p:cNvGrpSpPr/>
          <p:nvPr/>
        </p:nvGrpSpPr>
        <p:grpSpPr>
          <a:xfrm>
            <a:off x="2619694" y="3509407"/>
            <a:ext cx="2930600" cy="1816014"/>
            <a:chOff x="2619694" y="3509407"/>
            <a:chExt cx="2930600" cy="1816014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13CA469-5959-1021-F7F2-23F9DC261815}"/>
                </a:ext>
              </a:extLst>
            </p:cNvPr>
            <p:cNvGrpSpPr/>
            <p:nvPr/>
          </p:nvGrpSpPr>
          <p:grpSpPr>
            <a:xfrm>
              <a:off x="2619694" y="3509407"/>
              <a:ext cx="644973" cy="1816014"/>
              <a:chOff x="7884429" y="3595635"/>
              <a:chExt cx="644973" cy="1816014"/>
            </a:xfrm>
          </p:grpSpPr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595AB6EB-F7D8-13CA-5485-822D545671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95061" y="4768608"/>
                <a:ext cx="634341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7201172E-9E8B-9890-6367-D05A17E1863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84429" y="3746643"/>
                <a:ext cx="634341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CD33FB50-9BAD-B459-BAAC-F98540C0551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95061" y="4260707"/>
                <a:ext cx="634341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E1AB1EB5-F869-7ADC-890F-D175C5F0B8EA}"/>
                      </a:ext>
                    </a:extLst>
                  </p:cNvPr>
                  <p:cNvSpPr txBox="1"/>
                  <p:nvPr/>
                </p:nvSpPr>
                <p:spPr>
                  <a:xfrm>
                    <a:off x="8049701" y="4092757"/>
                    <a:ext cx="345558" cy="33855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E1AB1EB5-F869-7ADC-890F-D175C5F0B8E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49701" y="4092757"/>
                    <a:ext cx="345558" cy="338554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8475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219DBFE9-24A2-9B91-11AF-9AC7259C1F59}"/>
                      </a:ext>
                    </a:extLst>
                  </p:cNvPr>
                  <p:cNvSpPr txBox="1"/>
                  <p:nvPr/>
                </p:nvSpPr>
                <p:spPr>
                  <a:xfrm>
                    <a:off x="8049701" y="4583942"/>
                    <a:ext cx="345558" cy="33855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oMath>
                      </m:oMathPara>
                    </a14:m>
                    <a:endParaRPr lang="en-US" sz="1600" b="1" dirty="0"/>
                  </a:p>
                </p:txBody>
              </p:sp>
            </mc:Choice>
            <mc:Fallback xmlns="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219DBFE9-24A2-9B91-11AF-9AC7259C1F5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49701" y="4583942"/>
                    <a:ext cx="345558" cy="338554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8475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B71F5C85-3E52-CB0F-BCB8-EAE3780EA8D8}"/>
                      </a:ext>
                    </a:extLst>
                  </p:cNvPr>
                  <p:cNvSpPr txBox="1"/>
                  <p:nvPr/>
                </p:nvSpPr>
                <p:spPr>
                  <a:xfrm>
                    <a:off x="8049701" y="3595635"/>
                    <a:ext cx="345558" cy="33855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en-US" sz="1600" b="1" dirty="0"/>
                  </a:p>
                </p:txBody>
              </p:sp>
            </mc:Choice>
            <mc:Fallback xmlns="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B71F5C85-3E52-CB0F-BCB8-EAE3780EA8D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49701" y="3595635"/>
                    <a:ext cx="345558" cy="338554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8475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BDAD6D3F-FFFA-2BEF-206A-0672B996F60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95061" y="5257761"/>
                <a:ext cx="634341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2CD1A93A-89AB-DC20-735E-3EA92A8BEACD}"/>
                      </a:ext>
                    </a:extLst>
                  </p:cNvPr>
                  <p:cNvSpPr txBox="1"/>
                  <p:nvPr/>
                </p:nvSpPr>
                <p:spPr>
                  <a:xfrm>
                    <a:off x="8049701" y="5073095"/>
                    <a:ext cx="345558" cy="33855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b>
                          </m:sSub>
                        </m:oMath>
                      </m:oMathPara>
                    </a14:m>
                    <a:endParaRPr lang="en-US" sz="1600" b="1" dirty="0"/>
                  </a:p>
                </p:txBody>
              </p:sp>
            </mc:Choice>
            <mc:Fallback xmlns="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2CD1A93A-89AB-DC20-735E-3EA92A8BEAC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49701" y="5073095"/>
                    <a:ext cx="345558" cy="338554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8475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297A210D-6FD7-A2C0-F80E-9EF6CB1E5C05}"/>
                </a:ext>
              </a:extLst>
            </p:cNvPr>
            <p:cNvGrpSpPr/>
            <p:nvPr/>
          </p:nvGrpSpPr>
          <p:grpSpPr>
            <a:xfrm>
              <a:off x="3213345" y="3509407"/>
              <a:ext cx="644973" cy="1816014"/>
              <a:chOff x="7884429" y="3595635"/>
              <a:chExt cx="644973" cy="1816014"/>
            </a:xfrm>
          </p:grpSpPr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50E486C9-A321-EA6E-839D-05FAD41CAE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95061" y="4768608"/>
                <a:ext cx="634341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38CF4DED-60AC-4144-E003-1EF773B4F7C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84429" y="3746643"/>
                <a:ext cx="634341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DCE13518-8AA0-73D1-9184-4255972CAA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95061" y="4260707"/>
                <a:ext cx="634341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7490A8C1-4DA8-D387-5B1A-736C540460BF}"/>
                      </a:ext>
                    </a:extLst>
                  </p:cNvPr>
                  <p:cNvSpPr txBox="1"/>
                  <p:nvPr/>
                </p:nvSpPr>
                <p:spPr>
                  <a:xfrm>
                    <a:off x="8049701" y="4092757"/>
                    <a:ext cx="345558" cy="33855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7490A8C1-4DA8-D387-5B1A-736C540460B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49701" y="4092757"/>
                    <a:ext cx="345558" cy="338554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2466714E-170B-E204-52F1-8477B75AFEFC}"/>
                      </a:ext>
                    </a:extLst>
                  </p:cNvPr>
                  <p:cNvSpPr txBox="1"/>
                  <p:nvPr/>
                </p:nvSpPr>
                <p:spPr>
                  <a:xfrm>
                    <a:off x="8049701" y="4583942"/>
                    <a:ext cx="345558" cy="33855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</m:oMath>
                      </m:oMathPara>
                    </a14:m>
                    <a:endParaRPr lang="en-US" sz="1600" b="1" dirty="0"/>
                  </a:p>
                </p:txBody>
              </p:sp>
            </mc:Choice>
            <mc:Fallback xmlns="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2466714E-170B-E204-52F1-8477B75AFEF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49701" y="4583942"/>
                    <a:ext cx="345558" cy="338554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9D8D0EE8-008B-E623-CEE9-C2A48AAA19D5}"/>
                      </a:ext>
                    </a:extLst>
                  </p:cNvPr>
                  <p:cNvSpPr txBox="1"/>
                  <p:nvPr/>
                </p:nvSpPr>
                <p:spPr>
                  <a:xfrm>
                    <a:off x="8049701" y="3595635"/>
                    <a:ext cx="345558" cy="33855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</m:oMath>
                      </m:oMathPara>
                    </a14:m>
                    <a:endParaRPr lang="en-US" sz="1600" b="1" dirty="0"/>
                  </a:p>
                </p:txBody>
              </p:sp>
            </mc:Choice>
            <mc:Fallback xmlns="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9D8D0EE8-008B-E623-CEE9-C2A48AAA19D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49701" y="3595635"/>
                    <a:ext cx="345558" cy="338554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1AD1C4AD-C5F2-B8DA-0A97-FE49A54057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95061" y="5257761"/>
                <a:ext cx="634341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FBBC99E7-7167-35AA-D1E0-B262C29B62D3}"/>
                      </a:ext>
                    </a:extLst>
                  </p:cNvPr>
                  <p:cNvSpPr txBox="1"/>
                  <p:nvPr/>
                </p:nvSpPr>
                <p:spPr>
                  <a:xfrm>
                    <a:off x="8049701" y="5073095"/>
                    <a:ext cx="345558" cy="33855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</m:oMath>
                      </m:oMathPara>
                    </a14:m>
                    <a:endParaRPr lang="en-US" sz="1600" b="1" dirty="0"/>
                  </a:p>
                </p:txBody>
              </p:sp>
            </mc:Choice>
            <mc:Fallback xmlns=""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FBBC99E7-7167-35AA-D1E0-B262C29B62D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49701" y="5073095"/>
                    <a:ext cx="345558" cy="338554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962917FF-949A-DE73-77F8-DD3CE506CA4D}"/>
                </a:ext>
              </a:extLst>
            </p:cNvPr>
            <p:cNvGrpSpPr/>
            <p:nvPr/>
          </p:nvGrpSpPr>
          <p:grpSpPr>
            <a:xfrm>
              <a:off x="3800409" y="3509407"/>
              <a:ext cx="644973" cy="1816014"/>
              <a:chOff x="7884429" y="3595635"/>
              <a:chExt cx="644973" cy="1816014"/>
            </a:xfrm>
          </p:grpSpPr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08582F24-2A02-E6E9-84A0-A9BDDB0F7EE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95061" y="4768608"/>
                <a:ext cx="634341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28A3CA73-EDC1-AA8C-4684-0F0159017FA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84429" y="3746643"/>
                <a:ext cx="634341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8B001E61-1F67-94AD-6A2B-4545CB60345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95061" y="4260707"/>
                <a:ext cx="634341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id="{4E80FDF8-CC22-5766-E957-B9154DBBBD0F}"/>
                      </a:ext>
                    </a:extLst>
                  </p:cNvPr>
                  <p:cNvSpPr txBox="1"/>
                  <p:nvPr/>
                </p:nvSpPr>
                <p:spPr>
                  <a:xfrm>
                    <a:off x="8049701" y="4092757"/>
                    <a:ext cx="345558" cy="33855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id="{4E80FDF8-CC22-5766-E957-B9154DBBBD0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49701" y="4092757"/>
                    <a:ext cx="345558" cy="338554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l="-10345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TextBox 48">
                    <a:extLst>
                      <a:ext uri="{FF2B5EF4-FFF2-40B4-BE49-F238E27FC236}">
                        <a16:creationId xmlns:a16="http://schemas.microsoft.com/office/drawing/2014/main" id="{517DE6BA-51A8-098F-2188-BEC3BD62439A}"/>
                      </a:ext>
                    </a:extLst>
                  </p:cNvPr>
                  <p:cNvSpPr txBox="1"/>
                  <p:nvPr/>
                </p:nvSpPr>
                <p:spPr>
                  <a:xfrm>
                    <a:off x="8049701" y="4583942"/>
                    <a:ext cx="345558" cy="33855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oMath>
                      </m:oMathPara>
                    </a14:m>
                    <a:endParaRPr lang="en-US" sz="1600" b="1" dirty="0"/>
                  </a:p>
                </p:txBody>
              </p:sp>
            </mc:Choice>
            <mc:Fallback xmlns="">
              <p:sp>
                <p:nvSpPr>
                  <p:cNvPr id="49" name="TextBox 48">
                    <a:extLst>
                      <a:ext uri="{FF2B5EF4-FFF2-40B4-BE49-F238E27FC236}">
                        <a16:creationId xmlns:a16="http://schemas.microsoft.com/office/drawing/2014/main" id="{517DE6BA-51A8-098F-2188-BEC3BD62439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49701" y="4583942"/>
                    <a:ext cx="345558" cy="338554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l="-10345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TextBox 49">
                    <a:extLst>
                      <a:ext uri="{FF2B5EF4-FFF2-40B4-BE49-F238E27FC236}">
                        <a16:creationId xmlns:a16="http://schemas.microsoft.com/office/drawing/2014/main" id="{C45F050C-E6EA-CF2B-1D8F-38FB5621F704}"/>
                      </a:ext>
                    </a:extLst>
                  </p:cNvPr>
                  <p:cNvSpPr txBox="1"/>
                  <p:nvPr/>
                </p:nvSpPr>
                <p:spPr>
                  <a:xfrm>
                    <a:off x="8049701" y="3595635"/>
                    <a:ext cx="345558" cy="33855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en-US" sz="1600" b="1" dirty="0"/>
                  </a:p>
                </p:txBody>
              </p:sp>
            </mc:Choice>
            <mc:Fallback xmlns="">
              <p:sp>
                <p:nvSpPr>
                  <p:cNvPr id="50" name="TextBox 49">
                    <a:extLst>
                      <a:ext uri="{FF2B5EF4-FFF2-40B4-BE49-F238E27FC236}">
                        <a16:creationId xmlns:a16="http://schemas.microsoft.com/office/drawing/2014/main" id="{C45F050C-E6EA-CF2B-1D8F-38FB5621F70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49701" y="3595635"/>
                    <a:ext cx="345558" cy="338554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l="-10345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A17FEE20-D24A-87C9-D3B4-5C1C5F3BE8E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95061" y="5257761"/>
                <a:ext cx="634341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TextBox 51">
                    <a:extLst>
                      <a:ext uri="{FF2B5EF4-FFF2-40B4-BE49-F238E27FC236}">
                        <a16:creationId xmlns:a16="http://schemas.microsoft.com/office/drawing/2014/main" id="{CEA53722-FF08-288E-A35A-11E10C250496}"/>
                      </a:ext>
                    </a:extLst>
                  </p:cNvPr>
                  <p:cNvSpPr txBox="1"/>
                  <p:nvPr/>
                </p:nvSpPr>
                <p:spPr>
                  <a:xfrm>
                    <a:off x="8049701" y="5073095"/>
                    <a:ext cx="345558" cy="33855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b>
                          </m:sSub>
                        </m:oMath>
                      </m:oMathPara>
                    </a14:m>
                    <a:endParaRPr lang="en-US" sz="1600" b="1" dirty="0"/>
                  </a:p>
                </p:txBody>
              </p:sp>
            </mc:Choice>
            <mc:Fallback xmlns="">
              <p:sp>
                <p:nvSpPr>
                  <p:cNvPr id="52" name="TextBox 51">
                    <a:extLst>
                      <a:ext uri="{FF2B5EF4-FFF2-40B4-BE49-F238E27FC236}">
                        <a16:creationId xmlns:a16="http://schemas.microsoft.com/office/drawing/2014/main" id="{CEA53722-FF08-288E-A35A-11E10C25049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49701" y="5073095"/>
                    <a:ext cx="345558" cy="338554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l="-10345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C77F04C3-1B34-3C60-9673-5E9CBF1AD11C}"/>
                </a:ext>
              </a:extLst>
            </p:cNvPr>
            <p:cNvGrpSpPr/>
            <p:nvPr/>
          </p:nvGrpSpPr>
          <p:grpSpPr>
            <a:xfrm>
              <a:off x="4364401" y="3509407"/>
              <a:ext cx="644973" cy="1816014"/>
              <a:chOff x="7884429" y="3595635"/>
              <a:chExt cx="644973" cy="1816014"/>
            </a:xfrm>
          </p:grpSpPr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B6F4208D-F5F5-D46B-B2EA-FE023EB21FB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95061" y="4768608"/>
                <a:ext cx="634341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A30619D5-F7EE-050A-37A2-3909A5370E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84429" y="3746643"/>
                <a:ext cx="634341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46EF8A59-F4E9-E567-0DA3-0983FA1D8D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95061" y="4260707"/>
                <a:ext cx="634341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TextBox 56">
                    <a:extLst>
                      <a:ext uri="{FF2B5EF4-FFF2-40B4-BE49-F238E27FC236}">
                        <a16:creationId xmlns:a16="http://schemas.microsoft.com/office/drawing/2014/main" id="{2B8F1129-1427-DC4B-A710-7E5CCACC5A2F}"/>
                      </a:ext>
                    </a:extLst>
                  </p:cNvPr>
                  <p:cNvSpPr txBox="1"/>
                  <p:nvPr/>
                </p:nvSpPr>
                <p:spPr>
                  <a:xfrm>
                    <a:off x="8049701" y="4092757"/>
                    <a:ext cx="345558" cy="33855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57" name="TextBox 56">
                    <a:extLst>
                      <a:ext uri="{FF2B5EF4-FFF2-40B4-BE49-F238E27FC236}">
                        <a16:creationId xmlns:a16="http://schemas.microsoft.com/office/drawing/2014/main" id="{2B8F1129-1427-DC4B-A710-7E5CCACC5A2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49701" y="4092757"/>
                    <a:ext cx="345558" cy="338554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>
                    <a:extLst>
                      <a:ext uri="{FF2B5EF4-FFF2-40B4-BE49-F238E27FC236}">
                        <a16:creationId xmlns:a16="http://schemas.microsoft.com/office/drawing/2014/main" id="{2B14632E-6D60-74AB-3C03-DDCCEBF67FE4}"/>
                      </a:ext>
                    </a:extLst>
                  </p:cNvPr>
                  <p:cNvSpPr txBox="1"/>
                  <p:nvPr/>
                </p:nvSpPr>
                <p:spPr>
                  <a:xfrm>
                    <a:off x="8049701" y="4583942"/>
                    <a:ext cx="345558" cy="33855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</m:oMath>
                      </m:oMathPara>
                    </a14:m>
                    <a:endParaRPr lang="en-US" sz="1600" b="1" dirty="0"/>
                  </a:p>
                </p:txBody>
              </p:sp>
            </mc:Choice>
            <mc:Fallback xmlns="">
              <p:sp>
                <p:nvSpPr>
                  <p:cNvPr id="58" name="TextBox 57">
                    <a:extLst>
                      <a:ext uri="{FF2B5EF4-FFF2-40B4-BE49-F238E27FC236}">
                        <a16:creationId xmlns:a16="http://schemas.microsoft.com/office/drawing/2014/main" id="{2B14632E-6D60-74AB-3C03-DDCCEBF67FE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49701" y="4583942"/>
                    <a:ext cx="345558" cy="338554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" name="TextBox 58">
                    <a:extLst>
                      <a:ext uri="{FF2B5EF4-FFF2-40B4-BE49-F238E27FC236}">
                        <a16:creationId xmlns:a16="http://schemas.microsoft.com/office/drawing/2014/main" id="{A6E19FCB-23A0-7FB9-D351-B50126D2F986}"/>
                      </a:ext>
                    </a:extLst>
                  </p:cNvPr>
                  <p:cNvSpPr txBox="1"/>
                  <p:nvPr/>
                </p:nvSpPr>
                <p:spPr>
                  <a:xfrm>
                    <a:off x="8049701" y="3595635"/>
                    <a:ext cx="345558" cy="33855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</m:oMath>
                      </m:oMathPara>
                    </a14:m>
                    <a:endParaRPr lang="en-US" sz="1600" b="1" dirty="0"/>
                  </a:p>
                </p:txBody>
              </p:sp>
            </mc:Choice>
            <mc:Fallback xmlns="">
              <p:sp>
                <p:nvSpPr>
                  <p:cNvPr id="59" name="TextBox 58">
                    <a:extLst>
                      <a:ext uri="{FF2B5EF4-FFF2-40B4-BE49-F238E27FC236}">
                        <a16:creationId xmlns:a16="http://schemas.microsoft.com/office/drawing/2014/main" id="{A6E19FCB-23A0-7FB9-D351-B50126D2F98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49701" y="3595635"/>
                    <a:ext cx="345558" cy="338554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A7659547-5C93-12D7-8796-F237DC97A56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95061" y="5257761"/>
                <a:ext cx="634341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TextBox 60">
                    <a:extLst>
                      <a:ext uri="{FF2B5EF4-FFF2-40B4-BE49-F238E27FC236}">
                        <a16:creationId xmlns:a16="http://schemas.microsoft.com/office/drawing/2014/main" id="{5116BC49-9457-DA09-E1DE-AE5267C9C6DE}"/>
                      </a:ext>
                    </a:extLst>
                  </p:cNvPr>
                  <p:cNvSpPr txBox="1"/>
                  <p:nvPr/>
                </p:nvSpPr>
                <p:spPr>
                  <a:xfrm>
                    <a:off x="8049701" y="5073095"/>
                    <a:ext cx="345558" cy="33855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</m:oMath>
                      </m:oMathPara>
                    </a14:m>
                    <a:endParaRPr lang="en-US" sz="1600" b="1" dirty="0"/>
                  </a:p>
                </p:txBody>
              </p:sp>
            </mc:Choice>
            <mc:Fallback xmlns="">
              <p:sp>
                <p:nvSpPr>
                  <p:cNvPr id="61" name="TextBox 60">
                    <a:extLst>
                      <a:ext uri="{FF2B5EF4-FFF2-40B4-BE49-F238E27FC236}">
                        <a16:creationId xmlns:a16="http://schemas.microsoft.com/office/drawing/2014/main" id="{5116BC49-9457-DA09-E1DE-AE5267C9C6D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49701" y="5073095"/>
                    <a:ext cx="345558" cy="338554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1A47B0ED-78F5-A6CD-5C78-6FAB03933C93}"/>
                </a:ext>
              </a:extLst>
            </p:cNvPr>
            <p:cNvGrpSpPr/>
            <p:nvPr/>
          </p:nvGrpSpPr>
          <p:grpSpPr>
            <a:xfrm>
              <a:off x="4905321" y="3509407"/>
              <a:ext cx="644973" cy="1816014"/>
              <a:chOff x="7884429" y="3595635"/>
              <a:chExt cx="644973" cy="1816014"/>
            </a:xfrm>
          </p:grpSpPr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558580F7-33E3-CB54-D616-AF5E6E0F43B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95061" y="4768608"/>
                <a:ext cx="634341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BF96654C-1029-2B57-B5F1-EB6C4E1B5EE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84429" y="3746643"/>
                <a:ext cx="634341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979E8DA4-7D31-55F0-AF50-1AFD14B457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95061" y="4260707"/>
                <a:ext cx="634341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6" name="TextBox 65">
                    <a:extLst>
                      <a:ext uri="{FF2B5EF4-FFF2-40B4-BE49-F238E27FC236}">
                        <a16:creationId xmlns:a16="http://schemas.microsoft.com/office/drawing/2014/main" id="{4EEA2F5C-DD56-9A47-B694-7D2E91D8221D}"/>
                      </a:ext>
                    </a:extLst>
                  </p:cNvPr>
                  <p:cNvSpPr txBox="1"/>
                  <p:nvPr/>
                </p:nvSpPr>
                <p:spPr>
                  <a:xfrm>
                    <a:off x="8049701" y="4092757"/>
                    <a:ext cx="345558" cy="33855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66" name="TextBox 65">
                    <a:extLst>
                      <a:ext uri="{FF2B5EF4-FFF2-40B4-BE49-F238E27FC236}">
                        <a16:creationId xmlns:a16="http://schemas.microsoft.com/office/drawing/2014/main" id="{4EEA2F5C-DD56-9A47-B694-7D2E91D8221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49701" y="4092757"/>
                    <a:ext cx="345558" cy="338554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 l="-8621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7" name="TextBox 66">
                    <a:extLst>
                      <a:ext uri="{FF2B5EF4-FFF2-40B4-BE49-F238E27FC236}">
                        <a16:creationId xmlns:a16="http://schemas.microsoft.com/office/drawing/2014/main" id="{DF6387F4-45CD-AF2A-8E07-1726FF891DE6}"/>
                      </a:ext>
                    </a:extLst>
                  </p:cNvPr>
                  <p:cNvSpPr txBox="1"/>
                  <p:nvPr/>
                </p:nvSpPr>
                <p:spPr>
                  <a:xfrm>
                    <a:off x="8049701" y="4583942"/>
                    <a:ext cx="345558" cy="33855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oMath>
                      </m:oMathPara>
                    </a14:m>
                    <a:endParaRPr lang="en-US" sz="1600" b="1" dirty="0"/>
                  </a:p>
                </p:txBody>
              </p:sp>
            </mc:Choice>
            <mc:Fallback xmlns="">
              <p:sp>
                <p:nvSpPr>
                  <p:cNvPr id="67" name="TextBox 66">
                    <a:extLst>
                      <a:ext uri="{FF2B5EF4-FFF2-40B4-BE49-F238E27FC236}">
                        <a16:creationId xmlns:a16="http://schemas.microsoft.com/office/drawing/2014/main" id="{DF6387F4-45CD-AF2A-8E07-1726FF891DE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49701" y="4583942"/>
                    <a:ext cx="345558" cy="338554"/>
                  </a:xfrm>
                  <a:prstGeom prst="rect">
                    <a:avLst/>
                  </a:prstGeom>
                  <a:blipFill>
                    <a:blip r:embed="rId25"/>
                    <a:stretch>
                      <a:fillRect l="-8621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TextBox 67">
                    <a:extLst>
                      <a:ext uri="{FF2B5EF4-FFF2-40B4-BE49-F238E27FC236}">
                        <a16:creationId xmlns:a16="http://schemas.microsoft.com/office/drawing/2014/main" id="{4173F90D-0531-59DB-81B2-28FA7FCD9798}"/>
                      </a:ext>
                    </a:extLst>
                  </p:cNvPr>
                  <p:cNvSpPr txBox="1"/>
                  <p:nvPr/>
                </p:nvSpPr>
                <p:spPr>
                  <a:xfrm>
                    <a:off x="8049701" y="3595635"/>
                    <a:ext cx="345558" cy="33855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en-US" sz="1600" b="1" dirty="0"/>
                  </a:p>
                </p:txBody>
              </p:sp>
            </mc:Choice>
            <mc:Fallback xmlns="">
              <p:sp>
                <p:nvSpPr>
                  <p:cNvPr id="68" name="TextBox 67">
                    <a:extLst>
                      <a:ext uri="{FF2B5EF4-FFF2-40B4-BE49-F238E27FC236}">
                        <a16:creationId xmlns:a16="http://schemas.microsoft.com/office/drawing/2014/main" id="{4173F90D-0531-59DB-81B2-28FA7FCD979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49701" y="3595635"/>
                    <a:ext cx="345558" cy="338554"/>
                  </a:xfrm>
                  <a:prstGeom prst="rect">
                    <a:avLst/>
                  </a:prstGeom>
                  <a:blipFill>
                    <a:blip r:embed="rId26"/>
                    <a:stretch>
                      <a:fillRect l="-8621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E833D8A5-CB23-9EB6-F6C0-7F0BA3BA49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95061" y="5257761"/>
                <a:ext cx="634341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0" name="TextBox 69">
                    <a:extLst>
                      <a:ext uri="{FF2B5EF4-FFF2-40B4-BE49-F238E27FC236}">
                        <a16:creationId xmlns:a16="http://schemas.microsoft.com/office/drawing/2014/main" id="{980E9491-A366-5823-D29D-24534F9913C4}"/>
                      </a:ext>
                    </a:extLst>
                  </p:cNvPr>
                  <p:cNvSpPr txBox="1"/>
                  <p:nvPr/>
                </p:nvSpPr>
                <p:spPr>
                  <a:xfrm>
                    <a:off x="8049701" y="5073095"/>
                    <a:ext cx="345558" cy="33855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b>
                          </m:sSub>
                        </m:oMath>
                      </m:oMathPara>
                    </a14:m>
                    <a:endParaRPr lang="en-US" sz="1600" b="1" dirty="0"/>
                  </a:p>
                </p:txBody>
              </p:sp>
            </mc:Choice>
            <mc:Fallback xmlns="">
              <p:sp>
                <p:nvSpPr>
                  <p:cNvPr id="70" name="TextBox 69">
                    <a:extLst>
                      <a:ext uri="{FF2B5EF4-FFF2-40B4-BE49-F238E27FC236}">
                        <a16:creationId xmlns:a16="http://schemas.microsoft.com/office/drawing/2014/main" id="{980E9491-A366-5823-D29D-24534F9913C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49701" y="5073095"/>
                    <a:ext cx="345558" cy="338554"/>
                  </a:xfrm>
                  <a:prstGeom prst="rect">
                    <a:avLst/>
                  </a:prstGeom>
                  <a:blipFill>
                    <a:blip r:embed="rId27"/>
                    <a:stretch>
                      <a:fillRect l="-8621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C2524BAD-96F6-9F27-694B-0ED47A8346A2}"/>
                  </a:ext>
                </a:extLst>
              </p:cNvPr>
              <p:cNvSpPr txBox="1"/>
              <p:nvPr/>
            </p:nvSpPr>
            <p:spPr>
              <a:xfrm>
                <a:off x="1873240" y="4090944"/>
                <a:ext cx="76348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C2524BAD-96F6-9F27-694B-0ED47A8346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3240" y="4090944"/>
                <a:ext cx="763484" cy="52322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A1B44361-13AC-C698-8195-8009388CE1F2}"/>
              </a:ext>
            </a:extLst>
          </p:cNvPr>
          <p:cNvSpPr/>
          <p:nvPr/>
        </p:nvSpPr>
        <p:spPr>
          <a:xfrm>
            <a:off x="4998037" y="3356954"/>
            <a:ext cx="489098" cy="2144406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6323348A-BB52-DEEA-39C8-7E40DFA59E2A}"/>
              </a:ext>
            </a:extLst>
          </p:cNvPr>
          <p:cNvSpPr/>
          <p:nvPr/>
        </p:nvSpPr>
        <p:spPr>
          <a:xfrm>
            <a:off x="3901478" y="3356954"/>
            <a:ext cx="489098" cy="2144406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062F6FF3-A85C-7858-C137-515708BA5717}"/>
              </a:ext>
            </a:extLst>
          </p:cNvPr>
          <p:cNvSpPr/>
          <p:nvPr/>
        </p:nvSpPr>
        <p:spPr>
          <a:xfrm>
            <a:off x="2734879" y="3356954"/>
            <a:ext cx="489098" cy="2144406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26C4C575-3A85-3305-4C7A-70753416F909}"/>
                  </a:ext>
                </a:extLst>
              </p:cNvPr>
              <p:cNvSpPr txBox="1"/>
              <p:nvPr/>
            </p:nvSpPr>
            <p:spPr>
              <a:xfrm>
                <a:off x="5902242" y="3144010"/>
                <a:ext cx="5762846" cy="101566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⊗⋯⊗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000" dirty="0"/>
                  <a:t> </a:t>
                </a:r>
              </a:p>
              <a:p>
                <a:r>
                  <a:rPr lang="en-US" sz="2000" dirty="0"/>
                  <a:t>is a tensor product of single-qubit diagonal </a:t>
                </a:r>
                <a:r>
                  <a:rPr lang="en-US" sz="2000" dirty="0" err="1"/>
                  <a:t>unitaries</a:t>
                </a:r>
                <a:endParaRPr lang="en-US" sz="2000" dirty="0"/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000" dirty="0"/>
                  <a:t> is a diagonal unitary 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000" dirty="0"/>
                  <a:t> qubits</a:t>
                </a: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26C4C575-3A85-3305-4C7A-70753416F9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2242" y="3144010"/>
                <a:ext cx="5762846" cy="1015663"/>
              </a:xfrm>
              <a:prstGeom prst="rect">
                <a:avLst/>
              </a:prstGeom>
              <a:blipFill>
                <a:blip r:embed="rId29"/>
                <a:stretch>
                  <a:fillRect l="-1057" b="-10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8948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293A1-F1EB-3201-FBFA-D1B74021D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Proof of Batched Synthesis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FF5347-EABF-CAB5-2245-B7D0314A96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97082" y="2648239"/>
                <a:ext cx="6454185" cy="41210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1800" dirty="0"/>
                  <a:t>By Euler angle,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𝐻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𝐻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1800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1800" dirty="0"/>
                  <a:t> are diagonal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FF5347-EABF-CAB5-2245-B7D0314A96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7082" y="2648239"/>
                <a:ext cx="6454185" cy="412103"/>
              </a:xfrm>
              <a:blipFill>
                <a:blip r:embed="rId3"/>
                <a:stretch>
                  <a:fillRect l="-851" t="-11765" b="-7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774AD1D-6B57-99D4-423B-4E1D7181DD61}"/>
                  </a:ext>
                </a:extLst>
              </p:cNvPr>
              <p:cNvSpPr txBox="1"/>
              <p:nvPr/>
            </p:nvSpPr>
            <p:spPr>
              <a:xfrm>
                <a:off x="818485" y="1457030"/>
                <a:ext cx="10555030" cy="73718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func>
                  </m:oMath>
                </a14:m>
                <a:r>
                  <a:rPr lang="en-US" sz="2800" dirty="0"/>
                  <a:t>, then T-count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⊗⋯⊗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800" dirty="0"/>
                  <a:t> 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774AD1D-6B57-99D4-423B-4E1D7181DD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485" y="1457030"/>
                <a:ext cx="10555030" cy="737189"/>
              </a:xfrm>
              <a:prstGeom prst="rect">
                <a:avLst/>
              </a:prstGeom>
              <a:blipFill>
                <a:blip r:embed="rId4"/>
                <a:stretch>
                  <a:fillRect l="-1155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8736B1C1-33A3-C10B-409D-31B098C4F2C5}"/>
              </a:ext>
            </a:extLst>
          </p:cNvPr>
          <p:cNvGrpSpPr/>
          <p:nvPr/>
        </p:nvGrpSpPr>
        <p:grpSpPr>
          <a:xfrm>
            <a:off x="1292396" y="3509407"/>
            <a:ext cx="644973" cy="1816014"/>
            <a:chOff x="7884429" y="3595635"/>
            <a:chExt cx="644973" cy="1816014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DD20B63-ABA2-0B5A-8419-987B320D2FE1}"/>
                </a:ext>
              </a:extLst>
            </p:cNvPr>
            <p:cNvCxnSpPr>
              <a:cxnSpLocks/>
            </p:cNvCxnSpPr>
            <p:nvPr/>
          </p:nvCxnSpPr>
          <p:spPr>
            <a:xfrm>
              <a:off x="7895061" y="4768608"/>
              <a:ext cx="634341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03ABA33-4A23-DD55-CC6B-BD147196F2E8}"/>
                </a:ext>
              </a:extLst>
            </p:cNvPr>
            <p:cNvCxnSpPr>
              <a:cxnSpLocks/>
            </p:cNvCxnSpPr>
            <p:nvPr/>
          </p:nvCxnSpPr>
          <p:spPr>
            <a:xfrm>
              <a:off x="7884429" y="3746643"/>
              <a:ext cx="634341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8C8D761-FAB7-667B-71AA-6BD4EEE0DC6A}"/>
                </a:ext>
              </a:extLst>
            </p:cNvPr>
            <p:cNvCxnSpPr>
              <a:cxnSpLocks/>
            </p:cNvCxnSpPr>
            <p:nvPr/>
          </p:nvCxnSpPr>
          <p:spPr>
            <a:xfrm>
              <a:off x="7895061" y="4260707"/>
              <a:ext cx="634341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B7B05AC6-7814-740D-0FC3-3F72B5E3139B}"/>
                    </a:ext>
                  </a:extLst>
                </p:cNvPr>
                <p:cNvSpPr txBox="1"/>
                <p:nvPr/>
              </p:nvSpPr>
              <p:spPr>
                <a:xfrm>
                  <a:off x="8049701" y="4092757"/>
                  <a:ext cx="345558" cy="33855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𝑼</m:t>
                            </m:r>
                          </m:e>
                          <m:sub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B7B05AC6-7814-740D-0FC3-3F72B5E313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9701" y="4092757"/>
                  <a:ext cx="345558" cy="338554"/>
                </a:xfrm>
                <a:prstGeom prst="rect">
                  <a:avLst/>
                </a:prstGeom>
                <a:blipFill>
                  <a:blip r:embed="rId5"/>
                  <a:stretch>
                    <a:fillRect l="-10169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096582E9-70C4-6AAE-0C9B-B6FAB100280C}"/>
                    </a:ext>
                  </a:extLst>
                </p:cNvPr>
                <p:cNvSpPr txBox="1"/>
                <p:nvPr/>
              </p:nvSpPr>
              <p:spPr>
                <a:xfrm>
                  <a:off x="8049701" y="4583942"/>
                  <a:ext cx="345558" cy="33855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𝑼</m:t>
                            </m:r>
                          </m:e>
                          <m:sub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1600" b="1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096582E9-70C4-6AAE-0C9B-B6FAB10028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9701" y="4583942"/>
                  <a:ext cx="345558" cy="338554"/>
                </a:xfrm>
                <a:prstGeom prst="rect">
                  <a:avLst/>
                </a:prstGeom>
                <a:blipFill>
                  <a:blip r:embed="rId6"/>
                  <a:stretch>
                    <a:fillRect l="-10169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C5362865-E1DF-9EE6-8ECE-AF87A9AAF05C}"/>
                    </a:ext>
                  </a:extLst>
                </p:cNvPr>
                <p:cNvSpPr txBox="1"/>
                <p:nvPr/>
              </p:nvSpPr>
              <p:spPr>
                <a:xfrm>
                  <a:off x="8049701" y="3595635"/>
                  <a:ext cx="345558" cy="33855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𝑼</m:t>
                            </m:r>
                          </m:e>
                          <m:sub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1600" b="1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C5362865-E1DF-9EE6-8ECE-AF87A9AAF0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9701" y="3595635"/>
                  <a:ext cx="345558" cy="338554"/>
                </a:xfrm>
                <a:prstGeom prst="rect">
                  <a:avLst/>
                </a:prstGeom>
                <a:blipFill>
                  <a:blip r:embed="rId7"/>
                  <a:stretch>
                    <a:fillRect l="-10169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02C0DFF-67B3-CC80-0EF8-00B562EC49E4}"/>
                </a:ext>
              </a:extLst>
            </p:cNvPr>
            <p:cNvCxnSpPr>
              <a:cxnSpLocks/>
            </p:cNvCxnSpPr>
            <p:nvPr/>
          </p:nvCxnSpPr>
          <p:spPr>
            <a:xfrm>
              <a:off x="7895061" y="5257761"/>
              <a:ext cx="634341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3B728D89-C0DB-D2FB-5DDE-6D1C986488A6}"/>
                    </a:ext>
                  </a:extLst>
                </p:cNvPr>
                <p:cNvSpPr txBox="1"/>
                <p:nvPr/>
              </p:nvSpPr>
              <p:spPr>
                <a:xfrm>
                  <a:off x="8049701" y="5073095"/>
                  <a:ext cx="345558" cy="33855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𝑼</m:t>
                            </m:r>
                          </m:e>
                          <m:sub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en-US" sz="1600" b="1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3B728D89-C0DB-D2FB-5DDE-6D1C986488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9701" y="5073095"/>
                  <a:ext cx="345558" cy="338554"/>
                </a:xfrm>
                <a:prstGeom prst="rect">
                  <a:avLst/>
                </a:prstGeom>
                <a:blipFill>
                  <a:blip r:embed="rId8"/>
                  <a:stretch>
                    <a:fillRect l="-10169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874E5D57-29F1-614F-373F-917082447559}"/>
              </a:ext>
            </a:extLst>
          </p:cNvPr>
          <p:cNvGrpSpPr/>
          <p:nvPr/>
        </p:nvGrpSpPr>
        <p:grpSpPr>
          <a:xfrm>
            <a:off x="2619694" y="3509407"/>
            <a:ext cx="2930600" cy="1816014"/>
            <a:chOff x="2619694" y="3509407"/>
            <a:chExt cx="2930600" cy="1816014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13CA469-5959-1021-F7F2-23F9DC261815}"/>
                </a:ext>
              </a:extLst>
            </p:cNvPr>
            <p:cNvGrpSpPr/>
            <p:nvPr/>
          </p:nvGrpSpPr>
          <p:grpSpPr>
            <a:xfrm>
              <a:off x="2619694" y="3509407"/>
              <a:ext cx="644973" cy="1816014"/>
              <a:chOff x="7884429" y="3595635"/>
              <a:chExt cx="644973" cy="1816014"/>
            </a:xfrm>
          </p:grpSpPr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595AB6EB-F7D8-13CA-5485-822D545671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95061" y="4768608"/>
                <a:ext cx="634341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7201172E-9E8B-9890-6367-D05A17E1863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84429" y="3746643"/>
                <a:ext cx="634341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CD33FB50-9BAD-B459-BAAC-F98540C0551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95061" y="4260707"/>
                <a:ext cx="634341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E1AB1EB5-F869-7ADC-890F-D175C5F0B8EA}"/>
                      </a:ext>
                    </a:extLst>
                  </p:cNvPr>
                  <p:cNvSpPr txBox="1"/>
                  <p:nvPr/>
                </p:nvSpPr>
                <p:spPr>
                  <a:xfrm>
                    <a:off x="8049701" y="4092757"/>
                    <a:ext cx="345558" cy="33855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E1AB1EB5-F869-7ADC-890F-D175C5F0B8E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49701" y="4092757"/>
                    <a:ext cx="345558" cy="338554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8475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219DBFE9-24A2-9B91-11AF-9AC7259C1F59}"/>
                      </a:ext>
                    </a:extLst>
                  </p:cNvPr>
                  <p:cNvSpPr txBox="1"/>
                  <p:nvPr/>
                </p:nvSpPr>
                <p:spPr>
                  <a:xfrm>
                    <a:off x="8049701" y="4583942"/>
                    <a:ext cx="345558" cy="33855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oMath>
                      </m:oMathPara>
                    </a14:m>
                    <a:endParaRPr lang="en-US" sz="1600" b="1" dirty="0"/>
                  </a:p>
                </p:txBody>
              </p:sp>
            </mc:Choice>
            <mc:Fallback xmlns="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219DBFE9-24A2-9B91-11AF-9AC7259C1F5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49701" y="4583942"/>
                    <a:ext cx="345558" cy="338554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8475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B71F5C85-3E52-CB0F-BCB8-EAE3780EA8D8}"/>
                      </a:ext>
                    </a:extLst>
                  </p:cNvPr>
                  <p:cNvSpPr txBox="1"/>
                  <p:nvPr/>
                </p:nvSpPr>
                <p:spPr>
                  <a:xfrm>
                    <a:off x="8049701" y="3595635"/>
                    <a:ext cx="345558" cy="33855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en-US" sz="1600" b="1" dirty="0"/>
                  </a:p>
                </p:txBody>
              </p:sp>
            </mc:Choice>
            <mc:Fallback xmlns="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B71F5C85-3E52-CB0F-BCB8-EAE3780EA8D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49701" y="3595635"/>
                    <a:ext cx="345558" cy="338554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8475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BDAD6D3F-FFFA-2BEF-206A-0672B996F60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95061" y="5257761"/>
                <a:ext cx="634341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2CD1A93A-89AB-DC20-735E-3EA92A8BEACD}"/>
                      </a:ext>
                    </a:extLst>
                  </p:cNvPr>
                  <p:cNvSpPr txBox="1"/>
                  <p:nvPr/>
                </p:nvSpPr>
                <p:spPr>
                  <a:xfrm>
                    <a:off x="8049701" y="5073095"/>
                    <a:ext cx="345558" cy="33855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b>
                          </m:sSub>
                        </m:oMath>
                      </m:oMathPara>
                    </a14:m>
                    <a:endParaRPr lang="en-US" sz="1600" b="1" dirty="0"/>
                  </a:p>
                </p:txBody>
              </p:sp>
            </mc:Choice>
            <mc:Fallback xmlns="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2CD1A93A-89AB-DC20-735E-3EA92A8BEAC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49701" y="5073095"/>
                    <a:ext cx="345558" cy="338554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8475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297A210D-6FD7-A2C0-F80E-9EF6CB1E5C05}"/>
                </a:ext>
              </a:extLst>
            </p:cNvPr>
            <p:cNvGrpSpPr/>
            <p:nvPr/>
          </p:nvGrpSpPr>
          <p:grpSpPr>
            <a:xfrm>
              <a:off x="3213345" y="3509407"/>
              <a:ext cx="644973" cy="1816014"/>
              <a:chOff x="7884429" y="3595635"/>
              <a:chExt cx="644973" cy="1816014"/>
            </a:xfrm>
          </p:grpSpPr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50E486C9-A321-EA6E-839D-05FAD41CAE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95061" y="4768608"/>
                <a:ext cx="634341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38CF4DED-60AC-4144-E003-1EF773B4F7C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84429" y="3746643"/>
                <a:ext cx="634341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DCE13518-8AA0-73D1-9184-4255972CAA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95061" y="4260707"/>
                <a:ext cx="634341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7490A8C1-4DA8-D387-5B1A-736C540460BF}"/>
                      </a:ext>
                    </a:extLst>
                  </p:cNvPr>
                  <p:cNvSpPr txBox="1"/>
                  <p:nvPr/>
                </p:nvSpPr>
                <p:spPr>
                  <a:xfrm>
                    <a:off x="8049701" y="4092757"/>
                    <a:ext cx="345558" cy="33855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7490A8C1-4DA8-D387-5B1A-736C540460B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49701" y="4092757"/>
                    <a:ext cx="345558" cy="338554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2466714E-170B-E204-52F1-8477B75AFEFC}"/>
                      </a:ext>
                    </a:extLst>
                  </p:cNvPr>
                  <p:cNvSpPr txBox="1"/>
                  <p:nvPr/>
                </p:nvSpPr>
                <p:spPr>
                  <a:xfrm>
                    <a:off x="8049701" y="4583942"/>
                    <a:ext cx="345558" cy="33855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</m:oMath>
                      </m:oMathPara>
                    </a14:m>
                    <a:endParaRPr lang="en-US" sz="1600" b="1" dirty="0"/>
                  </a:p>
                </p:txBody>
              </p:sp>
            </mc:Choice>
            <mc:Fallback xmlns="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2466714E-170B-E204-52F1-8477B75AFEF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49701" y="4583942"/>
                    <a:ext cx="345558" cy="338554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9D8D0EE8-008B-E623-CEE9-C2A48AAA19D5}"/>
                      </a:ext>
                    </a:extLst>
                  </p:cNvPr>
                  <p:cNvSpPr txBox="1"/>
                  <p:nvPr/>
                </p:nvSpPr>
                <p:spPr>
                  <a:xfrm>
                    <a:off x="8049701" y="3595635"/>
                    <a:ext cx="345558" cy="33855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</m:oMath>
                      </m:oMathPara>
                    </a14:m>
                    <a:endParaRPr lang="en-US" sz="1600" b="1" dirty="0"/>
                  </a:p>
                </p:txBody>
              </p:sp>
            </mc:Choice>
            <mc:Fallback xmlns="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9D8D0EE8-008B-E623-CEE9-C2A48AAA19D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49701" y="3595635"/>
                    <a:ext cx="345558" cy="338554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1AD1C4AD-C5F2-B8DA-0A97-FE49A54057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95061" y="5257761"/>
                <a:ext cx="634341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FBBC99E7-7167-35AA-D1E0-B262C29B62D3}"/>
                      </a:ext>
                    </a:extLst>
                  </p:cNvPr>
                  <p:cNvSpPr txBox="1"/>
                  <p:nvPr/>
                </p:nvSpPr>
                <p:spPr>
                  <a:xfrm>
                    <a:off x="8049701" y="5073095"/>
                    <a:ext cx="345558" cy="33855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</m:oMath>
                      </m:oMathPara>
                    </a14:m>
                    <a:endParaRPr lang="en-US" sz="1600" b="1" dirty="0"/>
                  </a:p>
                </p:txBody>
              </p:sp>
            </mc:Choice>
            <mc:Fallback xmlns=""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FBBC99E7-7167-35AA-D1E0-B262C29B62D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49701" y="5073095"/>
                    <a:ext cx="345558" cy="338554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962917FF-949A-DE73-77F8-DD3CE506CA4D}"/>
                </a:ext>
              </a:extLst>
            </p:cNvPr>
            <p:cNvGrpSpPr/>
            <p:nvPr/>
          </p:nvGrpSpPr>
          <p:grpSpPr>
            <a:xfrm>
              <a:off x="3800409" y="3509407"/>
              <a:ext cx="644973" cy="1816014"/>
              <a:chOff x="7884429" y="3595635"/>
              <a:chExt cx="644973" cy="1816014"/>
            </a:xfrm>
          </p:grpSpPr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08582F24-2A02-E6E9-84A0-A9BDDB0F7EE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95061" y="4768608"/>
                <a:ext cx="634341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28A3CA73-EDC1-AA8C-4684-0F0159017FA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84429" y="3746643"/>
                <a:ext cx="634341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8B001E61-1F67-94AD-6A2B-4545CB60345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95061" y="4260707"/>
                <a:ext cx="634341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id="{4E80FDF8-CC22-5766-E957-B9154DBBBD0F}"/>
                      </a:ext>
                    </a:extLst>
                  </p:cNvPr>
                  <p:cNvSpPr txBox="1"/>
                  <p:nvPr/>
                </p:nvSpPr>
                <p:spPr>
                  <a:xfrm>
                    <a:off x="8049701" y="4092757"/>
                    <a:ext cx="345558" cy="33855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id="{4E80FDF8-CC22-5766-E957-B9154DBBBD0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49701" y="4092757"/>
                    <a:ext cx="345558" cy="338554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l="-10345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TextBox 48">
                    <a:extLst>
                      <a:ext uri="{FF2B5EF4-FFF2-40B4-BE49-F238E27FC236}">
                        <a16:creationId xmlns:a16="http://schemas.microsoft.com/office/drawing/2014/main" id="{517DE6BA-51A8-098F-2188-BEC3BD62439A}"/>
                      </a:ext>
                    </a:extLst>
                  </p:cNvPr>
                  <p:cNvSpPr txBox="1"/>
                  <p:nvPr/>
                </p:nvSpPr>
                <p:spPr>
                  <a:xfrm>
                    <a:off x="8049701" y="4583942"/>
                    <a:ext cx="345558" cy="33855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oMath>
                      </m:oMathPara>
                    </a14:m>
                    <a:endParaRPr lang="en-US" sz="1600" b="1" dirty="0"/>
                  </a:p>
                </p:txBody>
              </p:sp>
            </mc:Choice>
            <mc:Fallback xmlns="">
              <p:sp>
                <p:nvSpPr>
                  <p:cNvPr id="49" name="TextBox 48">
                    <a:extLst>
                      <a:ext uri="{FF2B5EF4-FFF2-40B4-BE49-F238E27FC236}">
                        <a16:creationId xmlns:a16="http://schemas.microsoft.com/office/drawing/2014/main" id="{517DE6BA-51A8-098F-2188-BEC3BD62439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49701" y="4583942"/>
                    <a:ext cx="345558" cy="338554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l="-10345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TextBox 49">
                    <a:extLst>
                      <a:ext uri="{FF2B5EF4-FFF2-40B4-BE49-F238E27FC236}">
                        <a16:creationId xmlns:a16="http://schemas.microsoft.com/office/drawing/2014/main" id="{C45F050C-E6EA-CF2B-1D8F-38FB5621F704}"/>
                      </a:ext>
                    </a:extLst>
                  </p:cNvPr>
                  <p:cNvSpPr txBox="1"/>
                  <p:nvPr/>
                </p:nvSpPr>
                <p:spPr>
                  <a:xfrm>
                    <a:off x="8049701" y="3595635"/>
                    <a:ext cx="345558" cy="33855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en-US" sz="1600" b="1" dirty="0"/>
                  </a:p>
                </p:txBody>
              </p:sp>
            </mc:Choice>
            <mc:Fallback xmlns="">
              <p:sp>
                <p:nvSpPr>
                  <p:cNvPr id="50" name="TextBox 49">
                    <a:extLst>
                      <a:ext uri="{FF2B5EF4-FFF2-40B4-BE49-F238E27FC236}">
                        <a16:creationId xmlns:a16="http://schemas.microsoft.com/office/drawing/2014/main" id="{C45F050C-E6EA-CF2B-1D8F-38FB5621F70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49701" y="3595635"/>
                    <a:ext cx="345558" cy="338554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l="-10345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A17FEE20-D24A-87C9-D3B4-5C1C5F3BE8E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95061" y="5257761"/>
                <a:ext cx="634341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TextBox 51">
                    <a:extLst>
                      <a:ext uri="{FF2B5EF4-FFF2-40B4-BE49-F238E27FC236}">
                        <a16:creationId xmlns:a16="http://schemas.microsoft.com/office/drawing/2014/main" id="{CEA53722-FF08-288E-A35A-11E10C250496}"/>
                      </a:ext>
                    </a:extLst>
                  </p:cNvPr>
                  <p:cNvSpPr txBox="1"/>
                  <p:nvPr/>
                </p:nvSpPr>
                <p:spPr>
                  <a:xfrm>
                    <a:off x="8049701" y="5073095"/>
                    <a:ext cx="345558" cy="33855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b>
                          </m:sSub>
                        </m:oMath>
                      </m:oMathPara>
                    </a14:m>
                    <a:endParaRPr lang="en-US" sz="1600" b="1" dirty="0"/>
                  </a:p>
                </p:txBody>
              </p:sp>
            </mc:Choice>
            <mc:Fallback xmlns="">
              <p:sp>
                <p:nvSpPr>
                  <p:cNvPr id="52" name="TextBox 51">
                    <a:extLst>
                      <a:ext uri="{FF2B5EF4-FFF2-40B4-BE49-F238E27FC236}">
                        <a16:creationId xmlns:a16="http://schemas.microsoft.com/office/drawing/2014/main" id="{CEA53722-FF08-288E-A35A-11E10C25049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49701" y="5073095"/>
                    <a:ext cx="345558" cy="338554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 l="-10345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C77F04C3-1B34-3C60-9673-5E9CBF1AD11C}"/>
                </a:ext>
              </a:extLst>
            </p:cNvPr>
            <p:cNvGrpSpPr/>
            <p:nvPr/>
          </p:nvGrpSpPr>
          <p:grpSpPr>
            <a:xfrm>
              <a:off x="4364401" y="3509407"/>
              <a:ext cx="644973" cy="1816014"/>
              <a:chOff x="7884429" y="3595635"/>
              <a:chExt cx="644973" cy="1816014"/>
            </a:xfrm>
          </p:grpSpPr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B6F4208D-F5F5-D46B-B2EA-FE023EB21FB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95061" y="4768608"/>
                <a:ext cx="634341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A30619D5-F7EE-050A-37A2-3909A5370E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84429" y="3746643"/>
                <a:ext cx="634341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46EF8A59-F4E9-E567-0DA3-0983FA1D8D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95061" y="4260707"/>
                <a:ext cx="634341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TextBox 56">
                    <a:extLst>
                      <a:ext uri="{FF2B5EF4-FFF2-40B4-BE49-F238E27FC236}">
                        <a16:creationId xmlns:a16="http://schemas.microsoft.com/office/drawing/2014/main" id="{2B8F1129-1427-DC4B-A710-7E5CCACC5A2F}"/>
                      </a:ext>
                    </a:extLst>
                  </p:cNvPr>
                  <p:cNvSpPr txBox="1"/>
                  <p:nvPr/>
                </p:nvSpPr>
                <p:spPr>
                  <a:xfrm>
                    <a:off x="8049701" y="4092757"/>
                    <a:ext cx="345558" cy="33855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57" name="TextBox 56">
                    <a:extLst>
                      <a:ext uri="{FF2B5EF4-FFF2-40B4-BE49-F238E27FC236}">
                        <a16:creationId xmlns:a16="http://schemas.microsoft.com/office/drawing/2014/main" id="{2B8F1129-1427-DC4B-A710-7E5CCACC5A2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49701" y="4092757"/>
                    <a:ext cx="345558" cy="338554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>
                    <a:extLst>
                      <a:ext uri="{FF2B5EF4-FFF2-40B4-BE49-F238E27FC236}">
                        <a16:creationId xmlns:a16="http://schemas.microsoft.com/office/drawing/2014/main" id="{2B14632E-6D60-74AB-3C03-DDCCEBF67FE4}"/>
                      </a:ext>
                    </a:extLst>
                  </p:cNvPr>
                  <p:cNvSpPr txBox="1"/>
                  <p:nvPr/>
                </p:nvSpPr>
                <p:spPr>
                  <a:xfrm>
                    <a:off x="8049701" y="4583942"/>
                    <a:ext cx="345558" cy="33855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</m:oMath>
                      </m:oMathPara>
                    </a14:m>
                    <a:endParaRPr lang="en-US" sz="1600" b="1" dirty="0"/>
                  </a:p>
                </p:txBody>
              </p:sp>
            </mc:Choice>
            <mc:Fallback xmlns="">
              <p:sp>
                <p:nvSpPr>
                  <p:cNvPr id="58" name="TextBox 57">
                    <a:extLst>
                      <a:ext uri="{FF2B5EF4-FFF2-40B4-BE49-F238E27FC236}">
                        <a16:creationId xmlns:a16="http://schemas.microsoft.com/office/drawing/2014/main" id="{2B14632E-6D60-74AB-3C03-DDCCEBF67FE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49701" y="4583942"/>
                    <a:ext cx="345558" cy="338554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" name="TextBox 58">
                    <a:extLst>
                      <a:ext uri="{FF2B5EF4-FFF2-40B4-BE49-F238E27FC236}">
                        <a16:creationId xmlns:a16="http://schemas.microsoft.com/office/drawing/2014/main" id="{A6E19FCB-23A0-7FB9-D351-B50126D2F986}"/>
                      </a:ext>
                    </a:extLst>
                  </p:cNvPr>
                  <p:cNvSpPr txBox="1"/>
                  <p:nvPr/>
                </p:nvSpPr>
                <p:spPr>
                  <a:xfrm>
                    <a:off x="8049701" y="3595635"/>
                    <a:ext cx="345558" cy="33855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</m:oMath>
                      </m:oMathPara>
                    </a14:m>
                    <a:endParaRPr lang="en-US" sz="1600" b="1" dirty="0"/>
                  </a:p>
                </p:txBody>
              </p:sp>
            </mc:Choice>
            <mc:Fallback xmlns="">
              <p:sp>
                <p:nvSpPr>
                  <p:cNvPr id="59" name="TextBox 58">
                    <a:extLst>
                      <a:ext uri="{FF2B5EF4-FFF2-40B4-BE49-F238E27FC236}">
                        <a16:creationId xmlns:a16="http://schemas.microsoft.com/office/drawing/2014/main" id="{A6E19FCB-23A0-7FB9-D351-B50126D2F98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49701" y="3595635"/>
                    <a:ext cx="345558" cy="338554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A7659547-5C93-12D7-8796-F237DC97A56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95061" y="5257761"/>
                <a:ext cx="634341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TextBox 60">
                    <a:extLst>
                      <a:ext uri="{FF2B5EF4-FFF2-40B4-BE49-F238E27FC236}">
                        <a16:creationId xmlns:a16="http://schemas.microsoft.com/office/drawing/2014/main" id="{5116BC49-9457-DA09-E1DE-AE5267C9C6DE}"/>
                      </a:ext>
                    </a:extLst>
                  </p:cNvPr>
                  <p:cNvSpPr txBox="1"/>
                  <p:nvPr/>
                </p:nvSpPr>
                <p:spPr>
                  <a:xfrm>
                    <a:off x="8049701" y="5073095"/>
                    <a:ext cx="345558" cy="33855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</m:oMath>
                      </m:oMathPara>
                    </a14:m>
                    <a:endParaRPr lang="en-US" sz="1600" b="1" dirty="0"/>
                  </a:p>
                </p:txBody>
              </p:sp>
            </mc:Choice>
            <mc:Fallback xmlns="">
              <p:sp>
                <p:nvSpPr>
                  <p:cNvPr id="61" name="TextBox 60">
                    <a:extLst>
                      <a:ext uri="{FF2B5EF4-FFF2-40B4-BE49-F238E27FC236}">
                        <a16:creationId xmlns:a16="http://schemas.microsoft.com/office/drawing/2014/main" id="{5116BC49-9457-DA09-E1DE-AE5267C9C6D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49701" y="5073095"/>
                    <a:ext cx="345558" cy="338554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1A47B0ED-78F5-A6CD-5C78-6FAB03933C93}"/>
                </a:ext>
              </a:extLst>
            </p:cNvPr>
            <p:cNvGrpSpPr/>
            <p:nvPr/>
          </p:nvGrpSpPr>
          <p:grpSpPr>
            <a:xfrm>
              <a:off x="4905321" y="3509407"/>
              <a:ext cx="644973" cy="1816014"/>
              <a:chOff x="7884429" y="3595635"/>
              <a:chExt cx="644973" cy="1816014"/>
            </a:xfrm>
          </p:grpSpPr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558580F7-33E3-CB54-D616-AF5E6E0F43B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95061" y="4768608"/>
                <a:ext cx="634341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BF96654C-1029-2B57-B5F1-EB6C4E1B5EE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84429" y="3746643"/>
                <a:ext cx="634341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979E8DA4-7D31-55F0-AF50-1AFD14B457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95061" y="4260707"/>
                <a:ext cx="634341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6" name="TextBox 65">
                    <a:extLst>
                      <a:ext uri="{FF2B5EF4-FFF2-40B4-BE49-F238E27FC236}">
                        <a16:creationId xmlns:a16="http://schemas.microsoft.com/office/drawing/2014/main" id="{4EEA2F5C-DD56-9A47-B694-7D2E91D8221D}"/>
                      </a:ext>
                    </a:extLst>
                  </p:cNvPr>
                  <p:cNvSpPr txBox="1"/>
                  <p:nvPr/>
                </p:nvSpPr>
                <p:spPr>
                  <a:xfrm>
                    <a:off x="8049701" y="4092757"/>
                    <a:ext cx="345558" cy="33855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66" name="TextBox 65">
                    <a:extLst>
                      <a:ext uri="{FF2B5EF4-FFF2-40B4-BE49-F238E27FC236}">
                        <a16:creationId xmlns:a16="http://schemas.microsoft.com/office/drawing/2014/main" id="{4EEA2F5C-DD56-9A47-B694-7D2E91D8221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49701" y="4092757"/>
                    <a:ext cx="345558" cy="338554"/>
                  </a:xfrm>
                  <a:prstGeom prst="rect">
                    <a:avLst/>
                  </a:prstGeom>
                  <a:blipFill>
                    <a:blip r:embed="rId25"/>
                    <a:stretch>
                      <a:fillRect l="-8621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7" name="TextBox 66">
                    <a:extLst>
                      <a:ext uri="{FF2B5EF4-FFF2-40B4-BE49-F238E27FC236}">
                        <a16:creationId xmlns:a16="http://schemas.microsoft.com/office/drawing/2014/main" id="{DF6387F4-45CD-AF2A-8E07-1726FF891DE6}"/>
                      </a:ext>
                    </a:extLst>
                  </p:cNvPr>
                  <p:cNvSpPr txBox="1"/>
                  <p:nvPr/>
                </p:nvSpPr>
                <p:spPr>
                  <a:xfrm>
                    <a:off x="8049701" y="4583942"/>
                    <a:ext cx="345558" cy="33855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oMath>
                      </m:oMathPara>
                    </a14:m>
                    <a:endParaRPr lang="en-US" sz="1600" b="1" dirty="0"/>
                  </a:p>
                </p:txBody>
              </p:sp>
            </mc:Choice>
            <mc:Fallback xmlns="">
              <p:sp>
                <p:nvSpPr>
                  <p:cNvPr id="67" name="TextBox 66">
                    <a:extLst>
                      <a:ext uri="{FF2B5EF4-FFF2-40B4-BE49-F238E27FC236}">
                        <a16:creationId xmlns:a16="http://schemas.microsoft.com/office/drawing/2014/main" id="{DF6387F4-45CD-AF2A-8E07-1726FF891DE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49701" y="4583942"/>
                    <a:ext cx="345558" cy="338554"/>
                  </a:xfrm>
                  <a:prstGeom prst="rect">
                    <a:avLst/>
                  </a:prstGeom>
                  <a:blipFill>
                    <a:blip r:embed="rId26"/>
                    <a:stretch>
                      <a:fillRect l="-8621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TextBox 67">
                    <a:extLst>
                      <a:ext uri="{FF2B5EF4-FFF2-40B4-BE49-F238E27FC236}">
                        <a16:creationId xmlns:a16="http://schemas.microsoft.com/office/drawing/2014/main" id="{4173F90D-0531-59DB-81B2-28FA7FCD9798}"/>
                      </a:ext>
                    </a:extLst>
                  </p:cNvPr>
                  <p:cNvSpPr txBox="1"/>
                  <p:nvPr/>
                </p:nvSpPr>
                <p:spPr>
                  <a:xfrm>
                    <a:off x="8049701" y="3595635"/>
                    <a:ext cx="345558" cy="33855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en-US" sz="1600" b="1" dirty="0"/>
                  </a:p>
                </p:txBody>
              </p:sp>
            </mc:Choice>
            <mc:Fallback xmlns="">
              <p:sp>
                <p:nvSpPr>
                  <p:cNvPr id="68" name="TextBox 67">
                    <a:extLst>
                      <a:ext uri="{FF2B5EF4-FFF2-40B4-BE49-F238E27FC236}">
                        <a16:creationId xmlns:a16="http://schemas.microsoft.com/office/drawing/2014/main" id="{4173F90D-0531-59DB-81B2-28FA7FCD979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49701" y="3595635"/>
                    <a:ext cx="345558" cy="338554"/>
                  </a:xfrm>
                  <a:prstGeom prst="rect">
                    <a:avLst/>
                  </a:prstGeom>
                  <a:blipFill>
                    <a:blip r:embed="rId27"/>
                    <a:stretch>
                      <a:fillRect l="-8621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E833D8A5-CB23-9EB6-F6C0-7F0BA3BA49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95061" y="5257761"/>
                <a:ext cx="634341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0" name="TextBox 69">
                    <a:extLst>
                      <a:ext uri="{FF2B5EF4-FFF2-40B4-BE49-F238E27FC236}">
                        <a16:creationId xmlns:a16="http://schemas.microsoft.com/office/drawing/2014/main" id="{980E9491-A366-5823-D29D-24534F9913C4}"/>
                      </a:ext>
                    </a:extLst>
                  </p:cNvPr>
                  <p:cNvSpPr txBox="1"/>
                  <p:nvPr/>
                </p:nvSpPr>
                <p:spPr>
                  <a:xfrm>
                    <a:off x="8049701" y="5073095"/>
                    <a:ext cx="345558" cy="33855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b>
                          </m:sSub>
                        </m:oMath>
                      </m:oMathPara>
                    </a14:m>
                    <a:endParaRPr lang="en-US" sz="1600" b="1" dirty="0"/>
                  </a:p>
                </p:txBody>
              </p:sp>
            </mc:Choice>
            <mc:Fallback xmlns="">
              <p:sp>
                <p:nvSpPr>
                  <p:cNvPr id="70" name="TextBox 69">
                    <a:extLst>
                      <a:ext uri="{FF2B5EF4-FFF2-40B4-BE49-F238E27FC236}">
                        <a16:creationId xmlns:a16="http://schemas.microsoft.com/office/drawing/2014/main" id="{980E9491-A366-5823-D29D-24534F9913C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49701" y="5073095"/>
                    <a:ext cx="345558" cy="338554"/>
                  </a:xfrm>
                  <a:prstGeom prst="rect">
                    <a:avLst/>
                  </a:prstGeom>
                  <a:blipFill>
                    <a:blip r:embed="rId28"/>
                    <a:stretch>
                      <a:fillRect l="-8621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C2524BAD-96F6-9F27-694B-0ED47A8346A2}"/>
                  </a:ext>
                </a:extLst>
              </p:cNvPr>
              <p:cNvSpPr txBox="1"/>
              <p:nvPr/>
            </p:nvSpPr>
            <p:spPr>
              <a:xfrm>
                <a:off x="1873240" y="4090944"/>
                <a:ext cx="76348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C2524BAD-96F6-9F27-694B-0ED47A8346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3240" y="4090944"/>
                <a:ext cx="763484" cy="523220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A1B44361-13AC-C698-8195-8009388CE1F2}"/>
              </a:ext>
            </a:extLst>
          </p:cNvPr>
          <p:cNvSpPr/>
          <p:nvPr/>
        </p:nvSpPr>
        <p:spPr>
          <a:xfrm>
            <a:off x="4998037" y="3356954"/>
            <a:ext cx="489098" cy="2144406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6323348A-BB52-DEEA-39C8-7E40DFA59E2A}"/>
              </a:ext>
            </a:extLst>
          </p:cNvPr>
          <p:cNvSpPr/>
          <p:nvPr/>
        </p:nvSpPr>
        <p:spPr>
          <a:xfrm>
            <a:off x="3901478" y="3356954"/>
            <a:ext cx="489098" cy="2144406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062F6FF3-A85C-7858-C137-515708BA5717}"/>
              </a:ext>
            </a:extLst>
          </p:cNvPr>
          <p:cNvSpPr/>
          <p:nvPr/>
        </p:nvSpPr>
        <p:spPr>
          <a:xfrm>
            <a:off x="2734879" y="3356954"/>
            <a:ext cx="489098" cy="2144406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26C4C575-3A85-3305-4C7A-70753416F909}"/>
                  </a:ext>
                </a:extLst>
              </p:cNvPr>
              <p:cNvSpPr txBox="1"/>
              <p:nvPr/>
            </p:nvSpPr>
            <p:spPr>
              <a:xfrm>
                <a:off x="5902242" y="3144010"/>
                <a:ext cx="5762846" cy="101566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⊗⋯⊗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000" dirty="0"/>
                  <a:t> </a:t>
                </a:r>
              </a:p>
              <a:p>
                <a:r>
                  <a:rPr lang="en-US" sz="2000" dirty="0"/>
                  <a:t>is a tensor product of single-qubit diagonal </a:t>
                </a:r>
                <a:r>
                  <a:rPr lang="en-US" sz="2000" dirty="0" err="1"/>
                  <a:t>unitaries</a:t>
                </a:r>
                <a:endParaRPr lang="en-US" sz="2000" dirty="0"/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000" dirty="0"/>
                  <a:t> is a diagonal unitary 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000" dirty="0"/>
                  <a:t> qubits</a:t>
                </a: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26C4C575-3A85-3305-4C7A-70753416F9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2242" y="3144010"/>
                <a:ext cx="5762846" cy="1015663"/>
              </a:xfrm>
              <a:prstGeom prst="rect">
                <a:avLst/>
              </a:prstGeom>
              <a:blipFill>
                <a:blip r:embed="rId30"/>
                <a:stretch>
                  <a:fillRect l="-1057" b="-10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4E1232DA-DDF5-8CB9-60B4-4814A84E0496}"/>
                  </a:ext>
                </a:extLst>
              </p:cNvPr>
              <p:cNvSpPr txBox="1"/>
              <p:nvPr/>
            </p:nvSpPr>
            <p:spPr>
              <a:xfrm>
                <a:off x="7541691" y="4121319"/>
                <a:ext cx="4308295" cy="119282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b="1" i="1" smtClean="0">
                        <a:effectLst/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sz="2000" b="1" dirty="0">
                    <a:effectLst/>
                  </a:rPr>
                  <a:t>-qubit diagonal unitary has T-count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effectLst/>
                          <a:latin typeface="Cambria Math" panose="02040503050406030204" pitchFamily="18" charset="0"/>
                        </a:rPr>
                        <m:t>𝑶</m:t>
                      </m:r>
                      <m:d>
                        <m:dPr>
                          <m:ctrlPr>
                            <a:rPr lang="en-US" sz="1600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1600" b="1" i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𝐥𝐨𝐠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num>
                                        <m:den>
                                          <m: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𝝐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e>
                          </m:rad>
                          <m:r>
                            <a:rPr lang="en-US" sz="1600" b="1" i="1" smtClean="0">
                              <a:effectLst/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1600" b="1" i="0" smtClean="0">
                                  <a:effectLst/>
                                  <a:latin typeface="Cambria Math" panose="02040503050406030204" pitchFamily="18" charset="0"/>
                                </a:rPr>
                                <m:t>𝐥𝐨𝐠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𝝐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sz="1400" b="1" dirty="0">
                  <a:effectLst/>
                </a:endParaRP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4E1232DA-DDF5-8CB9-60B4-4814A84E04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1691" y="4121319"/>
                <a:ext cx="4308295" cy="1192827"/>
              </a:xfrm>
              <a:prstGeom prst="rect">
                <a:avLst/>
              </a:prstGeom>
              <a:blipFill>
                <a:blip r:embed="rId31"/>
                <a:stretch>
                  <a:fillRect t="-2551" r="-2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8948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3AB93-E0A9-83D3-68F1-1B6FFF1FB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Clifford Gates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F1EC52-B630-6FDE-B13C-3A715137C1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1999" y="1728988"/>
            <a:ext cx="1819369" cy="7525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B7F8A6-3E2B-A9AD-223D-7A5EDB1489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5788" y="1728988"/>
            <a:ext cx="2400423" cy="7334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65BDF82-7675-3F71-F4FD-508A42AEB2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3838" y="1433698"/>
            <a:ext cx="2362321" cy="1343094"/>
          </a:xfrm>
          <a:prstGeom prst="rect">
            <a:avLst/>
          </a:prstGeom>
        </p:spPr>
      </p:pic>
      <p:grpSp>
        <p:nvGrpSpPr>
          <p:cNvPr id="77" name="Group 76">
            <a:extLst>
              <a:ext uri="{FF2B5EF4-FFF2-40B4-BE49-F238E27FC236}">
                <a16:creationId xmlns:a16="http://schemas.microsoft.com/office/drawing/2014/main" id="{901C5571-8018-089D-3FDE-9BF845D7CBA3}"/>
              </a:ext>
            </a:extLst>
          </p:cNvPr>
          <p:cNvGrpSpPr/>
          <p:nvPr/>
        </p:nvGrpSpPr>
        <p:grpSpPr>
          <a:xfrm>
            <a:off x="10654464" y="1200215"/>
            <a:ext cx="1201886" cy="1354146"/>
            <a:chOff x="4378765" y="3814054"/>
            <a:chExt cx="1201886" cy="1354146"/>
          </a:xfrm>
        </p:grpSpPr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AC5FD0FD-1164-513E-7DDA-A4CC839CC2F9}"/>
                </a:ext>
              </a:extLst>
            </p:cNvPr>
            <p:cNvCxnSpPr>
              <a:cxnSpLocks/>
            </p:cNvCxnSpPr>
            <p:nvPr/>
          </p:nvCxnSpPr>
          <p:spPr>
            <a:xfrm>
              <a:off x="4979715" y="4263672"/>
              <a:ext cx="0" cy="69971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F7E537D7-BDC0-EF45-85A5-57BDA29A142F}"/>
                    </a:ext>
                  </a:extLst>
                </p:cNvPr>
                <p:cNvSpPr txBox="1"/>
                <p:nvPr/>
              </p:nvSpPr>
              <p:spPr>
                <a:xfrm rot="10800000">
                  <a:off x="4378765" y="3814054"/>
                  <a:ext cx="1201886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⋅</m:t>
                        </m:r>
                      </m:oMath>
                    </m:oMathPara>
                  </a14:m>
                  <a:endParaRPr lang="en-US" sz="6000" b="1" dirty="0"/>
                </a:p>
              </p:txBody>
            </p:sp>
          </mc:Choice>
          <mc:Fallback xmlns="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F7E537D7-BDC0-EF45-85A5-57BDA29A14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>
                  <a:off x="4378765" y="3814054"/>
                  <a:ext cx="1201886" cy="101566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46247711-4889-2B3E-F31C-42F7749457E5}"/>
                    </a:ext>
                  </a:extLst>
                </p:cNvPr>
                <p:cNvSpPr txBox="1"/>
                <p:nvPr/>
              </p:nvSpPr>
              <p:spPr>
                <a:xfrm rot="10800000" flipH="1">
                  <a:off x="4660651" y="4768090"/>
                  <a:ext cx="63811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⊕</m:t>
                        </m:r>
                      </m:oMath>
                    </m:oMathPara>
                  </a14:m>
                  <a:endParaRPr lang="en-US" sz="2000" b="1" dirty="0"/>
                </a:p>
              </p:txBody>
            </p:sp>
          </mc:Choice>
          <mc:Fallback xmlns="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46247711-4889-2B3E-F31C-42F7749457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 flipH="1">
                  <a:off x="4660651" y="4768090"/>
                  <a:ext cx="638116" cy="400110"/>
                </a:xfrm>
                <a:prstGeom prst="rect">
                  <a:avLst/>
                </a:prstGeom>
                <a:blipFill>
                  <a:blip r:embed="rId7"/>
                  <a:stretch>
                    <a:fillRect t="-75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82" name="Picture 81">
            <a:extLst>
              <a:ext uri="{FF2B5EF4-FFF2-40B4-BE49-F238E27FC236}">
                <a16:creationId xmlns:a16="http://schemas.microsoft.com/office/drawing/2014/main" id="{C161FEAB-E78A-3A93-225C-613E24AD59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60974" y="1925131"/>
            <a:ext cx="203869" cy="282281"/>
          </a:xfrm>
          <a:prstGeom prst="rect">
            <a:avLst/>
          </a:prstGeom>
        </p:spPr>
      </p:pic>
      <p:grpSp>
        <p:nvGrpSpPr>
          <p:cNvPr id="87" name="Group 86">
            <a:extLst>
              <a:ext uri="{FF2B5EF4-FFF2-40B4-BE49-F238E27FC236}">
                <a16:creationId xmlns:a16="http://schemas.microsoft.com/office/drawing/2014/main" id="{01ECBE6C-A673-27C9-9A13-7739B7BA17EE}"/>
              </a:ext>
            </a:extLst>
          </p:cNvPr>
          <p:cNvGrpSpPr/>
          <p:nvPr/>
        </p:nvGrpSpPr>
        <p:grpSpPr>
          <a:xfrm>
            <a:off x="2280987" y="3718703"/>
            <a:ext cx="2882223" cy="2208609"/>
            <a:chOff x="1757305" y="3348550"/>
            <a:chExt cx="2882223" cy="220860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39D8315C-166A-82C9-39BD-9F99F5277C3E}"/>
                    </a:ext>
                  </a:extLst>
                </p:cNvPr>
                <p:cNvSpPr txBox="1"/>
                <p:nvPr/>
              </p:nvSpPr>
              <p:spPr>
                <a:xfrm>
                  <a:off x="2115879" y="3604437"/>
                  <a:ext cx="48909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⟩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39D8315C-166A-82C9-39BD-9F99F5277C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5879" y="3604437"/>
                  <a:ext cx="489098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C89CD0CA-0D9A-E823-B3E9-C21FF17708F3}"/>
                </a:ext>
              </a:extLst>
            </p:cNvPr>
            <p:cNvGrpSpPr/>
            <p:nvPr/>
          </p:nvGrpSpPr>
          <p:grpSpPr>
            <a:xfrm>
              <a:off x="2604977" y="3348550"/>
              <a:ext cx="1439944" cy="1354146"/>
              <a:chOff x="4952324" y="3153064"/>
              <a:chExt cx="1439944" cy="1354146"/>
            </a:xfrm>
          </p:grpSpPr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05F9B718-AF2A-AA8F-017C-2E8F880438B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52324" y="3618619"/>
                <a:ext cx="1094225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0F054AEB-E29A-93A1-56C1-78D9266DD920}"/>
                  </a:ext>
                </a:extLst>
              </p:cNvPr>
              <p:cNvSpPr txBox="1"/>
              <p:nvPr/>
            </p:nvSpPr>
            <p:spPr>
              <a:xfrm>
                <a:off x="5200206" y="3415864"/>
                <a:ext cx="345558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/>
                  <a:t>H</a:t>
                </a:r>
              </a:p>
            </p:txBody>
          </p:sp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94FAC671-B5BE-8C12-375B-B97EC98CC1EE}"/>
                  </a:ext>
                </a:extLst>
              </p:cNvPr>
              <p:cNvGrpSpPr/>
              <p:nvPr/>
            </p:nvGrpSpPr>
            <p:grpSpPr>
              <a:xfrm>
                <a:off x="5190382" y="3153064"/>
                <a:ext cx="1201886" cy="1354146"/>
                <a:chOff x="4378765" y="3814054"/>
                <a:chExt cx="1201886" cy="1354146"/>
              </a:xfrm>
            </p:grpSpPr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E7200C27-2981-61B4-9A22-90B775B153F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979715" y="4263672"/>
                  <a:ext cx="0" cy="69971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2" name="TextBox 71">
                      <a:extLst>
                        <a:ext uri="{FF2B5EF4-FFF2-40B4-BE49-F238E27FC236}">
                          <a16:creationId xmlns:a16="http://schemas.microsoft.com/office/drawing/2014/main" id="{4769BB69-CA2C-AB7B-0A28-32CBDD53EA22}"/>
                        </a:ext>
                      </a:extLst>
                    </p:cNvPr>
                    <p:cNvSpPr txBox="1"/>
                    <p:nvPr/>
                  </p:nvSpPr>
                  <p:spPr>
                    <a:xfrm rot="10800000">
                      <a:off x="4378765" y="3814054"/>
                      <a:ext cx="1201886" cy="101566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6000" b="1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</m:oMath>
                        </m:oMathPara>
                      </a14:m>
                      <a:endParaRPr lang="en-US" sz="6000" b="1" dirty="0"/>
                    </a:p>
                  </p:txBody>
                </p:sp>
              </mc:Choice>
              <mc:Fallback xmlns="">
                <p:sp>
                  <p:nvSpPr>
                    <p:cNvPr id="72" name="TextBox 71">
                      <a:extLst>
                        <a:ext uri="{FF2B5EF4-FFF2-40B4-BE49-F238E27FC236}">
                          <a16:creationId xmlns:a16="http://schemas.microsoft.com/office/drawing/2014/main" id="{4769BB69-CA2C-AB7B-0A28-32CBDD53EA2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10800000">
                      <a:off x="4378765" y="3814054"/>
                      <a:ext cx="1201886" cy="1015663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3" name="TextBox 72">
                      <a:extLst>
                        <a:ext uri="{FF2B5EF4-FFF2-40B4-BE49-F238E27FC236}">
                          <a16:creationId xmlns:a16="http://schemas.microsoft.com/office/drawing/2014/main" id="{A332D88A-897A-A70B-B4CC-9895820460A5}"/>
                        </a:ext>
                      </a:extLst>
                    </p:cNvPr>
                    <p:cNvSpPr txBox="1"/>
                    <p:nvPr/>
                  </p:nvSpPr>
                  <p:spPr>
                    <a:xfrm rot="10800000" flipH="1">
                      <a:off x="4660651" y="4768090"/>
                      <a:ext cx="638116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⊕</m:t>
                            </m:r>
                          </m:oMath>
                        </m:oMathPara>
                      </a14:m>
                      <a:endParaRPr lang="en-US" sz="2000" b="1" dirty="0"/>
                    </a:p>
                  </p:txBody>
                </p:sp>
              </mc:Choice>
              <mc:Fallback xmlns="">
                <p:sp>
                  <p:nvSpPr>
                    <p:cNvPr id="73" name="TextBox 72">
                      <a:extLst>
                        <a:ext uri="{FF2B5EF4-FFF2-40B4-BE49-F238E27FC236}">
                          <a16:creationId xmlns:a16="http://schemas.microsoft.com/office/drawing/2014/main" id="{A332D88A-897A-A70B-B4CC-9895820460A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10800000" flipH="1">
                      <a:off x="4660651" y="4768090"/>
                      <a:ext cx="638116" cy="400110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 t="-923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13432D92-41FA-D90D-962E-6EFC95F9323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61187" y="4286697"/>
                <a:ext cx="1094225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9CE2C9C6-4B26-CA30-EAEE-D9078EFAD1FA}"/>
                    </a:ext>
                  </a:extLst>
                </p:cNvPr>
                <p:cNvSpPr txBox="1"/>
                <p:nvPr/>
              </p:nvSpPr>
              <p:spPr>
                <a:xfrm>
                  <a:off x="2124742" y="4275922"/>
                  <a:ext cx="48909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⟩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9CE2C9C6-4B26-CA30-EAEE-D9078EFAD1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4742" y="4275922"/>
                  <a:ext cx="489098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21EAD124-5112-14A1-3891-497E125C28BA}"/>
                    </a:ext>
                  </a:extLst>
                </p:cNvPr>
                <p:cNvSpPr txBox="1"/>
                <p:nvPr/>
              </p:nvSpPr>
              <p:spPr>
                <a:xfrm>
                  <a:off x="1757305" y="4800605"/>
                  <a:ext cx="2882223" cy="756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Bell state:</a:t>
                  </a:r>
                  <a:r>
                    <a:rPr lang="en-US" dirty="0"/>
                    <a:t> </a:t>
                  </a:r>
                  <a:r>
                    <a:rPr lang="en-US" sz="2800" dirty="0"/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⟩"/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+|11⟩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21EAD124-5112-14A1-3891-497E125C28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57305" y="4800605"/>
                  <a:ext cx="2882223" cy="756554"/>
                </a:xfrm>
                <a:prstGeom prst="rect">
                  <a:avLst/>
                </a:prstGeom>
                <a:blipFill>
                  <a:blip r:embed="rId13"/>
                  <a:stretch>
                    <a:fillRect l="-3171" b="-80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D793EFC6-A1E1-2541-1554-8E285C5D565D}"/>
              </a:ext>
            </a:extLst>
          </p:cNvPr>
          <p:cNvGrpSpPr/>
          <p:nvPr/>
        </p:nvGrpSpPr>
        <p:grpSpPr>
          <a:xfrm>
            <a:off x="7276697" y="3577970"/>
            <a:ext cx="3888958" cy="2669004"/>
            <a:chOff x="6399359" y="3676513"/>
            <a:chExt cx="3888958" cy="2669004"/>
          </a:xfrm>
        </p:grpSpPr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0545C95C-CB86-D361-A197-FB592084F426}"/>
                </a:ext>
              </a:extLst>
            </p:cNvPr>
            <p:cNvGrpSpPr/>
            <p:nvPr/>
          </p:nvGrpSpPr>
          <p:grpSpPr>
            <a:xfrm>
              <a:off x="7597350" y="3676513"/>
              <a:ext cx="644973" cy="1846792"/>
              <a:chOff x="7884429" y="3595635"/>
              <a:chExt cx="644973" cy="1846792"/>
            </a:xfrm>
          </p:grpSpPr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0EBD86A4-9EB7-ABD6-FD6C-9DD78A0A5D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95061" y="4768608"/>
                <a:ext cx="634341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B79D0BCB-0B82-147B-50E8-73E25057869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84429" y="3746643"/>
                <a:ext cx="634341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64A466B0-AA5B-ED99-870E-DD37008B843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95061" y="4260707"/>
                <a:ext cx="634341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2FB2B8B2-2E06-5E05-71A7-B1C1DBAB1F28}"/>
                  </a:ext>
                </a:extLst>
              </p:cNvPr>
              <p:cNvSpPr txBox="1"/>
              <p:nvPr/>
            </p:nvSpPr>
            <p:spPr>
              <a:xfrm>
                <a:off x="8049701" y="4092757"/>
                <a:ext cx="345558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/>
                  <a:t>H</a:t>
                </a:r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3947144D-F005-4AA4-D171-A10652809C80}"/>
                  </a:ext>
                </a:extLst>
              </p:cNvPr>
              <p:cNvSpPr txBox="1"/>
              <p:nvPr/>
            </p:nvSpPr>
            <p:spPr>
              <a:xfrm>
                <a:off x="8049701" y="4583942"/>
                <a:ext cx="345558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/>
                  <a:t>H</a:t>
                </a:r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280F17F9-7694-E614-8035-E3F99B3FED89}"/>
                  </a:ext>
                </a:extLst>
              </p:cNvPr>
              <p:cNvSpPr txBox="1"/>
              <p:nvPr/>
            </p:nvSpPr>
            <p:spPr>
              <a:xfrm>
                <a:off x="8049701" y="3595635"/>
                <a:ext cx="345558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/>
                  <a:t>H</a:t>
                </a:r>
              </a:p>
            </p:txBody>
          </p: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59196ABF-A69C-A6A0-E21A-52BB2A523C8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95061" y="5257761"/>
                <a:ext cx="634341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33B6F822-E9EF-AA1D-B13A-A41919768C92}"/>
                  </a:ext>
                </a:extLst>
              </p:cNvPr>
              <p:cNvSpPr txBox="1"/>
              <p:nvPr/>
            </p:nvSpPr>
            <p:spPr>
              <a:xfrm>
                <a:off x="8049701" y="5073095"/>
                <a:ext cx="345558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/>
                  <a:t>H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84115F81-9795-8E29-1BEA-A34068AA59C7}"/>
                    </a:ext>
                  </a:extLst>
                </p:cNvPr>
                <p:cNvSpPr txBox="1"/>
                <p:nvPr/>
              </p:nvSpPr>
              <p:spPr>
                <a:xfrm>
                  <a:off x="6399359" y="5583192"/>
                  <a:ext cx="3888958" cy="76232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Hadamard-Walsh transform</a:t>
                  </a:r>
                </a:p>
                <a:p>
                  <a:r>
                    <a:rPr lang="en-US" dirty="0"/>
                    <a:t>Fourier transform over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84115F81-9795-8E29-1BEA-A34068AA59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99359" y="5583192"/>
                  <a:ext cx="3888958" cy="762325"/>
                </a:xfrm>
                <a:prstGeom prst="rect">
                  <a:avLst/>
                </a:prstGeom>
                <a:blipFill>
                  <a:blip r:embed="rId14"/>
                  <a:stretch>
                    <a:fillRect l="-2508" t="-6400" b="-88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71392EA5-785A-7E2A-A5E7-165D27ABD829}"/>
              </a:ext>
            </a:extLst>
          </p:cNvPr>
          <p:cNvCxnSpPr>
            <a:cxnSpLocks/>
          </p:cNvCxnSpPr>
          <p:nvPr/>
        </p:nvCxnSpPr>
        <p:spPr>
          <a:xfrm>
            <a:off x="887819" y="3220937"/>
            <a:ext cx="10770781" cy="11328"/>
          </a:xfrm>
          <a:prstGeom prst="line">
            <a:avLst/>
          </a:prstGeom>
          <a:ln w="57150"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253816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293A1-F1EB-3201-FBFA-D1B74021D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Proof of Batched Synthesis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FF5347-EABF-CAB5-2245-B7D0314A96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97082" y="2648239"/>
                <a:ext cx="6454185" cy="41210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1800" dirty="0"/>
                  <a:t>By Euler angle,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𝐻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𝐻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1800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1800" dirty="0"/>
                  <a:t> are diagonal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FF5347-EABF-CAB5-2245-B7D0314A96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7082" y="2648239"/>
                <a:ext cx="6454185" cy="412103"/>
              </a:xfrm>
              <a:blipFill>
                <a:blip r:embed="rId2"/>
                <a:stretch>
                  <a:fillRect l="-851" t="-11765" b="-7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774AD1D-6B57-99D4-423B-4E1D7181DD61}"/>
                  </a:ext>
                </a:extLst>
              </p:cNvPr>
              <p:cNvSpPr txBox="1"/>
              <p:nvPr/>
            </p:nvSpPr>
            <p:spPr>
              <a:xfrm>
                <a:off x="818485" y="1457030"/>
                <a:ext cx="10555030" cy="73718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func>
                  </m:oMath>
                </a14:m>
                <a:r>
                  <a:rPr lang="en-US" sz="2800" dirty="0"/>
                  <a:t>, then T-count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⊗⋯⊗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800" dirty="0"/>
                  <a:t> 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774AD1D-6B57-99D4-423B-4E1D7181DD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485" y="1457030"/>
                <a:ext cx="10555030" cy="737189"/>
              </a:xfrm>
              <a:prstGeom prst="rect">
                <a:avLst/>
              </a:prstGeom>
              <a:blipFill>
                <a:blip r:embed="rId3"/>
                <a:stretch>
                  <a:fillRect l="-1155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8736B1C1-33A3-C10B-409D-31B098C4F2C5}"/>
              </a:ext>
            </a:extLst>
          </p:cNvPr>
          <p:cNvGrpSpPr/>
          <p:nvPr/>
        </p:nvGrpSpPr>
        <p:grpSpPr>
          <a:xfrm>
            <a:off x="1292396" y="3509407"/>
            <a:ext cx="644973" cy="1816014"/>
            <a:chOff x="7884429" y="3595635"/>
            <a:chExt cx="644973" cy="1816014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DD20B63-ABA2-0B5A-8419-987B320D2FE1}"/>
                </a:ext>
              </a:extLst>
            </p:cNvPr>
            <p:cNvCxnSpPr>
              <a:cxnSpLocks/>
            </p:cNvCxnSpPr>
            <p:nvPr/>
          </p:nvCxnSpPr>
          <p:spPr>
            <a:xfrm>
              <a:off x="7895061" y="4768608"/>
              <a:ext cx="634341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03ABA33-4A23-DD55-CC6B-BD147196F2E8}"/>
                </a:ext>
              </a:extLst>
            </p:cNvPr>
            <p:cNvCxnSpPr>
              <a:cxnSpLocks/>
            </p:cNvCxnSpPr>
            <p:nvPr/>
          </p:nvCxnSpPr>
          <p:spPr>
            <a:xfrm>
              <a:off x="7884429" y="3746643"/>
              <a:ext cx="634341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8C8D761-FAB7-667B-71AA-6BD4EEE0DC6A}"/>
                </a:ext>
              </a:extLst>
            </p:cNvPr>
            <p:cNvCxnSpPr>
              <a:cxnSpLocks/>
            </p:cNvCxnSpPr>
            <p:nvPr/>
          </p:nvCxnSpPr>
          <p:spPr>
            <a:xfrm>
              <a:off x="7895061" y="4260707"/>
              <a:ext cx="634341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B7B05AC6-7814-740D-0FC3-3F72B5E3139B}"/>
                    </a:ext>
                  </a:extLst>
                </p:cNvPr>
                <p:cNvSpPr txBox="1"/>
                <p:nvPr/>
              </p:nvSpPr>
              <p:spPr>
                <a:xfrm>
                  <a:off x="8049701" y="4092757"/>
                  <a:ext cx="345558" cy="33855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𝑼</m:t>
                            </m:r>
                          </m:e>
                          <m:sub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B7B05AC6-7814-740D-0FC3-3F72B5E313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9701" y="4092757"/>
                  <a:ext cx="345558" cy="338554"/>
                </a:xfrm>
                <a:prstGeom prst="rect">
                  <a:avLst/>
                </a:prstGeom>
                <a:blipFill>
                  <a:blip r:embed="rId4"/>
                  <a:stretch>
                    <a:fillRect l="-10169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096582E9-70C4-6AAE-0C9B-B6FAB100280C}"/>
                    </a:ext>
                  </a:extLst>
                </p:cNvPr>
                <p:cNvSpPr txBox="1"/>
                <p:nvPr/>
              </p:nvSpPr>
              <p:spPr>
                <a:xfrm>
                  <a:off x="8049701" y="4583942"/>
                  <a:ext cx="345558" cy="33855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𝑼</m:t>
                            </m:r>
                          </m:e>
                          <m:sub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1600" b="1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096582E9-70C4-6AAE-0C9B-B6FAB10028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9701" y="4583942"/>
                  <a:ext cx="345558" cy="338554"/>
                </a:xfrm>
                <a:prstGeom prst="rect">
                  <a:avLst/>
                </a:prstGeom>
                <a:blipFill>
                  <a:blip r:embed="rId5"/>
                  <a:stretch>
                    <a:fillRect l="-10169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C5362865-E1DF-9EE6-8ECE-AF87A9AAF05C}"/>
                    </a:ext>
                  </a:extLst>
                </p:cNvPr>
                <p:cNvSpPr txBox="1"/>
                <p:nvPr/>
              </p:nvSpPr>
              <p:spPr>
                <a:xfrm>
                  <a:off x="8049701" y="3595635"/>
                  <a:ext cx="345558" cy="33855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𝑼</m:t>
                            </m:r>
                          </m:e>
                          <m:sub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1600" b="1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C5362865-E1DF-9EE6-8ECE-AF87A9AAF0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9701" y="3595635"/>
                  <a:ext cx="345558" cy="338554"/>
                </a:xfrm>
                <a:prstGeom prst="rect">
                  <a:avLst/>
                </a:prstGeom>
                <a:blipFill>
                  <a:blip r:embed="rId6"/>
                  <a:stretch>
                    <a:fillRect l="-10169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02C0DFF-67B3-CC80-0EF8-00B562EC49E4}"/>
                </a:ext>
              </a:extLst>
            </p:cNvPr>
            <p:cNvCxnSpPr>
              <a:cxnSpLocks/>
            </p:cNvCxnSpPr>
            <p:nvPr/>
          </p:nvCxnSpPr>
          <p:spPr>
            <a:xfrm>
              <a:off x="7895061" y="5257761"/>
              <a:ext cx="634341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3B728D89-C0DB-D2FB-5DDE-6D1C986488A6}"/>
                    </a:ext>
                  </a:extLst>
                </p:cNvPr>
                <p:cNvSpPr txBox="1"/>
                <p:nvPr/>
              </p:nvSpPr>
              <p:spPr>
                <a:xfrm>
                  <a:off x="8049701" y="5073095"/>
                  <a:ext cx="345558" cy="33855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𝑼</m:t>
                            </m:r>
                          </m:e>
                          <m:sub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en-US" sz="1600" b="1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3B728D89-C0DB-D2FB-5DDE-6D1C986488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9701" y="5073095"/>
                  <a:ext cx="345558" cy="338554"/>
                </a:xfrm>
                <a:prstGeom prst="rect">
                  <a:avLst/>
                </a:prstGeom>
                <a:blipFill>
                  <a:blip r:embed="rId7"/>
                  <a:stretch>
                    <a:fillRect l="-10169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874E5D57-29F1-614F-373F-917082447559}"/>
              </a:ext>
            </a:extLst>
          </p:cNvPr>
          <p:cNvGrpSpPr/>
          <p:nvPr/>
        </p:nvGrpSpPr>
        <p:grpSpPr>
          <a:xfrm>
            <a:off x="2619694" y="3509407"/>
            <a:ext cx="2930600" cy="1816014"/>
            <a:chOff x="2619694" y="3509407"/>
            <a:chExt cx="2930600" cy="1816014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13CA469-5959-1021-F7F2-23F9DC261815}"/>
                </a:ext>
              </a:extLst>
            </p:cNvPr>
            <p:cNvGrpSpPr/>
            <p:nvPr/>
          </p:nvGrpSpPr>
          <p:grpSpPr>
            <a:xfrm>
              <a:off x="2619694" y="3509407"/>
              <a:ext cx="644973" cy="1816014"/>
              <a:chOff x="7884429" y="3595635"/>
              <a:chExt cx="644973" cy="1816014"/>
            </a:xfrm>
          </p:grpSpPr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595AB6EB-F7D8-13CA-5485-822D545671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95061" y="4768608"/>
                <a:ext cx="634341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7201172E-9E8B-9890-6367-D05A17E1863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84429" y="3746643"/>
                <a:ext cx="634341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CD33FB50-9BAD-B459-BAAC-F98540C0551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95061" y="4260707"/>
                <a:ext cx="634341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E1AB1EB5-F869-7ADC-890F-D175C5F0B8EA}"/>
                      </a:ext>
                    </a:extLst>
                  </p:cNvPr>
                  <p:cNvSpPr txBox="1"/>
                  <p:nvPr/>
                </p:nvSpPr>
                <p:spPr>
                  <a:xfrm>
                    <a:off x="8049701" y="4092757"/>
                    <a:ext cx="345558" cy="33855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E1AB1EB5-F869-7ADC-890F-D175C5F0B8E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49701" y="4092757"/>
                    <a:ext cx="345558" cy="338554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8475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219DBFE9-24A2-9B91-11AF-9AC7259C1F59}"/>
                      </a:ext>
                    </a:extLst>
                  </p:cNvPr>
                  <p:cNvSpPr txBox="1"/>
                  <p:nvPr/>
                </p:nvSpPr>
                <p:spPr>
                  <a:xfrm>
                    <a:off x="8049701" y="4583942"/>
                    <a:ext cx="345558" cy="33855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oMath>
                      </m:oMathPara>
                    </a14:m>
                    <a:endParaRPr lang="en-US" sz="1600" b="1" dirty="0"/>
                  </a:p>
                </p:txBody>
              </p:sp>
            </mc:Choice>
            <mc:Fallback xmlns="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219DBFE9-24A2-9B91-11AF-9AC7259C1F5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49701" y="4583942"/>
                    <a:ext cx="345558" cy="338554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8475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B71F5C85-3E52-CB0F-BCB8-EAE3780EA8D8}"/>
                      </a:ext>
                    </a:extLst>
                  </p:cNvPr>
                  <p:cNvSpPr txBox="1"/>
                  <p:nvPr/>
                </p:nvSpPr>
                <p:spPr>
                  <a:xfrm>
                    <a:off x="8049701" y="3595635"/>
                    <a:ext cx="345558" cy="33855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en-US" sz="1600" b="1" dirty="0"/>
                  </a:p>
                </p:txBody>
              </p:sp>
            </mc:Choice>
            <mc:Fallback xmlns="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B71F5C85-3E52-CB0F-BCB8-EAE3780EA8D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49701" y="3595635"/>
                    <a:ext cx="345558" cy="338554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8475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BDAD6D3F-FFFA-2BEF-206A-0672B996F60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95061" y="5257761"/>
                <a:ext cx="634341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2CD1A93A-89AB-DC20-735E-3EA92A8BEACD}"/>
                      </a:ext>
                    </a:extLst>
                  </p:cNvPr>
                  <p:cNvSpPr txBox="1"/>
                  <p:nvPr/>
                </p:nvSpPr>
                <p:spPr>
                  <a:xfrm>
                    <a:off x="8049701" y="5073095"/>
                    <a:ext cx="345558" cy="33855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b>
                          </m:sSub>
                        </m:oMath>
                      </m:oMathPara>
                    </a14:m>
                    <a:endParaRPr lang="en-US" sz="1600" b="1" dirty="0"/>
                  </a:p>
                </p:txBody>
              </p:sp>
            </mc:Choice>
            <mc:Fallback xmlns="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2CD1A93A-89AB-DC20-735E-3EA92A8BEAC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49701" y="5073095"/>
                    <a:ext cx="345558" cy="338554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8475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297A210D-6FD7-A2C0-F80E-9EF6CB1E5C05}"/>
                </a:ext>
              </a:extLst>
            </p:cNvPr>
            <p:cNvGrpSpPr/>
            <p:nvPr/>
          </p:nvGrpSpPr>
          <p:grpSpPr>
            <a:xfrm>
              <a:off x="3213345" y="3509407"/>
              <a:ext cx="644973" cy="1816014"/>
              <a:chOff x="7884429" y="3595635"/>
              <a:chExt cx="644973" cy="1816014"/>
            </a:xfrm>
          </p:grpSpPr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50E486C9-A321-EA6E-839D-05FAD41CAE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95061" y="4768608"/>
                <a:ext cx="634341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38CF4DED-60AC-4144-E003-1EF773B4F7C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84429" y="3746643"/>
                <a:ext cx="634341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DCE13518-8AA0-73D1-9184-4255972CAA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95061" y="4260707"/>
                <a:ext cx="634341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7490A8C1-4DA8-D387-5B1A-736C540460BF}"/>
                      </a:ext>
                    </a:extLst>
                  </p:cNvPr>
                  <p:cNvSpPr txBox="1"/>
                  <p:nvPr/>
                </p:nvSpPr>
                <p:spPr>
                  <a:xfrm>
                    <a:off x="8049701" y="4092757"/>
                    <a:ext cx="345558" cy="33855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7490A8C1-4DA8-D387-5B1A-736C540460B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49701" y="4092757"/>
                    <a:ext cx="345558" cy="338554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2466714E-170B-E204-52F1-8477B75AFEFC}"/>
                      </a:ext>
                    </a:extLst>
                  </p:cNvPr>
                  <p:cNvSpPr txBox="1"/>
                  <p:nvPr/>
                </p:nvSpPr>
                <p:spPr>
                  <a:xfrm>
                    <a:off x="8049701" y="4583942"/>
                    <a:ext cx="345558" cy="33855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</m:oMath>
                      </m:oMathPara>
                    </a14:m>
                    <a:endParaRPr lang="en-US" sz="1600" b="1" dirty="0"/>
                  </a:p>
                </p:txBody>
              </p:sp>
            </mc:Choice>
            <mc:Fallback xmlns="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2466714E-170B-E204-52F1-8477B75AFEF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49701" y="4583942"/>
                    <a:ext cx="345558" cy="338554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9D8D0EE8-008B-E623-CEE9-C2A48AAA19D5}"/>
                      </a:ext>
                    </a:extLst>
                  </p:cNvPr>
                  <p:cNvSpPr txBox="1"/>
                  <p:nvPr/>
                </p:nvSpPr>
                <p:spPr>
                  <a:xfrm>
                    <a:off x="8049701" y="3595635"/>
                    <a:ext cx="345558" cy="33855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</m:oMath>
                      </m:oMathPara>
                    </a14:m>
                    <a:endParaRPr lang="en-US" sz="1600" b="1" dirty="0"/>
                  </a:p>
                </p:txBody>
              </p:sp>
            </mc:Choice>
            <mc:Fallback xmlns="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9D8D0EE8-008B-E623-CEE9-C2A48AAA19D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49701" y="3595635"/>
                    <a:ext cx="345558" cy="338554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1AD1C4AD-C5F2-B8DA-0A97-FE49A54057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95061" y="5257761"/>
                <a:ext cx="634341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FBBC99E7-7167-35AA-D1E0-B262C29B62D3}"/>
                      </a:ext>
                    </a:extLst>
                  </p:cNvPr>
                  <p:cNvSpPr txBox="1"/>
                  <p:nvPr/>
                </p:nvSpPr>
                <p:spPr>
                  <a:xfrm>
                    <a:off x="8049701" y="5073095"/>
                    <a:ext cx="345558" cy="33855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</m:oMath>
                      </m:oMathPara>
                    </a14:m>
                    <a:endParaRPr lang="en-US" sz="1600" b="1" dirty="0"/>
                  </a:p>
                </p:txBody>
              </p:sp>
            </mc:Choice>
            <mc:Fallback xmlns=""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FBBC99E7-7167-35AA-D1E0-B262C29B62D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49701" y="5073095"/>
                    <a:ext cx="345558" cy="338554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962917FF-949A-DE73-77F8-DD3CE506CA4D}"/>
                </a:ext>
              </a:extLst>
            </p:cNvPr>
            <p:cNvGrpSpPr/>
            <p:nvPr/>
          </p:nvGrpSpPr>
          <p:grpSpPr>
            <a:xfrm>
              <a:off x="3800409" y="3509407"/>
              <a:ext cx="644973" cy="1816014"/>
              <a:chOff x="7884429" y="3595635"/>
              <a:chExt cx="644973" cy="1816014"/>
            </a:xfrm>
          </p:grpSpPr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08582F24-2A02-E6E9-84A0-A9BDDB0F7EE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95061" y="4768608"/>
                <a:ext cx="634341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28A3CA73-EDC1-AA8C-4684-0F0159017FA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84429" y="3746643"/>
                <a:ext cx="634341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8B001E61-1F67-94AD-6A2B-4545CB60345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95061" y="4260707"/>
                <a:ext cx="634341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id="{4E80FDF8-CC22-5766-E957-B9154DBBBD0F}"/>
                      </a:ext>
                    </a:extLst>
                  </p:cNvPr>
                  <p:cNvSpPr txBox="1"/>
                  <p:nvPr/>
                </p:nvSpPr>
                <p:spPr>
                  <a:xfrm>
                    <a:off x="8049701" y="4092757"/>
                    <a:ext cx="345558" cy="33855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id="{4E80FDF8-CC22-5766-E957-B9154DBBBD0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49701" y="4092757"/>
                    <a:ext cx="345558" cy="338554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l="-10345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TextBox 48">
                    <a:extLst>
                      <a:ext uri="{FF2B5EF4-FFF2-40B4-BE49-F238E27FC236}">
                        <a16:creationId xmlns:a16="http://schemas.microsoft.com/office/drawing/2014/main" id="{517DE6BA-51A8-098F-2188-BEC3BD62439A}"/>
                      </a:ext>
                    </a:extLst>
                  </p:cNvPr>
                  <p:cNvSpPr txBox="1"/>
                  <p:nvPr/>
                </p:nvSpPr>
                <p:spPr>
                  <a:xfrm>
                    <a:off x="8049701" y="4583942"/>
                    <a:ext cx="345558" cy="33855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oMath>
                      </m:oMathPara>
                    </a14:m>
                    <a:endParaRPr lang="en-US" sz="1600" b="1" dirty="0"/>
                  </a:p>
                </p:txBody>
              </p:sp>
            </mc:Choice>
            <mc:Fallback xmlns="">
              <p:sp>
                <p:nvSpPr>
                  <p:cNvPr id="49" name="TextBox 48">
                    <a:extLst>
                      <a:ext uri="{FF2B5EF4-FFF2-40B4-BE49-F238E27FC236}">
                        <a16:creationId xmlns:a16="http://schemas.microsoft.com/office/drawing/2014/main" id="{517DE6BA-51A8-098F-2188-BEC3BD62439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49701" y="4583942"/>
                    <a:ext cx="345558" cy="338554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l="-10345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TextBox 49">
                    <a:extLst>
                      <a:ext uri="{FF2B5EF4-FFF2-40B4-BE49-F238E27FC236}">
                        <a16:creationId xmlns:a16="http://schemas.microsoft.com/office/drawing/2014/main" id="{C45F050C-E6EA-CF2B-1D8F-38FB5621F704}"/>
                      </a:ext>
                    </a:extLst>
                  </p:cNvPr>
                  <p:cNvSpPr txBox="1"/>
                  <p:nvPr/>
                </p:nvSpPr>
                <p:spPr>
                  <a:xfrm>
                    <a:off x="8049701" y="3595635"/>
                    <a:ext cx="345558" cy="33855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en-US" sz="1600" b="1" dirty="0"/>
                  </a:p>
                </p:txBody>
              </p:sp>
            </mc:Choice>
            <mc:Fallback xmlns="">
              <p:sp>
                <p:nvSpPr>
                  <p:cNvPr id="50" name="TextBox 49">
                    <a:extLst>
                      <a:ext uri="{FF2B5EF4-FFF2-40B4-BE49-F238E27FC236}">
                        <a16:creationId xmlns:a16="http://schemas.microsoft.com/office/drawing/2014/main" id="{C45F050C-E6EA-CF2B-1D8F-38FB5621F70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49701" y="3595635"/>
                    <a:ext cx="345558" cy="338554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l="-10345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A17FEE20-D24A-87C9-D3B4-5C1C5F3BE8E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95061" y="5257761"/>
                <a:ext cx="634341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TextBox 51">
                    <a:extLst>
                      <a:ext uri="{FF2B5EF4-FFF2-40B4-BE49-F238E27FC236}">
                        <a16:creationId xmlns:a16="http://schemas.microsoft.com/office/drawing/2014/main" id="{CEA53722-FF08-288E-A35A-11E10C250496}"/>
                      </a:ext>
                    </a:extLst>
                  </p:cNvPr>
                  <p:cNvSpPr txBox="1"/>
                  <p:nvPr/>
                </p:nvSpPr>
                <p:spPr>
                  <a:xfrm>
                    <a:off x="8049701" y="5073095"/>
                    <a:ext cx="345558" cy="33855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b>
                          </m:sSub>
                        </m:oMath>
                      </m:oMathPara>
                    </a14:m>
                    <a:endParaRPr lang="en-US" sz="1600" b="1" dirty="0"/>
                  </a:p>
                </p:txBody>
              </p:sp>
            </mc:Choice>
            <mc:Fallback xmlns="">
              <p:sp>
                <p:nvSpPr>
                  <p:cNvPr id="52" name="TextBox 51">
                    <a:extLst>
                      <a:ext uri="{FF2B5EF4-FFF2-40B4-BE49-F238E27FC236}">
                        <a16:creationId xmlns:a16="http://schemas.microsoft.com/office/drawing/2014/main" id="{CEA53722-FF08-288E-A35A-11E10C25049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49701" y="5073095"/>
                    <a:ext cx="345558" cy="338554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l="-10345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C77F04C3-1B34-3C60-9673-5E9CBF1AD11C}"/>
                </a:ext>
              </a:extLst>
            </p:cNvPr>
            <p:cNvGrpSpPr/>
            <p:nvPr/>
          </p:nvGrpSpPr>
          <p:grpSpPr>
            <a:xfrm>
              <a:off x="4364401" y="3509407"/>
              <a:ext cx="644973" cy="1816014"/>
              <a:chOff x="7884429" y="3595635"/>
              <a:chExt cx="644973" cy="1816014"/>
            </a:xfrm>
          </p:grpSpPr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B6F4208D-F5F5-D46B-B2EA-FE023EB21FB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95061" y="4768608"/>
                <a:ext cx="634341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A30619D5-F7EE-050A-37A2-3909A5370E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84429" y="3746643"/>
                <a:ext cx="634341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46EF8A59-F4E9-E567-0DA3-0983FA1D8D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95061" y="4260707"/>
                <a:ext cx="634341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TextBox 56">
                    <a:extLst>
                      <a:ext uri="{FF2B5EF4-FFF2-40B4-BE49-F238E27FC236}">
                        <a16:creationId xmlns:a16="http://schemas.microsoft.com/office/drawing/2014/main" id="{2B8F1129-1427-DC4B-A710-7E5CCACC5A2F}"/>
                      </a:ext>
                    </a:extLst>
                  </p:cNvPr>
                  <p:cNvSpPr txBox="1"/>
                  <p:nvPr/>
                </p:nvSpPr>
                <p:spPr>
                  <a:xfrm>
                    <a:off x="8049701" y="4092757"/>
                    <a:ext cx="345558" cy="33855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57" name="TextBox 56">
                    <a:extLst>
                      <a:ext uri="{FF2B5EF4-FFF2-40B4-BE49-F238E27FC236}">
                        <a16:creationId xmlns:a16="http://schemas.microsoft.com/office/drawing/2014/main" id="{2B8F1129-1427-DC4B-A710-7E5CCACC5A2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49701" y="4092757"/>
                    <a:ext cx="345558" cy="338554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>
                    <a:extLst>
                      <a:ext uri="{FF2B5EF4-FFF2-40B4-BE49-F238E27FC236}">
                        <a16:creationId xmlns:a16="http://schemas.microsoft.com/office/drawing/2014/main" id="{2B14632E-6D60-74AB-3C03-DDCCEBF67FE4}"/>
                      </a:ext>
                    </a:extLst>
                  </p:cNvPr>
                  <p:cNvSpPr txBox="1"/>
                  <p:nvPr/>
                </p:nvSpPr>
                <p:spPr>
                  <a:xfrm>
                    <a:off x="8049701" y="4583942"/>
                    <a:ext cx="345558" cy="33855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</m:oMath>
                      </m:oMathPara>
                    </a14:m>
                    <a:endParaRPr lang="en-US" sz="1600" b="1" dirty="0"/>
                  </a:p>
                </p:txBody>
              </p:sp>
            </mc:Choice>
            <mc:Fallback xmlns="">
              <p:sp>
                <p:nvSpPr>
                  <p:cNvPr id="58" name="TextBox 57">
                    <a:extLst>
                      <a:ext uri="{FF2B5EF4-FFF2-40B4-BE49-F238E27FC236}">
                        <a16:creationId xmlns:a16="http://schemas.microsoft.com/office/drawing/2014/main" id="{2B14632E-6D60-74AB-3C03-DDCCEBF67FE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49701" y="4583942"/>
                    <a:ext cx="345558" cy="338554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" name="TextBox 58">
                    <a:extLst>
                      <a:ext uri="{FF2B5EF4-FFF2-40B4-BE49-F238E27FC236}">
                        <a16:creationId xmlns:a16="http://schemas.microsoft.com/office/drawing/2014/main" id="{A6E19FCB-23A0-7FB9-D351-B50126D2F986}"/>
                      </a:ext>
                    </a:extLst>
                  </p:cNvPr>
                  <p:cNvSpPr txBox="1"/>
                  <p:nvPr/>
                </p:nvSpPr>
                <p:spPr>
                  <a:xfrm>
                    <a:off x="8049701" y="3595635"/>
                    <a:ext cx="345558" cy="33855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</m:oMath>
                      </m:oMathPara>
                    </a14:m>
                    <a:endParaRPr lang="en-US" sz="1600" b="1" dirty="0"/>
                  </a:p>
                </p:txBody>
              </p:sp>
            </mc:Choice>
            <mc:Fallback xmlns="">
              <p:sp>
                <p:nvSpPr>
                  <p:cNvPr id="59" name="TextBox 58">
                    <a:extLst>
                      <a:ext uri="{FF2B5EF4-FFF2-40B4-BE49-F238E27FC236}">
                        <a16:creationId xmlns:a16="http://schemas.microsoft.com/office/drawing/2014/main" id="{A6E19FCB-23A0-7FB9-D351-B50126D2F98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49701" y="3595635"/>
                    <a:ext cx="345558" cy="338554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A7659547-5C93-12D7-8796-F237DC97A56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95061" y="5257761"/>
                <a:ext cx="634341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TextBox 60">
                    <a:extLst>
                      <a:ext uri="{FF2B5EF4-FFF2-40B4-BE49-F238E27FC236}">
                        <a16:creationId xmlns:a16="http://schemas.microsoft.com/office/drawing/2014/main" id="{5116BC49-9457-DA09-E1DE-AE5267C9C6DE}"/>
                      </a:ext>
                    </a:extLst>
                  </p:cNvPr>
                  <p:cNvSpPr txBox="1"/>
                  <p:nvPr/>
                </p:nvSpPr>
                <p:spPr>
                  <a:xfrm>
                    <a:off x="8049701" y="5073095"/>
                    <a:ext cx="345558" cy="33855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</m:oMath>
                      </m:oMathPara>
                    </a14:m>
                    <a:endParaRPr lang="en-US" sz="1600" b="1" dirty="0"/>
                  </a:p>
                </p:txBody>
              </p:sp>
            </mc:Choice>
            <mc:Fallback xmlns="">
              <p:sp>
                <p:nvSpPr>
                  <p:cNvPr id="61" name="TextBox 60">
                    <a:extLst>
                      <a:ext uri="{FF2B5EF4-FFF2-40B4-BE49-F238E27FC236}">
                        <a16:creationId xmlns:a16="http://schemas.microsoft.com/office/drawing/2014/main" id="{5116BC49-9457-DA09-E1DE-AE5267C9C6D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49701" y="5073095"/>
                    <a:ext cx="345558" cy="338554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1A47B0ED-78F5-A6CD-5C78-6FAB03933C93}"/>
                </a:ext>
              </a:extLst>
            </p:cNvPr>
            <p:cNvGrpSpPr/>
            <p:nvPr/>
          </p:nvGrpSpPr>
          <p:grpSpPr>
            <a:xfrm>
              <a:off x="4905321" y="3509407"/>
              <a:ext cx="644973" cy="1816014"/>
              <a:chOff x="7884429" y="3595635"/>
              <a:chExt cx="644973" cy="1816014"/>
            </a:xfrm>
          </p:grpSpPr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558580F7-33E3-CB54-D616-AF5E6E0F43B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95061" y="4768608"/>
                <a:ext cx="634341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BF96654C-1029-2B57-B5F1-EB6C4E1B5EE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84429" y="3746643"/>
                <a:ext cx="634341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979E8DA4-7D31-55F0-AF50-1AFD14B457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95061" y="4260707"/>
                <a:ext cx="634341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6" name="TextBox 65">
                    <a:extLst>
                      <a:ext uri="{FF2B5EF4-FFF2-40B4-BE49-F238E27FC236}">
                        <a16:creationId xmlns:a16="http://schemas.microsoft.com/office/drawing/2014/main" id="{4EEA2F5C-DD56-9A47-B694-7D2E91D8221D}"/>
                      </a:ext>
                    </a:extLst>
                  </p:cNvPr>
                  <p:cNvSpPr txBox="1"/>
                  <p:nvPr/>
                </p:nvSpPr>
                <p:spPr>
                  <a:xfrm>
                    <a:off x="8049701" y="4092757"/>
                    <a:ext cx="345558" cy="33855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66" name="TextBox 65">
                    <a:extLst>
                      <a:ext uri="{FF2B5EF4-FFF2-40B4-BE49-F238E27FC236}">
                        <a16:creationId xmlns:a16="http://schemas.microsoft.com/office/drawing/2014/main" id="{4EEA2F5C-DD56-9A47-B694-7D2E91D8221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49701" y="4092757"/>
                    <a:ext cx="345558" cy="338554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 l="-8621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7" name="TextBox 66">
                    <a:extLst>
                      <a:ext uri="{FF2B5EF4-FFF2-40B4-BE49-F238E27FC236}">
                        <a16:creationId xmlns:a16="http://schemas.microsoft.com/office/drawing/2014/main" id="{DF6387F4-45CD-AF2A-8E07-1726FF891DE6}"/>
                      </a:ext>
                    </a:extLst>
                  </p:cNvPr>
                  <p:cNvSpPr txBox="1"/>
                  <p:nvPr/>
                </p:nvSpPr>
                <p:spPr>
                  <a:xfrm>
                    <a:off x="8049701" y="4583942"/>
                    <a:ext cx="345558" cy="33855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oMath>
                      </m:oMathPara>
                    </a14:m>
                    <a:endParaRPr lang="en-US" sz="1600" b="1" dirty="0"/>
                  </a:p>
                </p:txBody>
              </p:sp>
            </mc:Choice>
            <mc:Fallback xmlns="">
              <p:sp>
                <p:nvSpPr>
                  <p:cNvPr id="67" name="TextBox 66">
                    <a:extLst>
                      <a:ext uri="{FF2B5EF4-FFF2-40B4-BE49-F238E27FC236}">
                        <a16:creationId xmlns:a16="http://schemas.microsoft.com/office/drawing/2014/main" id="{DF6387F4-45CD-AF2A-8E07-1726FF891DE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49701" y="4583942"/>
                    <a:ext cx="345558" cy="338554"/>
                  </a:xfrm>
                  <a:prstGeom prst="rect">
                    <a:avLst/>
                  </a:prstGeom>
                  <a:blipFill>
                    <a:blip r:embed="rId25"/>
                    <a:stretch>
                      <a:fillRect l="-8621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TextBox 67">
                    <a:extLst>
                      <a:ext uri="{FF2B5EF4-FFF2-40B4-BE49-F238E27FC236}">
                        <a16:creationId xmlns:a16="http://schemas.microsoft.com/office/drawing/2014/main" id="{4173F90D-0531-59DB-81B2-28FA7FCD9798}"/>
                      </a:ext>
                    </a:extLst>
                  </p:cNvPr>
                  <p:cNvSpPr txBox="1"/>
                  <p:nvPr/>
                </p:nvSpPr>
                <p:spPr>
                  <a:xfrm>
                    <a:off x="8049701" y="3595635"/>
                    <a:ext cx="345558" cy="33855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en-US" sz="1600" b="1" dirty="0"/>
                  </a:p>
                </p:txBody>
              </p:sp>
            </mc:Choice>
            <mc:Fallback xmlns="">
              <p:sp>
                <p:nvSpPr>
                  <p:cNvPr id="68" name="TextBox 67">
                    <a:extLst>
                      <a:ext uri="{FF2B5EF4-FFF2-40B4-BE49-F238E27FC236}">
                        <a16:creationId xmlns:a16="http://schemas.microsoft.com/office/drawing/2014/main" id="{4173F90D-0531-59DB-81B2-28FA7FCD979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49701" y="3595635"/>
                    <a:ext cx="345558" cy="338554"/>
                  </a:xfrm>
                  <a:prstGeom prst="rect">
                    <a:avLst/>
                  </a:prstGeom>
                  <a:blipFill>
                    <a:blip r:embed="rId26"/>
                    <a:stretch>
                      <a:fillRect l="-8621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E833D8A5-CB23-9EB6-F6C0-7F0BA3BA49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95061" y="5257761"/>
                <a:ext cx="634341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0" name="TextBox 69">
                    <a:extLst>
                      <a:ext uri="{FF2B5EF4-FFF2-40B4-BE49-F238E27FC236}">
                        <a16:creationId xmlns:a16="http://schemas.microsoft.com/office/drawing/2014/main" id="{980E9491-A366-5823-D29D-24534F9913C4}"/>
                      </a:ext>
                    </a:extLst>
                  </p:cNvPr>
                  <p:cNvSpPr txBox="1"/>
                  <p:nvPr/>
                </p:nvSpPr>
                <p:spPr>
                  <a:xfrm>
                    <a:off x="8049701" y="5073095"/>
                    <a:ext cx="345558" cy="33855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b>
                          </m:sSub>
                        </m:oMath>
                      </m:oMathPara>
                    </a14:m>
                    <a:endParaRPr lang="en-US" sz="1600" b="1" dirty="0"/>
                  </a:p>
                </p:txBody>
              </p:sp>
            </mc:Choice>
            <mc:Fallback xmlns="">
              <p:sp>
                <p:nvSpPr>
                  <p:cNvPr id="70" name="TextBox 69">
                    <a:extLst>
                      <a:ext uri="{FF2B5EF4-FFF2-40B4-BE49-F238E27FC236}">
                        <a16:creationId xmlns:a16="http://schemas.microsoft.com/office/drawing/2014/main" id="{980E9491-A366-5823-D29D-24534F9913C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49701" y="5073095"/>
                    <a:ext cx="345558" cy="338554"/>
                  </a:xfrm>
                  <a:prstGeom prst="rect">
                    <a:avLst/>
                  </a:prstGeom>
                  <a:blipFill>
                    <a:blip r:embed="rId27"/>
                    <a:stretch>
                      <a:fillRect l="-8621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C2524BAD-96F6-9F27-694B-0ED47A8346A2}"/>
                  </a:ext>
                </a:extLst>
              </p:cNvPr>
              <p:cNvSpPr txBox="1"/>
              <p:nvPr/>
            </p:nvSpPr>
            <p:spPr>
              <a:xfrm>
                <a:off x="1873240" y="4090944"/>
                <a:ext cx="76348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C2524BAD-96F6-9F27-694B-0ED47A8346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3240" y="4090944"/>
                <a:ext cx="763484" cy="52322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A1B44361-13AC-C698-8195-8009388CE1F2}"/>
              </a:ext>
            </a:extLst>
          </p:cNvPr>
          <p:cNvSpPr/>
          <p:nvPr/>
        </p:nvSpPr>
        <p:spPr>
          <a:xfrm>
            <a:off x="4998037" y="3356954"/>
            <a:ext cx="489098" cy="2144406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6323348A-BB52-DEEA-39C8-7E40DFA59E2A}"/>
              </a:ext>
            </a:extLst>
          </p:cNvPr>
          <p:cNvSpPr/>
          <p:nvPr/>
        </p:nvSpPr>
        <p:spPr>
          <a:xfrm>
            <a:off x="3901478" y="3356954"/>
            <a:ext cx="489098" cy="2144406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062F6FF3-A85C-7858-C137-515708BA5717}"/>
              </a:ext>
            </a:extLst>
          </p:cNvPr>
          <p:cNvSpPr/>
          <p:nvPr/>
        </p:nvSpPr>
        <p:spPr>
          <a:xfrm>
            <a:off x="2734879" y="3356954"/>
            <a:ext cx="489098" cy="2144406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26C4C575-3A85-3305-4C7A-70753416F909}"/>
                  </a:ext>
                </a:extLst>
              </p:cNvPr>
              <p:cNvSpPr txBox="1"/>
              <p:nvPr/>
            </p:nvSpPr>
            <p:spPr>
              <a:xfrm>
                <a:off x="5902242" y="3144010"/>
                <a:ext cx="5762846" cy="270740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⊗⋯⊗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000" dirty="0"/>
                  <a:t> </a:t>
                </a:r>
              </a:p>
              <a:p>
                <a:r>
                  <a:rPr lang="en-US" sz="2000" dirty="0"/>
                  <a:t>is a tensor product of single-qubit diagonal </a:t>
                </a:r>
                <a:r>
                  <a:rPr lang="en-US" sz="2000" dirty="0" err="1"/>
                  <a:t>unitaries</a:t>
                </a:r>
                <a:endParaRPr lang="en-US" sz="2000" dirty="0"/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000" dirty="0"/>
                  <a:t> is a diagonal unitary 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000" dirty="0"/>
                  <a:t> qubits</a:t>
                </a:r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000" dirty="0"/>
                  <a:t> has T-count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sz="2000" dirty="0"/>
                  <a:t> since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unc>
                          <m:func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func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26C4C575-3A85-3305-4C7A-70753416F9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2242" y="3144010"/>
                <a:ext cx="5762846" cy="2707408"/>
              </a:xfrm>
              <a:prstGeom prst="rect">
                <a:avLst/>
              </a:prstGeom>
              <a:blipFill>
                <a:blip r:embed="rId29"/>
                <a:stretch>
                  <a:fillRect l="-1057" b="-4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4E1232DA-DDF5-8CB9-60B4-4814A84E0496}"/>
                  </a:ext>
                </a:extLst>
              </p:cNvPr>
              <p:cNvSpPr txBox="1"/>
              <p:nvPr/>
            </p:nvSpPr>
            <p:spPr>
              <a:xfrm>
                <a:off x="7541691" y="4121319"/>
                <a:ext cx="4308295" cy="119282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b="1" i="1" smtClean="0">
                        <a:effectLst/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sz="2000" b="1" dirty="0">
                    <a:effectLst/>
                  </a:rPr>
                  <a:t>-qubit diagonal unitary has T-count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effectLst/>
                          <a:latin typeface="Cambria Math" panose="02040503050406030204" pitchFamily="18" charset="0"/>
                        </a:rPr>
                        <m:t>𝑶</m:t>
                      </m:r>
                      <m:d>
                        <m:dPr>
                          <m:ctrlPr>
                            <a:rPr lang="en-US" sz="1600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1600" b="1" i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𝐥𝐨𝐠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num>
                                        <m:den>
                                          <m: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𝝐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e>
                          </m:rad>
                          <m:r>
                            <a:rPr lang="en-US" sz="1600" b="1" i="1" smtClean="0">
                              <a:effectLst/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1600" b="1" i="0" smtClean="0">
                                  <a:effectLst/>
                                  <a:latin typeface="Cambria Math" panose="02040503050406030204" pitchFamily="18" charset="0"/>
                                </a:rPr>
                                <m:t>𝐥𝐨𝐠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𝝐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sz="1400" b="1" dirty="0">
                  <a:effectLst/>
                </a:endParaRP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4E1232DA-DDF5-8CB9-60B4-4814A84E04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1691" y="4121319"/>
                <a:ext cx="4308295" cy="1192827"/>
              </a:xfrm>
              <a:prstGeom prst="rect">
                <a:avLst/>
              </a:prstGeom>
              <a:blipFill>
                <a:blip r:embed="rId30"/>
                <a:stretch>
                  <a:fillRect t="-2551" r="-2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145000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21E25-8065-46FF-D7C3-66DBADC8F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Application: Mass Production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F560DF3-C149-350D-00C4-B03FFD532650}"/>
              </a:ext>
            </a:extLst>
          </p:cNvPr>
          <p:cNvGrpSpPr/>
          <p:nvPr/>
        </p:nvGrpSpPr>
        <p:grpSpPr>
          <a:xfrm>
            <a:off x="9107327" y="957819"/>
            <a:ext cx="644973" cy="1816014"/>
            <a:chOff x="7884429" y="3595635"/>
            <a:chExt cx="644973" cy="1816014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6B5E7129-670B-347C-DAD4-405494DCD22F}"/>
                </a:ext>
              </a:extLst>
            </p:cNvPr>
            <p:cNvCxnSpPr>
              <a:cxnSpLocks/>
            </p:cNvCxnSpPr>
            <p:nvPr/>
          </p:nvCxnSpPr>
          <p:spPr>
            <a:xfrm>
              <a:off x="7895061" y="4768608"/>
              <a:ext cx="634341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3476126F-E5DE-11A3-42E0-C290540FB464}"/>
                </a:ext>
              </a:extLst>
            </p:cNvPr>
            <p:cNvCxnSpPr>
              <a:cxnSpLocks/>
            </p:cNvCxnSpPr>
            <p:nvPr/>
          </p:nvCxnSpPr>
          <p:spPr>
            <a:xfrm>
              <a:off x="7884429" y="3746643"/>
              <a:ext cx="634341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AFA7BE9-0191-7A6B-976E-2552C2A14971}"/>
                </a:ext>
              </a:extLst>
            </p:cNvPr>
            <p:cNvCxnSpPr>
              <a:cxnSpLocks/>
            </p:cNvCxnSpPr>
            <p:nvPr/>
          </p:nvCxnSpPr>
          <p:spPr>
            <a:xfrm>
              <a:off x="7895061" y="4260707"/>
              <a:ext cx="634341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3EFC3D46-7E28-56AF-0E5B-012F66AA4704}"/>
                    </a:ext>
                  </a:extLst>
                </p:cNvPr>
                <p:cNvSpPr txBox="1"/>
                <p:nvPr/>
              </p:nvSpPr>
              <p:spPr>
                <a:xfrm>
                  <a:off x="8049701" y="4092757"/>
                  <a:ext cx="345558" cy="33855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𝑼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3EFC3D46-7E28-56AF-0E5B-012F66AA470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9701" y="4092757"/>
                  <a:ext cx="345558" cy="338554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AF6AC2BE-981A-D1F8-F190-0C62DF056C17}"/>
                    </a:ext>
                  </a:extLst>
                </p:cNvPr>
                <p:cNvSpPr txBox="1"/>
                <p:nvPr/>
              </p:nvSpPr>
              <p:spPr>
                <a:xfrm>
                  <a:off x="8049701" y="4583942"/>
                  <a:ext cx="345558" cy="33855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𝑼</m:t>
                        </m:r>
                      </m:oMath>
                    </m:oMathPara>
                  </a14:m>
                  <a:endParaRPr lang="en-US" sz="1600" b="1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AF6AC2BE-981A-D1F8-F190-0C62DF056C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9701" y="4583942"/>
                  <a:ext cx="345558" cy="33855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CB205E83-48FC-21CD-D48F-C07AD71CDE9F}"/>
                    </a:ext>
                  </a:extLst>
                </p:cNvPr>
                <p:cNvSpPr txBox="1"/>
                <p:nvPr/>
              </p:nvSpPr>
              <p:spPr>
                <a:xfrm>
                  <a:off x="8049701" y="3595635"/>
                  <a:ext cx="345558" cy="33855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𝑼</m:t>
                        </m:r>
                      </m:oMath>
                    </m:oMathPara>
                  </a14:m>
                  <a:endParaRPr lang="en-US" sz="1600" b="1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CB205E83-48FC-21CD-D48F-C07AD71CDE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9701" y="3595635"/>
                  <a:ext cx="345558" cy="33855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8F6A41B-114A-D77D-4DD7-4D66EDF8ACFA}"/>
                </a:ext>
              </a:extLst>
            </p:cNvPr>
            <p:cNvCxnSpPr>
              <a:cxnSpLocks/>
            </p:cNvCxnSpPr>
            <p:nvPr/>
          </p:nvCxnSpPr>
          <p:spPr>
            <a:xfrm>
              <a:off x="7895061" y="5257761"/>
              <a:ext cx="634341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63495303-0804-E236-C7CA-C6696288624F}"/>
                    </a:ext>
                  </a:extLst>
                </p:cNvPr>
                <p:cNvSpPr txBox="1"/>
                <p:nvPr/>
              </p:nvSpPr>
              <p:spPr>
                <a:xfrm>
                  <a:off x="8049701" y="5073095"/>
                  <a:ext cx="345558" cy="33855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𝑼</m:t>
                        </m:r>
                      </m:oMath>
                    </m:oMathPara>
                  </a14:m>
                  <a:endParaRPr lang="en-US" sz="1600" b="1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63495303-0804-E236-C7CA-C6696288624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9701" y="5073095"/>
                  <a:ext cx="345558" cy="33855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751C2CDF-CFEC-1E39-40AC-F47A9CD0C78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25625"/>
                <a:ext cx="10515600" cy="176286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be a single-qubit unitary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What is the T-count to implement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copies of it?</a:t>
                </a:r>
              </a:p>
            </p:txBody>
          </p:sp>
        </mc:Choice>
        <mc:Fallback xmlns="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751C2CDF-CFEC-1E39-40AC-F47A9CD0C7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25625"/>
                <a:ext cx="10515600" cy="1762862"/>
              </a:xfrm>
              <a:prstGeom prst="rect">
                <a:avLst/>
              </a:prstGeom>
              <a:blipFill>
                <a:blip r:embed="rId6"/>
                <a:stretch>
                  <a:fillRect l="-1217" t="-5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411723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21E25-8065-46FF-D7C3-66DBADC8F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Application: Mass Production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F560DF3-C149-350D-00C4-B03FFD532650}"/>
              </a:ext>
            </a:extLst>
          </p:cNvPr>
          <p:cNvGrpSpPr/>
          <p:nvPr/>
        </p:nvGrpSpPr>
        <p:grpSpPr>
          <a:xfrm>
            <a:off x="9107327" y="957819"/>
            <a:ext cx="644973" cy="1816014"/>
            <a:chOff x="7884429" y="3595635"/>
            <a:chExt cx="644973" cy="1816014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6B5E7129-670B-347C-DAD4-405494DCD22F}"/>
                </a:ext>
              </a:extLst>
            </p:cNvPr>
            <p:cNvCxnSpPr>
              <a:cxnSpLocks/>
            </p:cNvCxnSpPr>
            <p:nvPr/>
          </p:nvCxnSpPr>
          <p:spPr>
            <a:xfrm>
              <a:off x="7895061" y="4768608"/>
              <a:ext cx="634341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3476126F-E5DE-11A3-42E0-C290540FB464}"/>
                </a:ext>
              </a:extLst>
            </p:cNvPr>
            <p:cNvCxnSpPr>
              <a:cxnSpLocks/>
            </p:cNvCxnSpPr>
            <p:nvPr/>
          </p:nvCxnSpPr>
          <p:spPr>
            <a:xfrm>
              <a:off x="7884429" y="3746643"/>
              <a:ext cx="634341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AFA7BE9-0191-7A6B-976E-2552C2A14971}"/>
                </a:ext>
              </a:extLst>
            </p:cNvPr>
            <p:cNvCxnSpPr>
              <a:cxnSpLocks/>
            </p:cNvCxnSpPr>
            <p:nvPr/>
          </p:nvCxnSpPr>
          <p:spPr>
            <a:xfrm>
              <a:off x="7895061" y="4260707"/>
              <a:ext cx="634341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3EFC3D46-7E28-56AF-0E5B-012F66AA4704}"/>
                    </a:ext>
                  </a:extLst>
                </p:cNvPr>
                <p:cNvSpPr txBox="1"/>
                <p:nvPr/>
              </p:nvSpPr>
              <p:spPr>
                <a:xfrm>
                  <a:off x="8049701" y="4092757"/>
                  <a:ext cx="345558" cy="33855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𝑼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3EFC3D46-7E28-56AF-0E5B-012F66AA470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9701" y="4092757"/>
                  <a:ext cx="345558" cy="338554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AF6AC2BE-981A-D1F8-F190-0C62DF056C17}"/>
                    </a:ext>
                  </a:extLst>
                </p:cNvPr>
                <p:cNvSpPr txBox="1"/>
                <p:nvPr/>
              </p:nvSpPr>
              <p:spPr>
                <a:xfrm>
                  <a:off x="8049701" y="4583942"/>
                  <a:ext cx="345558" cy="33855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𝑼</m:t>
                        </m:r>
                      </m:oMath>
                    </m:oMathPara>
                  </a14:m>
                  <a:endParaRPr lang="en-US" sz="1600" b="1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AF6AC2BE-981A-D1F8-F190-0C62DF056C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9701" y="4583942"/>
                  <a:ext cx="345558" cy="33855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CB205E83-48FC-21CD-D48F-C07AD71CDE9F}"/>
                    </a:ext>
                  </a:extLst>
                </p:cNvPr>
                <p:cNvSpPr txBox="1"/>
                <p:nvPr/>
              </p:nvSpPr>
              <p:spPr>
                <a:xfrm>
                  <a:off x="8049701" y="3595635"/>
                  <a:ext cx="345558" cy="33855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𝑼</m:t>
                        </m:r>
                      </m:oMath>
                    </m:oMathPara>
                  </a14:m>
                  <a:endParaRPr lang="en-US" sz="1600" b="1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CB205E83-48FC-21CD-D48F-C07AD71CDE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9701" y="3595635"/>
                  <a:ext cx="345558" cy="33855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8F6A41B-114A-D77D-4DD7-4D66EDF8ACFA}"/>
                </a:ext>
              </a:extLst>
            </p:cNvPr>
            <p:cNvCxnSpPr>
              <a:cxnSpLocks/>
            </p:cNvCxnSpPr>
            <p:nvPr/>
          </p:nvCxnSpPr>
          <p:spPr>
            <a:xfrm>
              <a:off x="7895061" y="5257761"/>
              <a:ext cx="634341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63495303-0804-E236-C7CA-C6696288624F}"/>
                    </a:ext>
                  </a:extLst>
                </p:cNvPr>
                <p:cNvSpPr txBox="1"/>
                <p:nvPr/>
              </p:nvSpPr>
              <p:spPr>
                <a:xfrm>
                  <a:off x="8049701" y="5073095"/>
                  <a:ext cx="345558" cy="33855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𝑼</m:t>
                        </m:r>
                      </m:oMath>
                    </m:oMathPara>
                  </a14:m>
                  <a:endParaRPr lang="en-US" sz="1600" b="1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63495303-0804-E236-C7CA-C6696288624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9701" y="5073095"/>
                  <a:ext cx="345558" cy="33855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751C2CDF-CFEC-1E39-40AC-F47A9CD0C78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25625"/>
                <a:ext cx="10515600" cy="176286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be a single-qubit unitary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What is the T-count to implement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copies of it?</a:t>
                </a:r>
              </a:p>
            </p:txBody>
          </p:sp>
        </mc:Choice>
        <mc:Fallback xmlns="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751C2CDF-CFEC-1E39-40AC-F47A9CD0C7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25625"/>
                <a:ext cx="10515600" cy="1762862"/>
              </a:xfrm>
              <a:prstGeom prst="rect">
                <a:avLst/>
              </a:prstGeom>
              <a:blipFill>
                <a:blip r:embed="rId6"/>
                <a:stretch>
                  <a:fillRect l="-1217" t="-5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909E61B7-96E1-93CD-8D58-6EDFD6773885}"/>
              </a:ext>
            </a:extLst>
          </p:cNvPr>
          <p:cNvGrpSpPr/>
          <p:nvPr/>
        </p:nvGrpSpPr>
        <p:grpSpPr>
          <a:xfrm>
            <a:off x="10120928" y="809697"/>
            <a:ext cx="1232872" cy="2642189"/>
            <a:chOff x="10120928" y="824022"/>
            <a:chExt cx="1232872" cy="2642189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6A410DA-64EF-E871-7951-1421945A99D9}"/>
                </a:ext>
              </a:extLst>
            </p:cNvPr>
            <p:cNvGrpSpPr/>
            <p:nvPr/>
          </p:nvGrpSpPr>
          <p:grpSpPr>
            <a:xfrm>
              <a:off x="10399182" y="957819"/>
              <a:ext cx="644973" cy="1816014"/>
              <a:chOff x="7884429" y="3595635"/>
              <a:chExt cx="644973" cy="1816014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EF0CDDBF-6FAC-BD67-23BA-CDEB4B70F9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95061" y="4768608"/>
                <a:ext cx="634341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893A0D59-7AB3-5532-46E7-9847812DBB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84429" y="3746643"/>
                <a:ext cx="634341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864321BF-91FC-EE27-BA63-1619A8B231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95061" y="4260707"/>
                <a:ext cx="634341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36B27524-3637-0EB6-2E4C-8C4353DDCFCA}"/>
                      </a:ext>
                    </a:extLst>
                  </p:cNvPr>
                  <p:cNvSpPr txBox="1"/>
                  <p:nvPr/>
                </p:nvSpPr>
                <p:spPr>
                  <a:xfrm>
                    <a:off x="8049701" y="4092757"/>
                    <a:ext cx="345558" cy="33855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e>
                            <m:sub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36B27524-3637-0EB6-2E4C-8C4353DDCFC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49701" y="4092757"/>
                    <a:ext cx="345558" cy="338554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10169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7FA893AA-562D-9C48-7CCC-603664553043}"/>
                      </a:ext>
                    </a:extLst>
                  </p:cNvPr>
                  <p:cNvSpPr txBox="1"/>
                  <p:nvPr/>
                </p:nvSpPr>
                <p:spPr>
                  <a:xfrm>
                    <a:off x="8049701" y="4583942"/>
                    <a:ext cx="345558" cy="33855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e>
                            <m:sub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oMath>
                      </m:oMathPara>
                    </a14:m>
                    <a:endParaRPr lang="en-US" sz="1600" b="1" dirty="0"/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7FA893AA-562D-9C48-7CCC-60366455304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49701" y="4583942"/>
                    <a:ext cx="345558" cy="338554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10169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1A859BE6-88CD-45BC-CAA4-DE158B86E337}"/>
                      </a:ext>
                    </a:extLst>
                  </p:cNvPr>
                  <p:cNvSpPr txBox="1"/>
                  <p:nvPr/>
                </p:nvSpPr>
                <p:spPr>
                  <a:xfrm>
                    <a:off x="8049701" y="3595635"/>
                    <a:ext cx="345558" cy="33855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e>
                            <m:sub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en-US" sz="1600" b="1" dirty="0"/>
                  </a:p>
                </p:txBody>
              </p:sp>
            </mc:Choice>
            <mc:Fallback xmlns="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1A859BE6-88CD-45BC-CAA4-DE158B86E33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49701" y="3595635"/>
                    <a:ext cx="345558" cy="338554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10169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6EA5E047-A3E2-6BE7-E9CC-8DBCE02414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95061" y="5257761"/>
                <a:ext cx="634341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F28B807D-2AA0-3B7F-E569-1507FBAA18CB}"/>
                      </a:ext>
                    </a:extLst>
                  </p:cNvPr>
                  <p:cNvSpPr txBox="1"/>
                  <p:nvPr/>
                </p:nvSpPr>
                <p:spPr>
                  <a:xfrm>
                    <a:off x="8049701" y="5073095"/>
                    <a:ext cx="345558" cy="33855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e>
                            <m:sub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b>
                          </m:sSub>
                        </m:oMath>
                      </m:oMathPara>
                    </a14:m>
                    <a:endParaRPr lang="en-US" sz="1600" b="1" dirty="0"/>
                  </a:p>
                </p:txBody>
              </p:sp>
            </mc:Choice>
            <mc:Fallback xmlns="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F28B807D-2AA0-3B7F-E569-1507FBAA18C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49701" y="5073095"/>
                    <a:ext cx="345558" cy="338554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10169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B020D533-89A9-DFCA-C6C6-4357D6C0B954}"/>
                </a:ext>
              </a:extLst>
            </p:cNvPr>
            <p:cNvSpPr/>
            <p:nvPr/>
          </p:nvSpPr>
          <p:spPr>
            <a:xfrm>
              <a:off x="10120928" y="824022"/>
              <a:ext cx="1232872" cy="2642189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EB481F4-B736-9F23-33CB-5BC6400DC41F}"/>
                </a:ext>
              </a:extLst>
            </p:cNvPr>
            <p:cNvSpPr txBox="1"/>
            <p:nvPr/>
          </p:nvSpPr>
          <p:spPr>
            <a:xfrm>
              <a:off x="10120928" y="2771234"/>
              <a:ext cx="11908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Batched synthesis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9492628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21E25-8065-46FF-D7C3-66DBADC8F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Application: Mass Production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F560DF3-C149-350D-00C4-B03FFD532650}"/>
              </a:ext>
            </a:extLst>
          </p:cNvPr>
          <p:cNvGrpSpPr/>
          <p:nvPr/>
        </p:nvGrpSpPr>
        <p:grpSpPr>
          <a:xfrm>
            <a:off x="9107327" y="957819"/>
            <a:ext cx="644973" cy="1816014"/>
            <a:chOff x="7884429" y="3595635"/>
            <a:chExt cx="644973" cy="1816014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6B5E7129-670B-347C-DAD4-405494DCD22F}"/>
                </a:ext>
              </a:extLst>
            </p:cNvPr>
            <p:cNvCxnSpPr>
              <a:cxnSpLocks/>
            </p:cNvCxnSpPr>
            <p:nvPr/>
          </p:nvCxnSpPr>
          <p:spPr>
            <a:xfrm>
              <a:off x="7895061" y="4768608"/>
              <a:ext cx="634341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3476126F-E5DE-11A3-42E0-C290540FB464}"/>
                </a:ext>
              </a:extLst>
            </p:cNvPr>
            <p:cNvCxnSpPr>
              <a:cxnSpLocks/>
            </p:cNvCxnSpPr>
            <p:nvPr/>
          </p:nvCxnSpPr>
          <p:spPr>
            <a:xfrm>
              <a:off x="7884429" y="3746643"/>
              <a:ext cx="634341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AFA7BE9-0191-7A6B-976E-2552C2A14971}"/>
                </a:ext>
              </a:extLst>
            </p:cNvPr>
            <p:cNvCxnSpPr>
              <a:cxnSpLocks/>
            </p:cNvCxnSpPr>
            <p:nvPr/>
          </p:nvCxnSpPr>
          <p:spPr>
            <a:xfrm>
              <a:off x="7895061" y="4260707"/>
              <a:ext cx="634341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3EFC3D46-7E28-56AF-0E5B-012F66AA4704}"/>
                    </a:ext>
                  </a:extLst>
                </p:cNvPr>
                <p:cNvSpPr txBox="1"/>
                <p:nvPr/>
              </p:nvSpPr>
              <p:spPr>
                <a:xfrm>
                  <a:off x="8049701" y="4092757"/>
                  <a:ext cx="345558" cy="33855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𝑼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3EFC3D46-7E28-56AF-0E5B-012F66AA470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9701" y="4092757"/>
                  <a:ext cx="345558" cy="338554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AF6AC2BE-981A-D1F8-F190-0C62DF056C17}"/>
                    </a:ext>
                  </a:extLst>
                </p:cNvPr>
                <p:cNvSpPr txBox="1"/>
                <p:nvPr/>
              </p:nvSpPr>
              <p:spPr>
                <a:xfrm>
                  <a:off x="8049701" y="4583942"/>
                  <a:ext cx="345558" cy="33855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𝑼</m:t>
                        </m:r>
                      </m:oMath>
                    </m:oMathPara>
                  </a14:m>
                  <a:endParaRPr lang="en-US" sz="1600" b="1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AF6AC2BE-981A-D1F8-F190-0C62DF056C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9701" y="4583942"/>
                  <a:ext cx="345558" cy="33855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CB205E83-48FC-21CD-D48F-C07AD71CDE9F}"/>
                    </a:ext>
                  </a:extLst>
                </p:cNvPr>
                <p:cNvSpPr txBox="1"/>
                <p:nvPr/>
              </p:nvSpPr>
              <p:spPr>
                <a:xfrm>
                  <a:off x="8049701" y="3595635"/>
                  <a:ext cx="345558" cy="33855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𝑼</m:t>
                        </m:r>
                      </m:oMath>
                    </m:oMathPara>
                  </a14:m>
                  <a:endParaRPr lang="en-US" sz="1600" b="1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CB205E83-48FC-21CD-D48F-C07AD71CDE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9701" y="3595635"/>
                  <a:ext cx="345558" cy="33855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8F6A41B-114A-D77D-4DD7-4D66EDF8ACFA}"/>
                </a:ext>
              </a:extLst>
            </p:cNvPr>
            <p:cNvCxnSpPr>
              <a:cxnSpLocks/>
            </p:cNvCxnSpPr>
            <p:nvPr/>
          </p:nvCxnSpPr>
          <p:spPr>
            <a:xfrm>
              <a:off x="7895061" y="5257761"/>
              <a:ext cx="634341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63495303-0804-E236-C7CA-C6696288624F}"/>
                    </a:ext>
                  </a:extLst>
                </p:cNvPr>
                <p:cNvSpPr txBox="1"/>
                <p:nvPr/>
              </p:nvSpPr>
              <p:spPr>
                <a:xfrm>
                  <a:off x="8049701" y="5073095"/>
                  <a:ext cx="345558" cy="33855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𝑼</m:t>
                        </m:r>
                      </m:oMath>
                    </m:oMathPara>
                  </a14:m>
                  <a:endParaRPr lang="en-US" sz="1600" b="1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63495303-0804-E236-C7CA-C6696288624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9701" y="5073095"/>
                  <a:ext cx="345558" cy="33855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751C2CDF-CFEC-1E39-40AC-F47A9CD0C78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25625"/>
                <a:ext cx="10515600" cy="176286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be a single-qubit unitary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What is the T-count to implement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copies of it?</a:t>
                </a:r>
              </a:p>
            </p:txBody>
          </p:sp>
        </mc:Choice>
        <mc:Fallback xmlns="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751C2CDF-CFEC-1E39-40AC-F47A9CD0C7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25625"/>
                <a:ext cx="10515600" cy="1762862"/>
              </a:xfrm>
              <a:prstGeom prst="rect">
                <a:avLst/>
              </a:prstGeom>
              <a:blipFill>
                <a:blip r:embed="rId6"/>
                <a:stretch>
                  <a:fillRect l="-1217" t="-5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0AD747C-88B4-BE36-C75A-0D2230BD9361}"/>
                  </a:ext>
                </a:extLst>
              </p:cNvPr>
              <p:cNvSpPr txBox="1"/>
              <p:nvPr/>
            </p:nvSpPr>
            <p:spPr>
              <a:xfrm>
                <a:off x="840445" y="3252022"/>
                <a:ext cx="6994895" cy="73718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Our work: </a:t>
                </a:r>
                <a:r>
                  <a:rPr lang="en-US" sz="2800" dirty="0"/>
                  <a:t>T-count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⊗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2800" dirty="0"/>
                  <a:t>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0AD747C-88B4-BE36-C75A-0D2230BD93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445" y="3252022"/>
                <a:ext cx="6994895" cy="737189"/>
              </a:xfrm>
              <a:prstGeom prst="rect">
                <a:avLst/>
              </a:prstGeom>
              <a:blipFill>
                <a:blip r:embed="rId11"/>
                <a:stretch>
                  <a:fillRect l="-1831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291064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21E25-8065-46FF-D7C3-66DBADC8F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Application: Mass Production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F560DF3-C149-350D-00C4-B03FFD532650}"/>
              </a:ext>
            </a:extLst>
          </p:cNvPr>
          <p:cNvGrpSpPr/>
          <p:nvPr/>
        </p:nvGrpSpPr>
        <p:grpSpPr>
          <a:xfrm>
            <a:off x="9107327" y="957819"/>
            <a:ext cx="644973" cy="1816014"/>
            <a:chOff x="7884429" y="3595635"/>
            <a:chExt cx="644973" cy="1816014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6B5E7129-670B-347C-DAD4-405494DCD22F}"/>
                </a:ext>
              </a:extLst>
            </p:cNvPr>
            <p:cNvCxnSpPr>
              <a:cxnSpLocks/>
            </p:cNvCxnSpPr>
            <p:nvPr/>
          </p:nvCxnSpPr>
          <p:spPr>
            <a:xfrm>
              <a:off x="7895061" y="4768608"/>
              <a:ext cx="634341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3476126F-E5DE-11A3-42E0-C290540FB464}"/>
                </a:ext>
              </a:extLst>
            </p:cNvPr>
            <p:cNvCxnSpPr>
              <a:cxnSpLocks/>
            </p:cNvCxnSpPr>
            <p:nvPr/>
          </p:nvCxnSpPr>
          <p:spPr>
            <a:xfrm>
              <a:off x="7884429" y="3746643"/>
              <a:ext cx="634341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AFA7BE9-0191-7A6B-976E-2552C2A14971}"/>
                </a:ext>
              </a:extLst>
            </p:cNvPr>
            <p:cNvCxnSpPr>
              <a:cxnSpLocks/>
            </p:cNvCxnSpPr>
            <p:nvPr/>
          </p:nvCxnSpPr>
          <p:spPr>
            <a:xfrm>
              <a:off x="7895061" y="4260707"/>
              <a:ext cx="634341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3EFC3D46-7E28-56AF-0E5B-012F66AA4704}"/>
                    </a:ext>
                  </a:extLst>
                </p:cNvPr>
                <p:cNvSpPr txBox="1"/>
                <p:nvPr/>
              </p:nvSpPr>
              <p:spPr>
                <a:xfrm>
                  <a:off x="8049701" y="4092757"/>
                  <a:ext cx="345558" cy="33855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𝑼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3EFC3D46-7E28-56AF-0E5B-012F66AA470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9701" y="4092757"/>
                  <a:ext cx="345558" cy="338554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AF6AC2BE-981A-D1F8-F190-0C62DF056C17}"/>
                    </a:ext>
                  </a:extLst>
                </p:cNvPr>
                <p:cNvSpPr txBox="1"/>
                <p:nvPr/>
              </p:nvSpPr>
              <p:spPr>
                <a:xfrm>
                  <a:off x="8049701" y="4583942"/>
                  <a:ext cx="345558" cy="33855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𝑼</m:t>
                        </m:r>
                      </m:oMath>
                    </m:oMathPara>
                  </a14:m>
                  <a:endParaRPr lang="en-US" sz="1600" b="1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AF6AC2BE-981A-D1F8-F190-0C62DF056C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9701" y="4583942"/>
                  <a:ext cx="345558" cy="33855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CB205E83-48FC-21CD-D48F-C07AD71CDE9F}"/>
                    </a:ext>
                  </a:extLst>
                </p:cNvPr>
                <p:cNvSpPr txBox="1"/>
                <p:nvPr/>
              </p:nvSpPr>
              <p:spPr>
                <a:xfrm>
                  <a:off x="8049701" y="3595635"/>
                  <a:ext cx="345558" cy="33855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𝑼</m:t>
                        </m:r>
                      </m:oMath>
                    </m:oMathPara>
                  </a14:m>
                  <a:endParaRPr lang="en-US" sz="1600" b="1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CB205E83-48FC-21CD-D48F-C07AD71CDE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9701" y="3595635"/>
                  <a:ext cx="345558" cy="33855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8F6A41B-114A-D77D-4DD7-4D66EDF8ACFA}"/>
                </a:ext>
              </a:extLst>
            </p:cNvPr>
            <p:cNvCxnSpPr>
              <a:cxnSpLocks/>
            </p:cNvCxnSpPr>
            <p:nvPr/>
          </p:nvCxnSpPr>
          <p:spPr>
            <a:xfrm>
              <a:off x="7895061" y="5257761"/>
              <a:ext cx="634341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63495303-0804-E236-C7CA-C6696288624F}"/>
                    </a:ext>
                  </a:extLst>
                </p:cNvPr>
                <p:cNvSpPr txBox="1"/>
                <p:nvPr/>
              </p:nvSpPr>
              <p:spPr>
                <a:xfrm>
                  <a:off x="8049701" y="5073095"/>
                  <a:ext cx="345558" cy="33855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𝑼</m:t>
                        </m:r>
                      </m:oMath>
                    </m:oMathPara>
                  </a14:m>
                  <a:endParaRPr lang="en-US" sz="1600" b="1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63495303-0804-E236-C7CA-C6696288624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9701" y="5073095"/>
                  <a:ext cx="345558" cy="33855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751C2CDF-CFEC-1E39-40AC-F47A9CD0C78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25625"/>
                <a:ext cx="10515600" cy="176286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be a single-qubit unitary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What is the T-count to implement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copies of it?</a:t>
                </a:r>
              </a:p>
            </p:txBody>
          </p:sp>
        </mc:Choice>
        <mc:Fallback xmlns="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751C2CDF-CFEC-1E39-40AC-F47A9CD0C7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25625"/>
                <a:ext cx="10515600" cy="1762862"/>
              </a:xfrm>
              <a:prstGeom prst="rect">
                <a:avLst/>
              </a:prstGeom>
              <a:blipFill>
                <a:blip r:embed="rId6"/>
                <a:stretch>
                  <a:fillRect l="-1217" t="-5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0AD747C-88B4-BE36-C75A-0D2230BD9361}"/>
                  </a:ext>
                </a:extLst>
              </p:cNvPr>
              <p:cNvSpPr txBox="1"/>
              <p:nvPr/>
            </p:nvSpPr>
            <p:spPr>
              <a:xfrm>
                <a:off x="840445" y="3252022"/>
                <a:ext cx="6994895" cy="73718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Our work: </a:t>
                </a:r>
                <a:r>
                  <a:rPr lang="en-US" sz="2800" dirty="0"/>
                  <a:t>T-count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⊗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2800" dirty="0"/>
                  <a:t>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0AD747C-88B4-BE36-C75A-0D2230BD93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445" y="3252022"/>
                <a:ext cx="6994895" cy="737189"/>
              </a:xfrm>
              <a:prstGeom prst="rect">
                <a:avLst/>
              </a:prstGeom>
              <a:blipFill>
                <a:blip r:embed="rId11"/>
                <a:stretch>
                  <a:fillRect l="-1831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Speech Bubble: Rectangle 26">
                <a:extLst>
                  <a:ext uri="{FF2B5EF4-FFF2-40B4-BE49-F238E27FC236}">
                    <a16:creationId xmlns:a16="http://schemas.microsoft.com/office/drawing/2014/main" id="{8F12528D-05B7-DF46-B8B6-C0195AA5AD21}"/>
                  </a:ext>
                </a:extLst>
              </p:cNvPr>
              <p:cNvSpPr/>
              <p:nvPr/>
            </p:nvSpPr>
            <p:spPr>
              <a:xfrm>
                <a:off x="7294943" y="3952335"/>
                <a:ext cx="1977656" cy="651563"/>
              </a:xfrm>
              <a:prstGeom prst="wedgeRectCallout">
                <a:avLst>
                  <a:gd name="adj1" fmla="val -62500"/>
                  <a:gd name="adj2" fmla="val -45748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Necessary even 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Speech Bubble: Rectangle 26">
                <a:extLst>
                  <a:ext uri="{FF2B5EF4-FFF2-40B4-BE49-F238E27FC236}">
                    <a16:creationId xmlns:a16="http://schemas.microsoft.com/office/drawing/2014/main" id="{8F12528D-05B7-DF46-B8B6-C0195AA5AD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4943" y="3952335"/>
                <a:ext cx="1977656" cy="651563"/>
              </a:xfrm>
              <a:prstGeom prst="wedgeRectCallout">
                <a:avLst>
                  <a:gd name="adj1" fmla="val -62500"/>
                  <a:gd name="adj2" fmla="val -45748"/>
                </a:avLst>
              </a:prstGeom>
              <a:blipFill>
                <a:blip r:embed="rId12"/>
                <a:stretch>
                  <a:fillRect t="-8411" r="-822" b="-2056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514677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21E25-8065-46FF-D7C3-66DBADC8F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Application: Mass Production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F560DF3-C149-350D-00C4-B03FFD532650}"/>
              </a:ext>
            </a:extLst>
          </p:cNvPr>
          <p:cNvGrpSpPr/>
          <p:nvPr/>
        </p:nvGrpSpPr>
        <p:grpSpPr>
          <a:xfrm>
            <a:off x="9107327" y="957819"/>
            <a:ext cx="644973" cy="1816014"/>
            <a:chOff x="7884429" y="3595635"/>
            <a:chExt cx="644973" cy="1816014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6B5E7129-670B-347C-DAD4-405494DCD22F}"/>
                </a:ext>
              </a:extLst>
            </p:cNvPr>
            <p:cNvCxnSpPr>
              <a:cxnSpLocks/>
            </p:cNvCxnSpPr>
            <p:nvPr/>
          </p:nvCxnSpPr>
          <p:spPr>
            <a:xfrm>
              <a:off x="7895061" y="4768608"/>
              <a:ext cx="634341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3476126F-E5DE-11A3-42E0-C290540FB464}"/>
                </a:ext>
              </a:extLst>
            </p:cNvPr>
            <p:cNvCxnSpPr>
              <a:cxnSpLocks/>
            </p:cNvCxnSpPr>
            <p:nvPr/>
          </p:nvCxnSpPr>
          <p:spPr>
            <a:xfrm>
              <a:off x="7884429" y="3746643"/>
              <a:ext cx="634341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AFA7BE9-0191-7A6B-976E-2552C2A14971}"/>
                </a:ext>
              </a:extLst>
            </p:cNvPr>
            <p:cNvCxnSpPr>
              <a:cxnSpLocks/>
            </p:cNvCxnSpPr>
            <p:nvPr/>
          </p:nvCxnSpPr>
          <p:spPr>
            <a:xfrm>
              <a:off x="7895061" y="4260707"/>
              <a:ext cx="634341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3EFC3D46-7E28-56AF-0E5B-012F66AA4704}"/>
                    </a:ext>
                  </a:extLst>
                </p:cNvPr>
                <p:cNvSpPr txBox="1"/>
                <p:nvPr/>
              </p:nvSpPr>
              <p:spPr>
                <a:xfrm>
                  <a:off x="8049701" y="4092757"/>
                  <a:ext cx="345558" cy="33855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𝑼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3EFC3D46-7E28-56AF-0E5B-012F66AA470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9701" y="4092757"/>
                  <a:ext cx="345558" cy="338554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AF6AC2BE-981A-D1F8-F190-0C62DF056C17}"/>
                    </a:ext>
                  </a:extLst>
                </p:cNvPr>
                <p:cNvSpPr txBox="1"/>
                <p:nvPr/>
              </p:nvSpPr>
              <p:spPr>
                <a:xfrm>
                  <a:off x="8049701" y="4583942"/>
                  <a:ext cx="345558" cy="33855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𝑼</m:t>
                        </m:r>
                      </m:oMath>
                    </m:oMathPara>
                  </a14:m>
                  <a:endParaRPr lang="en-US" sz="1600" b="1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AF6AC2BE-981A-D1F8-F190-0C62DF056C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9701" y="4583942"/>
                  <a:ext cx="345558" cy="33855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CB205E83-48FC-21CD-D48F-C07AD71CDE9F}"/>
                    </a:ext>
                  </a:extLst>
                </p:cNvPr>
                <p:cNvSpPr txBox="1"/>
                <p:nvPr/>
              </p:nvSpPr>
              <p:spPr>
                <a:xfrm>
                  <a:off x="8049701" y="3595635"/>
                  <a:ext cx="345558" cy="33855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𝑼</m:t>
                        </m:r>
                      </m:oMath>
                    </m:oMathPara>
                  </a14:m>
                  <a:endParaRPr lang="en-US" sz="1600" b="1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CB205E83-48FC-21CD-D48F-C07AD71CDE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9701" y="3595635"/>
                  <a:ext cx="345558" cy="33855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8F6A41B-114A-D77D-4DD7-4D66EDF8ACFA}"/>
                </a:ext>
              </a:extLst>
            </p:cNvPr>
            <p:cNvCxnSpPr>
              <a:cxnSpLocks/>
            </p:cNvCxnSpPr>
            <p:nvPr/>
          </p:nvCxnSpPr>
          <p:spPr>
            <a:xfrm>
              <a:off x="7895061" y="5257761"/>
              <a:ext cx="634341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63495303-0804-E236-C7CA-C6696288624F}"/>
                    </a:ext>
                  </a:extLst>
                </p:cNvPr>
                <p:cNvSpPr txBox="1"/>
                <p:nvPr/>
              </p:nvSpPr>
              <p:spPr>
                <a:xfrm>
                  <a:off x="8049701" y="5073095"/>
                  <a:ext cx="345558" cy="33855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𝑼</m:t>
                        </m:r>
                      </m:oMath>
                    </m:oMathPara>
                  </a14:m>
                  <a:endParaRPr lang="en-US" sz="1600" b="1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63495303-0804-E236-C7CA-C6696288624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9701" y="5073095"/>
                  <a:ext cx="345558" cy="33855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751C2CDF-CFEC-1E39-40AC-F47A9CD0C78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25625"/>
                <a:ext cx="10515600" cy="176286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be a single-qubit unitary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What is the T-count to implement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copies of it?</a:t>
                </a:r>
              </a:p>
            </p:txBody>
          </p:sp>
        </mc:Choice>
        <mc:Fallback xmlns="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751C2CDF-CFEC-1E39-40AC-F47A9CD0C7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25625"/>
                <a:ext cx="10515600" cy="1762862"/>
              </a:xfrm>
              <a:prstGeom prst="rect">
                <a:avLst/>
              </a:prstGeom>
              <a:blipFill>
                <a:blip r:embed="rId6"/>
                <a:stretch>
                  <a:fillRect l="-1217" t="-5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0AD747C-88B4-BE36-C75A-0D2230BD9361}"/>
                  </a:ext>
                </a:extLst>
              </p:cNvPr>
              <p:cNvSpPr txBox="1"/>
              <p:nvPr/>
            </p:nvSpPr>
            <p:spPr>
              <a:xfrm>
                <a:off x="840445" y="3252022"/>
                <a:ext cx="6994895" cy="73718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Our work: </a:t>
                </a:r>
                <a:r>
                  <a:rPr lang="en-US" sz="2800" dirty="0"/>
                  <a:t>T-count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⊗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2800" dirty="0"/>
                  <a:t>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0AD747C-88B4-BE36-C75A-0D2230BD93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445" y="3252022"/>
                <a:ext cx="6994895" cy="737189"/>
              </a:xfrm>
              <a:prstGeom prst="rect">
                <a:avLst/>
              </a:prstGeom>
              <a:blipFill>
                <a:blip r:embed="rId11"/>
                <a:stretch>
                  <a:fillRect l="-1831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Speech Bubble: Rectangle 26">
                <a:extLst>
                  <a:ext uri="{FF2B5EF4-FFF2-40B4-BE49-F238E27FC236}">
                    <a16:creationId xmlns:a16="http://schemas.microsoft.com/office/drawing/2014/main" id="{8F12528D-05B7-DF46-B8B6-C0195AA5AD21}"/>
                  </a:ext>
                </a:extLst>
              </p:cNvPr>
              <p:cNvSpPr/>
              <p:nvPr/>
            </p:nvSpPr>
            <p:spPr>
              <a:xfrm>
                <a:off x="7294943" y="3952335"/>
                <a:ext cx="1977656" cy="651563"/>
              </a:xfrm>
              <a:prstGeom prst="wedgeRectCallout">
                <a:avLst>
                  <a:gd name="adj1" fmla="val -62500"/>
                  <a:gd name="adj2" fmla="val -45748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Necessary even 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Speech Bubble: Rectangle 26">
                <a:extLst>
                  <a:ext uri="{FF2B5EF4-FFF2-40B4-BE49-F238E27FC236}">
                    <a16:creationId xmlns:a16="http://schemas.microsoft.com/office/drawing/2014/main" id="{8F12528D-05B7-DF46-B8B6-C0195AA5AD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4943" y="3952335"/>
                <a:ext cx="1977656" cy="651563"/>
              </a:xfrm>
              <a:prstGeom prst="wedgeRectCallout">
                <a:avLst>
                  <a:gd name="adj1" fmla="val -62500"/>
                  <a:gd name="adj2" fmla="val -45748"/>
                </a:avLst>
              </a:prstGeom>
              <a:blipFill>
                <a:blip r:embed="rId12"/>
                <a:stretch>
                  <a:fillRect t="-8411" r="-822" b="-2056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Speech Bubble: Rectangle 27">
                <a:extLst>
                  <a:ext uri="{FF2B5EF4-FFF2-40B4-BE49-F238E27FC236}">
                    <a16:creationId xmlns:a16="http://schemas.microsoft.com/office/drawing/2014/main" id="{D80985AD-C150-2B90-6EC8-09909113A41D}"/>
                  </a:ext>
                </a:extLst>
              </p:cNvPr>
              <p:cNvSpPr/>
              <p:nvPr/>
            </p:nvSpPr>
            <p:spPr>
              <a:xfrm>
                <a:off x="4180828" y="3962631"/>
                <a:ext cx="1977656" cy="651901"/>
              </a:xfrm>
              <a:prstGeom prst="wedgeRectCallout">
                <a:avLst>
                  <a:gd name="adj1" fmla="val 34274"/>
                  <a:gd name="adj2" fmla="val -74659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Necessary </a:t>
                </a:r>
              </a:p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is the T gate</a:t>
                </a:r>
              </a:p>
            </p:txBody>
          </p:sp>
        </mc:Choice>
        <mc:Fallback xmlns="">
          <p:sp>
            <p:nvSpPr>
              <p:cNvPr id="28" name="Speech Bubble: Rectangle 27">
                <a:extLst>
                  <a:ext uri="{FF2B5EF4-FFF2-40B4-BE49-F238E27FC236}">
                    <a16:creationId xmlns:a16="http://schemas.microsoft.com/office/drawing/2014/main" id="{D80985AD-C150-2B90-6EC8-09909113A4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0828" y="3962631"/>
                <a:ext cx="1977656" cy="651901"/>
              </a:xfrm>
              <a:prstGeom prst="wedgeRectCallout">
                <a:avLst>
                  <a:gd name="adj1" fmla="val 34274"/>
                  <a:gd name="adj2" fmla="val -74659"/>
                </a:avLst>
              </a:prstGeom>
              <a:blipFill>
                <a:blip r:embed="rId13"/>
                <a:stretch>
                  <a:fillRect l="-617" b="-164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633269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21E25-8065-46FF-D7C3-66DBADC8F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Application: Mass Production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F560DF3-C149-350D-00C4-B03FFD532650}"/>
              </a:ext>
            </a:extLst>
          </p:cNvPr>
          <p:cNvGrpSpPr/>
          <p:nvPr/>
        </p:nvGrpSpPr>
        <p:grpSpPr>
          <a:xfrm>
            <a:off x="9107327" y="957819"/>
            <a:ext cx="644973" cy="1816014"/>
            <a:chOff x="7884429" y="3595635"/>
            <a:chExt cx="644973" cy="1816014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6B5E7129-670B-347C-DAD4-405494DCD22F}"/>
                </a:ext>
              </a:extLst>
            </p:cNvPr>
            <p:cNvCxnSpPr>
              <a:cxnSpLocks/>
            </p:cNvCxnSpPr>
            <p:nvPr/>
          </p:nvCxnSpPr>
          <p:spPr>
            <a:xfrm>
              <a:off x="7895061" y="4768608"/>
              <a:ext cx="634341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3476126F-E5DE-11A3-42E0-C290540FB464}"/>
                </a:ext>
              </a:extLst>
            </p:cNvPr>
            <p:cNvCxnSpPr>
              <a:cxnSpLocks/>
            </p:cNvCxnSpPr>
            <p:nvPr/>
          </p:nvCxnSpPr>
          <p:spPr>
            <a:xfrm>
              <a:off x="7884429" y="3746643"/>
              <a:ext cx="634341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AFA7BE9-0191-7A6B-976E-2552C2A14971}"/>
                </a:ext>
              </a:extLst>
            </p:cNvPr>
            <p:cNvCxnSpPr>
              <a:cxnSpLocks/>
            </p:cNvCxnSpPr>
            <p:nvPr/>
          </p:nvCxnSpPr>
          <p:spPr>
            <a:xfrm>
              <a:off x="7895061" y="4260707"/>
              <a:ext cx="634341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3EFC3D46-7E28-56AF-0E5B-012F66AA4704}"/>
                    </a:ext>
                  </a:extLst>
                </p:cNvPr>
                <p:cNvSpPr txBox="1"/>
                <p:nvPr/>
              </p:nvSpPr>
              <p:spPr>
                <a:xfrm>
                  <a:off x="8049701" y="4092757"/>
                  <a:ext cx="345558" cy="33855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𝑼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3EFC3D46-7E28-56AF-0E5B-012F66AA470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9701" y="4092757"/>
                  <a:ext cx="345558" cy="338554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AF6AC2BE-981A-D1F8-F190-0C62DF056C17}"/>
                    </a:ext>
                  </a:extLst>
                </p:cNvPr>
                <p:cNvSpPr txBox="1"/>
                <p:nvPr/>
              </p:nvSpPr>
              <p:spPr>
                <a:xfrm>
                  <a:off x="8049701" y="4583942"/>
                  <a:ext cx="345558" cy="33855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𝑼</m:t>
                        </m:r>
                      </m:oMath>
                    </m:oMathPara>
                  </a14:m>
                  <a:endParaRPr lang="en-US" sz="1600" b="1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AF6AC2BE-981A-D1F8-F190-0C62DF056C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9701" y="4583942"/>
                  <a:ext cx="345558" cy="33855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CB205E83-48FC-21CD-D48F-C07AD71CDE9F}"/>
                    </a:ext>
                  </a:extLst>
                </p:cNvPr>
                <p:cNvSpPr txBox="1"/>
                <p:nvPr/>
              </p:nvSpPr>
              <p:spPr>
                <a:xfrm>
                  <a:off x="8049701" y="3595635"/>
                  <a:ext cx="345558" cy="33855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𝑼</m:t>
                        </m:r>
                      </m:oMath>
                    </m:oMathPara>
                  </a14:m>
                  <a:endParaRPr lang="en-US" sz="1600" b="1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CB205E83-48FC-21CD-D48F-C07AD71CDE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9701" y="3595635"/>
                  <a:ext cx="345558" cy="33855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8F6A41B-114A-D77D-4DD7-4D66EDF8ACFA}"/>
                </a:ext>
              </a:extLst>
            </p:cNvPr>
            <p:cNvCxnSpPr>
              <a:cxnSpLocks/>
            </p:cNvCxnSpPr>
            <p:nvPr/>
          </p:nvCxnSpPr>
          <p:spPr>
            <a:xfrm>
              <a:off x="7895061" y="5257761"/>
              <a:ext cx="634341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63495303-0804-E236-C7CA-C6696288624F}"/>
                    </a:ext>
                  </a:extLst>
                </p:cNvPr>
                <p:cNvSpPr txBox="1"/>
                <p:nvPr/>
              </p:nvSpPr>
              <p:spPr>
                <a:xfrm>
                  <a:off x="8049701" y="5073095"/>
                  <a:ext cx="345558" cy="33855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𝑼</m:t>
                        </m:r>
                      </m:oMath>
                    </m:oMathPara>
                  </a14:m>
                  <a:endParaRPr lang="en-US" sz="1600" b="1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63495303-0804-E236-C7CA-C6696288624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9701" y="5073095"/>
                  <a:ext cx="345558" cy="33855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751C2CDF-CFEC-1E39-40AC-F47A9CD0C78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25625"/>
                <a:ext cx="10515600" cy="176286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be a single-qubit unitary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What is the T-count to implement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copies of it?</a:t>
                </a:r>
              </a:p>
            </p:txBody>
          </p:sp>
        </mc:Choice>
        <mc:Fallback xmlns="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751C2CDF-CFEC-1E39-40AC-F47A9CD0C7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25625"/>
                <a:ext cx="10515600" cy="1762862"/>
              </a:xfrm>
              <a:prstGeom prst="rect">
                <a:avLst/>
              </a:prstGeom>
              <a:blipFill>
                <a:blip r:embed="rId6"/>
                <a:stretch>
                  <a:fillRect l="-1217" t="-5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909E61B7-96E1-93CD-8D58-6EDFD6773885}"/>
              </a:ext>
            </a:extLst>
          </p:cNvPr>
          <p:cNvGrpSpPr/>
          <p:nvPr/>
        </p:nvGrpSpPr>
        <p:grpSpPr>
          <a:xfrm>
            <a:off x="10120928" y="809697"/>
            <a:ext cx="1232872" cy="2642189"/>
            <a:chOff x="10120928" y="824022"/>
            <a:chExt cx="1232872" cy="2642189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6A410DA-64EF-E871-7951-1421945A99D9}"/>
                </a:ext>
              </a:extLst>
            </p:cNvPr>
            <p:cNvGrpSpPr/>
            <p:nvPr/>
          </p:nvGrpSpPr>
          <p:grpSpPr>
            <a:xfrm>
              <a:off x="10399182" y="957819"/>
              <a:ext cx="644973" cy="1816014"/>
              <a:chOff x="7884429" y="3595635"/>
              <a:chExt cx="644973" cy="1816014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EF0CDDBF-6FAC-BD67-23BA-CDEB4B70F9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95061" y="4768608"/>
                <a:ext cx="634341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893A0D59-7AB3-5532-46E7-9847812DBB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84429" y="3746643"/>
                <a:ext cx="634341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864321BF-91FC-EE27-BA63-1619A8B231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95061" y="4260707"/>
                <a:ext cx="634341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36B27524-3637-0EB6-2E4C-8C4353DDCFCA}"/>
                      </a:ext>
                    </a:extLst>
                  </p:cNvPr>
                  <p:cNvSpPr txBox="1"/>
                  <p:nvPr/>
                </p:nvSpPr>
                <p:spPr>
                  <a:xfrm>
                    <a:off x="8049701" y="4092757"/>
                    <a:ext cx="345558" cy="33855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e>
                            <m:sub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36B27524-3637-0EB6-2E4C-8C4353DDCFC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49701" y="4092757"/>
                    <a:ext cx="345558" cy="338554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10169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7FA893AA-562D-9C48-7CCC-603664553043}"/>
                      </a:ext>
                    </a:extLst>
                  </p:cNvPr>
                  <p:cNvSpPr txBox="1"/>
                  <p:nvPr/>
                </p:nvSpPr>
                <p:spPr>
                  <a:xfrm>
                    <a:off x="8049701" y="4583942"/>
                    <a:ext cx="345558" cy="33855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e>
                            <m:sub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oMath>
                      </m:oMathPara>
                    </a14:m>
                    <a:endParaRPr lang="en-US" sz="1600" b="1" dirty="0"/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7FA893AA-562D-9C48-7CCC-60366455304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49701" y="4583942"/>
                    <a:ext cx="345558" cy="338554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10169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1A859BE6-88CD-45BC-CAA4-DE158B86E337}"/>
                      </a:ext>
                    </a:extLst>
                  </p:cNvPr>
                  <p:cNvSpPr txBox="1"/>
                  <p:nvPr/>
                </p:nvSpPr>
                <p:spPr>
                  <a:xfrm>
                    <a:off x="8049701" y="3595635"/>
                    <a:ext cx="345558" cy="33855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e>
                            <m:sub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en-US" sz="1600" b="1" dirty="0"/>
                  </a:p>
                </p:txBody>
              </p:sp>
            </mc:Choice>
            <mc:Fallback xmlns="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1A859BE6-88CD-45BC-CAA4-DE158B86E33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49701" y="3595635"/>
                    <a:ext cx="345558" cy="338554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10169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6EA5E047-A3E2-6BE7-E9CC-8DBCE02414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95061" y="5257761"/>
                <a:ext cx="634341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F28B807D-2AA0-3B7F-E569-1507FBAA18CB}"/>
                      </a:ext>
                    </a:extLst>
                  </p:cNvPr>
                  <p:cNvSpPr txBox="1"/>
                  <p:nvPr/>
                </p:nvSpPr>
                <p:spPr>
                  <a:xfrm>
                    <a:off x="8049701" y="5073095"/>
                    <a:ext cx="345558" cy="33855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e>
                            <m:sub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b>
                          </m:sSub>
                        </m:oMath>
                      </m:oMathPara>
                    </a14:m>
                    <a:endParaRPr lang="en-US" sz="1600" b="1" dirty="0"/>
                  </a:p>
                </p:txBody>
              </p:sp>
            </mc:Choice>
            <mc:Fallback xmlns="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F28B807D-2AA0-3B7F-E569-1507FBAA18C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49701" y="5073095"/>
                    <a:ext cx="345558" cy="338554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10169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B020D533-89A9-DFCA-C6C6-4357D6C0B954}"/>
                </a:ext>
              </a:extLst>
            </p:cNvPr>
            <p:cNvSpPr/>
            <p:nvPr/>
          </p:nvSpPr>
          <p:spPr>
            <a:xfrm>
              <a:off x="10120928" y="824022"/>
              <a:ext cx="1232872" cy="2642189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EB481F4-B736-9F23-33CB-5BC6400DC41F}"/>
                </a:ext>
              </a:extLst>
            </p:cNvPr>
            <p:cNvSpPr txBox="1"/>
            <p:nvPr/>
          </p:nvSpPr>
          <p:spPr>
            <a:xfrm>
              <a:off x="10120928" y="2771234"/>
              <a:ext cx="11908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Batched synthesis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0AD747C-88B4-BE36-C75A-0D2230BD9361}"/>
                  </a:ext>
                </a:extLst>
              </p:cNvPr>
              <p:cNvSpPr txBox="1"/>
              <p:nvPr/>
            </p:nvSpPr>
            <p:spPr>
              <a:xfrm>
                <a:off x="840445" y="3252022"/>
                <a:ext cx="6994895" cy="73718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Our work: </a:t>
                </a:r>
                <a:r>
                  <a:rPr lang="en-US" sz="2800" dirty="0"/>
                  <a:t>T-count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⊗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2800" dirty="0"/>
                  <a:t>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0AD747C-88B4-BE36-C75A-0D2230BD93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445" y="3252022"/>
                <a:ext cx="6994895" cy="737189"/>
              </a:xfrm>
              <a:prstGeom prst="rect">
                <a:avLst/>
              </a:prstGeom>
              <a:blipFill>
                <a:blip r:embed="rId11"/>
                <a:stretch>
                  <a:fillRect l="-1831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2302FA5-EC79-F497-D83A-1D8502EFC95C}"/>
                  </a:ext>
                </a:extLst>
              </p:cNvPr>
              <p:cNvSpPr txBox="1"/>
              <p:nvPr/>
            </p:nvSpPr>
            <p:spPr>
              <a:xfrm>
                <a:off x="1551928" y="4455042"/>
                <a:ext cx="9213112" cy="64504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sz="2400" dirty="0"/>
                  <a:t> T gates, we can prepare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2302FA5-EC79-F497-D83A-1D8502EFC9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1928" y="4455042"/>
                <a:ext cx="9213112" cy="645048"/>
              </a:xfrm>
              <a:prstGeom prst="rect">
                <a:avLst/>
              </a:prstGeom>
              <a:blipFill>
                <a:blip r:embed="rId12"/>
                <a:stretch>
                  <a:fillRect l="-1059"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88443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21E25-8065-46FF-D7C3-66DBADC8F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Application: Mass Production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F560DF3-C149-350D-00C4-B03FFD532650}"/>
              </a:ext>
            </a:extLst>
          </p:cNvPr>
          <p:cNvGrpSpPr/>
          <p:nvPr/>
        </p:nvGrpSpPr>
        <p:grpSpPr>
          <a:xfrm>
            <a:off x="9107327" y="957819"/>
            <a:ext cx="644973" cy="1816014"/>
            <a:chOff x="7884429" y="3595635"/>
            <a:chExt cx="644973" cy="1816014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6B5E7129-670B-347C-DAD4-405494DCD22F}"/>
                </a:ext>
              </a:extLst>
            </p:cNvPr>
            <p:cNvCxnSpPr>
              <a:cxnSpLocks/>
            </p:cNvCxnSpPr>
            <p:nvPr/>
          </p:nvCxnSpPr>
          <p:spPr>
            <a:xfrm>
              <a:off x="7895061" y="4768608"/>
              <a:ext cx="634341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3476126F-E5DE-11A3-42E0-C290540FB464}"/>
                </a:ext>
              </a:extLst>
            </p:cNvPr>
            <p:cNvCxnSpPr>
              <a:cxnSpLocks/>
            </p:cNvCxnSpPr>
            <p:nvPr/>
          </p:nvCxnSpPr>
          <p:spPr>
            <a:xfrm>
              <a:off x="7884429" y="3746643"/>
              <a:ext cx="634341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AFA7BE9-0191-7A6B-976E-2552C2A14971}"/>
                </a:ext>
              </a:extLst>
            </p:cNvPr>
            <p:cNvCxnSpPr>
              <a:cxnSpLocks/>
            </p:cNvCxnSpPr>
            <p:nvPr/>
          </p:nvCxnSpPr>
          <p:spPr>
            <a:xfrm>
              <a:off x="7895061" y="4260707"/>
              <a:ext cx="634341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3EFC3D46-7E28-56AF-0E5B-012F66AA4704}"/>
                    </a:ext>
                  </a:extLst>
                </p:cNvPr>
                <p:cNvSpPr txBox="1"/>
                <p:nvPr/>
              </p:nvSpPr>
              <p:spPr>
                <a:xfrm>
                  <a:off x="8049701" y="4092757"/>
                  <a:ext cx="345558" cy="33855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𝑼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3EFC3D46-7E28-56AF-0E5B-012F66AA470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9701" y="4092757"/>
                  <a:ext cx="345558" cy="338554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AF6AC2BE-981A-D1F8-F190-0C62DF056C17}"/>
                    </a:ext>
                  </a:extLst>
                </p:cNvPr>
                <p:cNvSpPr txBox="1"/>
                <p:nvPr/>
              </p:nvSpPr>
              <p:spPr>
                <a:xfrm>
                  <a:off x="8049701" y="4583942"/>
                  <a:ext cx="345558" cy="33855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𝑼</m:t>
                        </m:r>
                      </m:oMath>
                    </m:oMathPara>
                  </a14:m>
                  <a:endParaRPr lang="en-US" sz="1600" b="1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AF6AC2BE-981A-D1F8-F190-0C62DF056C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9701" y="4583942"/>
                  <a:ext cx="345558" cy="33855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CB205E83-48FC-21CD-D48F-C07AD71CDE9F}"/>
                    </a:ext>
                  </a:extLst>
                </p:cNvPr>
                <p:cNvSpPr txBox="1"/>
                <p:nvPr/>
              </p:nvSpPr>
              <p:spPr>
                <a:xfrm>
                  <a:off x="8049701" y="3595635"/>
                  <a:ext cx="345558" cy="33855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𝑼</m:t>
                        </m:r>
                      </m:oMath>
                    </m:oMathPara>
                  </a14:m>
                  <a:endParaRPr lang="en-US" sz="1600" b="1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CB205E83-48FC-21CD-D48F-C07AD71CDE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9701" y="3595635"/>
                  <a:ext cx="345558" cy="33855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8F6A41B-114A-D77D-4DD7-4D66EDF8ACFA}"/>
                </a:ext>
              </a:extLst>
            </p:cNvPr>
            <p:cNvCxnSpPr>
              <a:cxnSpLocks/>
            </p:cNvCxnSpPr>
            <p:nvPr/>
          </p:nvCxnSpPr>
          <p:spPr>
            <a:xfrm>
              <a:off x="7895061" y="5257761"/>
              <a:ext cx="634341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63495303-0804-E236-C7CA-C6696288624F}"/>
                    </a:ext>
                  </a:extLst>
                </p:cNvPr>
                <p:cNvSpPr txBox="1"/>
                <p:nvPr/>
              </p:nvSpPr>
              <p:spPr>
                <a:xfrm>
                  <a:off x="8049701" y="5073095"/>
                  <a:ext cx="345558" cy="33855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𝑼</m:t>
                        </m:r>
                      </m:oMath>
                    </m:oMathPara>
                  </a14:m>
                  <a:endParaRPr lang="en-US" sz="1600" b="1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63495303-0804-E236-C7CA-C6696288624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9701" y="5073095"/>
                  <a:ext cx="345558" cy="33855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751C2CDF-CFEC-1E39-40AC-F47A9CD0C78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25625"/>
                <a:ext cx="10515600" cy="176286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be a single-qubit unitary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What is the T-count to implement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copies of it?</a:t>
                </a:r>
              </a:p>
            </p:txBody>
          </p:sp>
        </mc:Choice>
        <mc:Fallback xmlns="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751C2CDF-CFEC-1E39-40AC-F47A9CD0C7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25625"/>
                <a:ext cx="10515600" cy="1762862"/>
              </a:xfrm>
              <a:prstGeom prst="rect">
                <a:avLst/>
              </a:prstGeom>
              <a:blipFill>
                <a:blip r:embed="rId6"/>
                <a:stretch>
                  <a:fillRect l="-1217" t="-5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909E61B7-96E1-93CD-8D58-6EDFD6773885}"/>
              </a:ext>
            </a:extLst>
          </p:cNvPr>
          <p:cNvGrpSpPr/>
          <p:nvPr/>
        </p:nvGrpSpPr>
        <p:grpSpPr>
          <a:xfrm>
            <a:off x="10120928" y="809697"/>
            <a:ext cx="1232872" cy="2642189"/>
            <a:chOff x="10120928" y="824022"/>
            <a:chExt cx="1232872" cy="2642189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6A410DA-64EF-E871-7951-1421945A99D9}"/>
                </a:ext>
              </a:extLst>
            </p:cNvPr>
            <p:cNvGrpSpPr/>
            <p:nvPr/>
          </p:nvGrpSpPr>
          <p:grpSpPr>
            <a:xfrm>
              <a:off x="10399182" y="957819"/>
              <a:ext cx="644973" cy="1816014"/>
              <a:chOff x="7884429" y="3595635"/>
              <a:chExt cx="644973" cy="1816014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EF0CDDBF-6FAC-BD67-23BA-CDEB4B70F9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95061" y="4768608"/>
                <a:ext cx="634341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893A0D59-7AB3-5532-46E7-9847812DBB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84429" y="3746643"/>
                <a:ext cx="634341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864321BF-91FC-EE27-BA63-1619A8B231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95061" y="4260707"/>
                <a:ext cx="634341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36B27524-3637-0EB6-2E4C-8C4353DDCFCA}"/>
                      </a:ext>
                    </a:extLst>
                  </p:cNvPr>
                  <p:cNvSpPr txBox="1"/>
                  <p:nvPr/>
                </p:nvSpPr>
                <p:spPr>
                  <a:xfrm>
                    <a:off x="8049701" y="4092757"/>
                    <a:ext cx="345558" cy="33855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e>
                            <m:sub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36B27524-3637-0EB6-2E4C-8C4353DDCFC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49701" y="4092757"/>
                    <a:ext cx="345558" cy="338554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10169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7FA893AA-562D-9C48-7CCC-603664553043}"/>
                      </a:ext>
                    </a:extLst>
                  </p:cNvPr>
                  <p:cNvSpPr txBox="1"/>
                  <p:nvPr/>
                </p:nvSpPr>
                <p:spPr>
                  <a:xfrm>
                    <a:off x="8049701" y="4583942"/>
                    <a:ext cx="345558" cy="33855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e>
                            <m:sub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oMath>
                      </m:oMathPara>
                    </a14:m>
                    <a:endParaRPr lang="en-US" sz="1600" b="1" dirty="0"/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7FA893AA-562D-9C48-7CCC-60366455304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49701" y="4583942"/>
                    <a:ext cx="345558" cy="338554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10169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1A859BE6-88CD-45BC-CAA4-DE158B86E337}"/>
                      </a:ext>
                    </a:extLst>
                  </p:cNvPr>
                  <p:cNvSpPr txBox="1"/>
                  <p:nvPr/>
                </p:nvSpPr>
                <p:spPr>
                  <a:xfrm>
                    <a:off x="8049701" y="3595635"/>
                    <a:ext cx="345558" cy="33855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e>
                            <m:sub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en-US" sz="1600" b="1" dirty="0"/>
                  </a:p>
                </p:txBody>
              </p:sp>
            </mc:Choice>
            <mc:Fallback xmlns="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1A859BE6-88CD-45BC-CAA4-DE158B86E33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49701" y="3595635"/>
                    <a:ext cx="345558" cy="338554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10169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6EA5E047-A3E2-6BE7-E9CC-8DBCE02414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95061" y="5257761"/>
                <a:ext cx="634341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F28B807D-2AA0-3B7F-E569-1507FBAA18CB}"/>
                      </a:ext>
                    </a:extLst>
                  </p:cNvPr>
                  <p:cNvSpPr txBox="1"/>
                  <p:nvPr/>
                </p:nvSpPr>
                <p:spPr>
                  <a:xfrm>
                    <a:off x="8049701" y="5073095"/>
                    <a:ext cx="345558" cy="33855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e>
                            <m:sub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b>
                          </m:sSub>
                        </m:oMath>
                      </m:oMathPara>
                    </a14:m>
                    <a:endParaRPr lang="en-US" sz="1600" b="1" dirty="0"/>
                  </a:p>
                </p:txBody>
              </p:sp>
            </mc:Choice>
            <mc:Fallback xmlns="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F28B807D-2AA0-3B7F-E569-1507FBAA18C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49701" y="5073095"/>
                    <a:ext cx="345558" cy="338554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10169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B020D533-89A9-DFCA-C6C6-4357D6C0B954}"/>
                </a:ext>
              </a:extLst>
            </p:cNvPr>
            <p:cNvSpPr/>
            <p:nvPr/>
          </p:nvSpPr>
          <p:spPr>
            <a:xfrm>
              <a:off x="10120928" y="824022"/>
              <a:ext cx="1232872" cy="2642189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EB481F4-B736-9F23-33CB-5BC6400DC41F}"/>
                </a:ext>
              </a:extLst>
            </p:cNvPr>
            <p:cNvSpPr txBox="1"/>
            <p:nvPr/>
          </p:nvSpPr>
          <p:spPr>
            <a:xfrm>
              <a:off x="10120928" y="2771234"/>
              <a:ext cx="11908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Batched synthesis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0AD747C-88B4-BE36-C75A-0D2230BD9361}"/>
                  </a:ext>
                </a:extLst>
              </p:cNvPr>
              <p:cNvSpPr txBox="1"/>
              <p:nvPr/>
            </p:nvSpPr>
            <p:spPr>
              <a:xfrm>
                <a:off x="840445" y="3252022"/>
                <a:ext cx="6994895" cy="73718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Our work: </a:t>
                </a:r>
                <a:r>
                  <a:rPr lang="en-US" sz="2800" dirty="0"/>
                  <a:t>T-count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⊗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2800" dirty="0"/>
                  <a:t>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0AD747C-88B4-BE36-C75A-0D2230BD93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445" y="3252022"/>
                <a:ext cx="6994895" cy="737189"/>
              </a:xfrm>
              <a:prstGeom prst="rect">
                <a:avLst/>
              </a:prstGeom>
              <a:blipFill>
                <a:blip r:embed="rId11"/>
                <a:stretch>
                  <a:fillRect l="-1831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2302FA5-EC79-F497-D83A-1D8502EFC95C}"/>
                  </a:ext>
                </a:extLst>
              </p:cNvPr>
              <p:cNvSpPr txBox="1"/>
              <p:nvPr/>
            </p:nvSpPr>
            <p:spPr>
              <a:xfrm>
                <a:off x="1551928" y="4455042"/>
                <a:ext cx="9213112" cy="119776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sz="2400" dirty="0"/>
                  <a:t> T gates, we can prepare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Batched synthesis: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b="1" i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func>
                          <m:funcPr>
                            <m:ctrlPr>
                              <a:rPr lang="en-US" sz="2400" b="1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b="1" i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400" b="1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400" b="1" i="1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1" i="1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2400" b="1" i="1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𝝐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func>
                  </m:oMath>
                </a14:m>
                <a:r>
                  <a:rPr lang="en-US" sz="2400" dirty="0"/>
                  <a:t> </a:t>
                </a:r>
                <a:r>
                  <a:rPr lang="en-US" sz="2400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different</a:t>
                </a:r>
                <a:r>
                  <a:rPr lang="en-US" sz="2400" dirty="0"/>
                  <a:t> single-qubit gates 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2302FA5-EC79-F497-D83A-1D8502EFC9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1928" y="4455042"/>
                <a:ext cx="9213112" cy="1197764"/>
              </a:xfrm>
              <a:prstGeom prst="rect">
                <a:avLst/>
              </a:prstGeom>
              <a:blipFill>
                <a:blip r:embed="rId12"/>
                <a:stretch>
                  <a:fillRect l="-1059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848050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21E25-8065-46FF-D7C3-66DBADC8F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Application: Mass Production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F560DF3-C149-350D-00C4-B03FFD532650}"/>
              </a:ext>
            </a:extLst>
          </p:cNvPr>
          <p:cNvGrpSpPr/>
          <p:nvPr/>
        </p:nvGrpSpPr>
        <p:grpSpPr>
          <a:xfrm>
            <a:off x="9107327" y="957819"/>
            <a:ext cx="644973" cy="1816014"/>
            <a:chOff x="7884429" y="3595635"/>
            <a:chExt cx="644973" cy="1816014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6B5E7129-670B-347C-DAD4-405494DCD22F}"/>
                </a:ext>
              </a:extLst>
            </p:cNvPr>
            <p:cNvCxnSpPr>
              <a:cxnSpLocks/>
            </p:cNvCxnSpPr>
            <p:nvPr/>
          </p:nvCxnSpPr>
          <p:spPr>
            <a:xfrm>
              <a:off x="7895061" y="4768608"/>
              <a:ext cx="634341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3476126F-E5DE-11A3-42E0-C290540FB464}"/>
                </a:ext>
              </a:extLst>
            </p:cNvPr>
            <p:cNvCxnSpPr>
              <a:cxnSpLocks/>
            </p:cNvCxnSpPr>
            <p:nvPr/>
          </p:nvCxnSpPr>
          <p:spPr>
            <a:xfrm>
              <a:off x="7884429" y="3746643"/>
              <a:ext cx="634341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AFA7BE9-0191-7A6B-976E-2552C2A14971}"/>
                </a:ext>
              </a:extLst>
            </p:cNvPr>
            <p:cNvCxnSpPr>
              <a:cxnSpLocks/>
            </p:cNvCxnSpPr>
            <p:nvPr/>
          </p:nvCxnSpPr>
          <p:spPr>
            <a:xfrm>
              <a:off x="7895061" y="4260707"/>
              <a:ext cx="634341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3EFC3D46-7E28-56AF-0E5B-012F66AA4704}"/>
                    </a:ext>
                  </a:extLst>
                </p:cNvPr>
                <p:cNvSpPr txBox="1"/>
                <p:nvPr/>
              </p:nvSpPr>
              <p:spPr>
                <a:xfrm>
                  <a:off x="8049701" y="4092757"/>
                  <a:ext cx="345558" cy="33855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𝑼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3EFC3D46-7E28-56AF-0E5B-012F66AA470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9701" y="4092757"/>
                  <a:ext cx="345558" cy="338554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AF6AC2BE-981A-D1F8-F190-0C62DF056C17}"/>
                    </a:ext>
                  </a:extLst>
                </p:cNvPr>
                <p:cNvSpPr txBox="1"/>
                <p:nvPr/>
              </p:nvSpPr>
              <p:spPr>
                <a:xfrm>
                  <a:off x="8049701" y="4583942"/>
                  <a:ext cx="345558" cy="33855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𝑼</m:t>
                        </m:r>
                      </m:oMath>
                    </m:oMathPara>
                  </a14:m>
                  <a:endParaRPr lang="en-US" sz="1600" b="1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AF6AC2BE-981A-D1F8-F190-0C62DF056C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9701" y="4583942"/>
                  <a:ext cx="345558" cy="33855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CB205E83-48FC-21CD-D48F-C07AD71CDE9F}"/>
                    </a:ext>
                  </a:extLst>
                </p:cNvPr>
                <p:cNvSpPr txBox="1"/>
                <p:nvPr/>
              </p:nvSpPr>
              <p:spPr>
                <a:xfrm>
                  <a:off x="8049701" y="3595635"/>
                  <a:ext cx="345558" cy="33855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𝑼</m:t>
                        </m:r>
                      </m:oMath>
                    </m:oMathPara>
                  </a14:m>
                  <a:endParaRPr lang="en-US" sz="1600" b="1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CB205E83-48FC-21CD-D48F-C07AD71CDE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9701" y="3595635"/>
                  <a:ext cx="345558" cy="33855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8F6A41B-114A-D77D-4DD7-4D66EDF8ACFA}"/>
                </a:ext>
              </a:extLst>
            </p:cNvPr>
            <p:cNvCxnSpPr>
              <a:cxnSpLocks/>
            </p:cNvCxnSpPr>
            <p:nvPr/>
          </p:nvCxnSpPr>
          <p:spPr>
            <a:xfrm>
              <a:off x="7895061" y="5257761"/>
              <a:ext cx="634341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63495303-0804-E236-C7CA-C6696288624F}"/>
                    </a:ext>
                  </a:extLst>
                </p:cNvPr>
                <p:cNvSpPr txBox="1"/>
                <p:nvPr/>
              </p:nvSpPr>
              <p:spPr>
                <a:xfrm>
                  <a:off x="8049701" y="5073095"/>
                  <a:ext cx="345558" cy="33855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𝑼</m:t>
                        </m:r>
                      </m:oMath>
                    </m:oMathPara>
                  </a14:m>
                  <a:endParaRPr lang="en-US" sz="1600" b="1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63495303-0804-E236-C7CA-C6696288624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9701" y="5073095"/>
                  <a:ext cx="345558" cy="33855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751C2CDF-CFEC-1E39-40AC-F47A9CD0C78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25625"/>
                <a:ext cx="10515600" cy="176286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be a single-qubit unitary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What is the T-count to implement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copies of it?</a:t>
                </a:r>
              </a:p>
            </p:txBody>
          </p:sp>
        </mc:Choice>
        <mc:Fallback xmlns="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751C2CDF-CFEC-1E39-40AC-F47A9CD0C7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25625"/>
                <a:ext cx="10515600" cy="1762862"/>
              </a:xfrm>
              <a:prstGeom prst="rect">
                <a:avLst/>
              </a:prstGeom>
              <a:blipFill>
                <a:blip r:embed="rId6"/>
                <a:stretch>
                  <a:fillRect l="-1217" t="-5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909E61B7-96E1-93CD-8D58-6EDFD6773885}"/>
              </a:ext>
            </a:extLst>
          </p:cNvPr>
          <p:cNvGrpSpPr/>
          <p:nvPr/>
        </p:nvGrpSpPr>
        <p:grpSpPr>
          <a:xfrm>
            <a:off x="10120928" y="809697"/>
            <a:ext cx="1232872" cy="2642189"/>
            <a:chOff x="10120928" y="824022"/>
            <a:chExt cx="1232872" cy="2642189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6A410DA-64EF-E871-7951-1421945A99D9}"/>
                </a:ext>
              </a:extLst>
            </p:cNvPr>
            <p:cNvGrpSpPr/>
            <p:nvPr/>
          </p:nvGrpSpPr>
          <p:grpSpPr>
            <a:xfrm>
              <a:off x="10399182" y="957819"/>
              <a:ext cx="644973" cy="1816014"/>
              <a:chOff x="7884429" y="3595635"/>
              <a:chExt cx="644973" cy="1816014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EF0CDDBF-6FAC-BD67-23BA-CDEB4B70F9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95061" y="4768608"/>
                <a:ext cx="634341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893A0D59-7AB3-5532-46E7-9847812DBB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84429" y="3746643"/>
                <a:ext cx="634341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864321BF-91FC-EE27-BA63-1619A8B231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95061" y="4260707"/>
                <a:ext cx="634341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36B27524-3637-0EB6-2E4C-8C4353DDCFCA}"/>
                      </a:ext>
                    </a:extLst>
                  </p:cNvPr>
                  <p:cNvSpPr txBox="1"/>
                  <p:nvPr/>
                </p:nvSpPr>
                <p:spPr>
                  <a:xfrm>
                    <a:off x="8049701" y="4092757"/>
                    <a:ext cx="345558" cy="33855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e>
                            <m:sub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36B27524-3637-0EB6-2E4C-8C4353DDCFC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49701" y="4092757"/>
                    <a:ext cx="345558" cy="338554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10169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7FA893AA-562D-9C48-7CCC-603664553043}"/>
                      </a:ext>
                    </a:extLst>
                  </p:cNvPr>
                  <p:cNvSpPr txBox="1"/>
                  <p:nvPr/>
                </p:nvSpPr>
                <p:spPr>
                  <a:xfrm>
                    <a:off x="8049701" y="4583942"/>
                    <a:ext cx="345558" cy="33855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e>
                            <m:sub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oMath>
                      </m:oMathPara>
                    </a14:m>
                    <a:endParaRPr lang="en-US" sz="1600" b="1" dirty="0"/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7FA893AA-562D-9C48-7CCC-60366455304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49701" y="4583942"/>
                    <a:ext cx="345558" cy="338554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10169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1A859BE6-88CD-45BC-CAA4-DE158B86E337}"/>
                      </a:ext>
                    </a:extLst>
                  </p:cNvPr>
                  <p:cNvSpPr txBox="1"/>
                  <p:nvPr/>
                </p:nvSpPr>
                <p:spPr>
                  <a:xfrm>
                    <a:off x="8049701" y="3595635"/>
                    <a:ext cx="345558" cy="33855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e>
                            <m:sub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en-US" sz="1600" b="1" dirty="0"/>
                  </a:p>
                </p:txBody>
              </p:sp>
            </mc:Choice>
            <mc:Fallback xmlns="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1A859BE6-88CD-45BC-CAA4-DE158B86E33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49701" y="3595635"/>
                    <a:ext cx="345558" cy="338554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10169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6EA5E047-A3E2-6BE7-E9CC-8DBCE02414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95061" y="5257761"/>
                <a:ext cx="634341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F28B807D-2AA0-3B7F-E569-1507FBAA18CB}"/>
                      </a:ext>
                    </a:extLst>
                  </p:cNvPr>
                  <p:cNvSpPr txBox="1"/>
                  <p:nvPr/>
                </p:nvSpPr>
                <p:spPr>
                  <a:xfrm>
                    <a:off x="8049701" y="5073095"/>
                    <a:ext cx="345558" cy="33855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e>
                            <m:sub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b>
                          </m:sSub>
                        </m:oMath>
                      </m:oMathPara>
                    </a14:m>
                    <a:endParaRPr lang="en-US" sz="1600" b="1" dirty="0"/>
                  </a:p>
                </p:txBody>
              </p:sp>
            </mc:Choice>
            <mc:Fallback xmlns="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F28B807D-2AA0-3B7F-E569-1507FBAA18C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49701" y="5073095"/>
                    <a:ext cx="345558" cy="338554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10169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B020D533-89A9-DFCA-C6C6-4357D6C0B954}"/>
                </a:ext>
              </a:extLst>
            </p:cNvPr>
            <p:cNvSpPr/>
            <p:nvPr/>
          </p:nvSpPr>
          <p:spPr>
            <a:xfrm>
              <a:off x="10120928" y="824022"/>
              <a:ext cx="1232872" cy="2642189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EB481F4-B736-9F23-33CB-5BC6400DC41F}"/>
                </a:ext>
              </a:extLst>
            </p:cNvPr>
            <p:cNvSpPr txBox="1"/>
            <p:nvPr/>
          </p:nvSpPr>
          <p:spPr>
            <a:xfrm>
              <a:off x="10120928" y="2771234"/>
              <a:ext cx="11908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Batched synthesis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0AD747C-88B4-BE36-C75A-0D2230BD9361}"/>
                  </a:ext>
                </a:extLst>
              </p:cNvPr>
              <p:cNvSpPr txBox="1"/>
              <p:nvPr/>
            </p:nvSpPr>
            <p:spPr>
              <a:xfrm>
                <a:off x="840445" y="3252022"/>
                <a:ext cx="6994895" cy="73718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Our work: </a:t>
                </a:r>
                <a:r>
                  <a:rPr lang="en-US" sz="2800" dirty="0"/>
                  <a:t>T-count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⊗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2800" dirty="0"/>
                  <a:t>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0AD747C-88B4-BE36-C75A-0D2230BD93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445" y="3252022"/>
                <a:ext cx="6994895" cy="737189"/>
              </a:xfrm>
              <a:prstGeom prst="rect">
                <a:avLst/>
              </a:prstGeom>
              <a:blipFill>
                <a:blip r:embed="rId11"/>
                <a:stretch>
                  <a:fillRect l="-1831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2302FA5-EC79-F497-D83A-1D8502EFC95C}"/>
                  </a:ext>
                </a:extLst>
              </p:cNvPr>
              <p:cNvSpPr txBox="1"/>
              <p:nvPr/>
            </p:nvSpPr>
            <p:spPr>
              <a:xfrm>
                <a:off x="1551928" y="4455042"/>
                <a:ext cx="9213112" cy="175047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sz="2400" dirty="0"/>
                  <a:t> T gates, we can prepare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Batched synthesis: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b="1" i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func>
                          <m:funcPr>
                            <m:ctrlPr>
                              <a:rPr lang="en-US" sz="2400" b="1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b="1" i="0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400" b="1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400" b="1" i="1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1" i="1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2400" b="1" i="1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𝝐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func>
                  </m:oMath>
                </a14:m>
                <a:r>
                  <a:rPr lang="en-US" sz="2400" dirty="0"/>
                  <a:t> </a:t>
                </a:r>
                <a:r>
                  <a:rPr lang="en-US" sz="2400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different</a:t>
                </a:r>
                <a:r>
                  <a:rPr lang="en-US" sz="2400" dirty="0"/>
                  <a:t> single-qubit gates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Mass production: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b="1" i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d>
                          <m:dPr>
                            <m:ctrlPr>
                              <a:rPr lang="en-US" sz="2400" b="1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b="1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1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400" b="1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𝝐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US" sz="2400" dirty="0"/>
                  <a:t> copies of a </a:t>
                </a:r>
                <a:r>
                  <a:rPr lang="en-US" sz="2400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same</a:t>
                </a:r>
                <a:r>
                  <a:rPr lang="en-US" sz="2400" dirty="0"/>
                  <a:t> single-qubit gate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2302FA5-EC79-F497-D83A-1D8502EFC9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1928" y="4455042"/>
                <a:ext cx="9213112" cy="1750479"/>
              </a:xfrm>
              <a:prstGeom prst="rect">
                <a:avLst/>
              </a:prstGeom>
              <a:blipFill>
                <a:blip r:embed="rId12"/>
                <a:stretch>
                  <a:fillRect l="-1059" b="-41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082266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293A1-F1EB-3201-FBFA-D1B74021D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Proof of Mass Production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774AD1D-6B57-99D4-423B-4E1D7181DD61}"/>
                  </a:ext>
                </a:extLst>
              </p:cNvPr>
              <p:cNvSpPr txBox="1"/>
              <p:nvPr/>
            </p:nvSpPr>
            <p:spPr>
              <a:xfrm>
                <a:off x="3336740" y="1402564"/>
                <a:ext cx="5518520" cy="73718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T-count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⊗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2800" dirty="0"/>
                  <a:t> 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774AD1D-6B57-99D4-423B-4E1D7181DD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6740" y="1402564"/>
                <a:ext cx="5518520" cy="737189"/>
              </a:xfrm>
              <a:prstGeom prst="rect">
                <a:avLst/>
              </a:prstGeom>
              <a:blipFill>
                <a:blip r:embed="rId2"/>
                <a:stretch>
                  <a:fillRect l="-2208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2012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3AB93-E0A9-83D3-68F1-1B6FFF1FB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Clifford Circuit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EE8DCA8-B84C-03F5-906E-F30A06CAD639}"/>
              </a:ext>
            </a:extLst>
          </p:cNvPr>
          <p:cNvGrpSpPr/>
          <p:nvPr/>
        </p:nvGrpSpPr>
        <p:grpSpPr>
          <a:xfrm>
            <a:off x="6681072" y="147332"/>
            <a:ext cx="4694274" cy="2607349"/>
            <a:chOff x="2333847" y="2810788"/>
            <a:chExt cx="4694274" cy="2607349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544A76D5-58BD-72E4-245C-21E58754D421}"/>
                </a:ext>
              </a:extLst>
            </p:cNvPr>
            <p:cNvGrpSpPr/>
            <p:nvPr/>
          </p:nvGrpSpPr>
          <p:grpSpPr>
            <a:xfrm rot="10800000">
              <a:off x="3970606" y="2810788"/>
              <a:ext cx="1201886" cy="1668966"/>
              <a:chOff x="2792793" y="3404937"/>
              <a:chExt cx="1201886" cy="1668966"/>
            </a:xfrm>
          </p:grpSpPr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9C776D0F-E583-DE60-3334-FB98E816B49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90614" y="3609751"/>
                <a:ext cx="0" cy="99415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TextBox 48">
                    <a:extLst>
                      <a:ext uri="{FF2B5EF4-FFF2-40B4-BE49-F238E27FC236}">
                        <a16:creationId xmlns:a16="http://schemas.microsoft.com/office/drawing/2014/main" id="{AD31C063-F710-02D8-FF58-47E0425FF851}"/>
                      </a:ext>
                    </a:extLst>
                  </p:cNvPr>
                  <p:cNvSpPr txBox="1"/>
                  <p:nvPr/>
                </p:nvSpPr>
                <p:spPr>
                  <a:xfrm>
                    <a:off x="2792793" y="4058240"/>
                    <a:ext cx="1201886" cy="101566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</m:oMath>
                      </m:oMathPara>
                    </a14:m>
                    <a:endParaRPr lang="en-US" sz="6000" b="1" dirty="0"/>
                  </a:p>
                </p:txBody>
              </p:sp>
            </mc:Choice>
            <mc:Fallback xmlns="">
              <p:sp>
                <p:nvSpPr>
                  <p:cNvPr id="49" name="TextBox 48">
                    <a:extLst>
                      <a:ext uri="{FF2B5EF4-FFF2-40B4-BE49-F238E27FC236}">
                        <a16:creationId xmlns:a16="http://schemas.microsoft.com/office/drawing/2014/main" id="{AD31C063-F710-02D8-FF58-47E0425FF85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92793" y="4058240"/>
                    <a:ext cx="1201886" cy="1015663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TextBox 49">
                    <a:extLst>
                      <a:ext uri="{FF2B5EF4-FFF2-40B4-BE49-F238E27FC236}">
                        <a16:creationId xmlns:a16="http://schemas.microsoft.com/office/drawing/2014/main" id="{B36B0CD1-66F3-E203-EDC8-D7DF09A2C2FB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3076872" y="3404937"/>
                    <a:ext cx="638116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⊕</m:t>
                          </m:r>
                        </m:oMath>
                      </m:oMathPara>
                    </a14:m>
                    <a:endParaRPr lang="en-US" sz="2000" b="1" dirty="0"/>
                  </a:p>
                </p:txBody>
              </p:sp>
            </mc:Choice>
            <mc:Fallback xmlns="">
              <p:sp>
                <p:nvSpPr>
                  <p:cNvPr id="50" name="TextBox 49">
                    <a:extLst>
                      <a:ext uri="{FF2B5EF4-FFF2-40B4-BE49-F238E27FC236}">
                        <a16:creationId xmlns:a16="http://schemas.microsoft.com/office/drawing/2014/main" id="{B36B0CD1-66F3-E203-EDC8-D7DF09A2C2F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flipH="1">
                    <a:off x="3076872" y="3404937"/>
                    <a:ext cx="638116" cy="400110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t="-757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7758D2B-D78E-73E6-66F2-AA4C3E12ADD0}"/>
                </a:ext>
              </a:extLst>
            </p:cNvPr>
            <p:cNvCxnSpPr>
              <a:cxnSpLocks/>
            </p:cNvCxnSpPr>
            <p:nvPr/>
          </p:nvCxnSpPr>
          <p:spPr>
            <a:xfrm>
              <a:off x="2333847" y="4944139"/>
              <a:ext cx="469427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6286BF6-3305-B23A-F1EF-86B775F50E1C}"/>
                </a:ext>
              </a:extLst>
            </p:cNvPr>
            <p:cNvCxnSpPr>
              <a:cxnSpLocks/>
            </p:cNvCxnSpPr>
            <p:nvPr/>
          </p:nvCxnSpPr>
          <p:spPr>
            <a:xfrm>
              <a:off x="2333847" y="3290774"/>
              <a:ext cx="469427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F48484F-6379-25CF-11CD-B46ED355A9E5}"/>
                </a:ext>
              </a:extLst>
            </p:cNvPr>
            <p:cNvCxnSpPr>
              <a:cxnSpLocks/>
            </p:cNvCxnSpPr>
            <p:nvPr/>
          </p:nvCxnSpPr>
          <p:spPr>
            <a:xfrm>
              <a:off x="2333847" y="3618619"/>
              <a:ext cx="469427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0CA4A60-098E-2FDF-7357-9DF07B05C3E4}"/>
                </a:ext>
              </a:extLst>
            </p:cNvPr>
            <p:cNvCxnSpPr>
              <a:cxnSpLocks/>
            </p:cNvCxnSpPr>
            <p:nvPr/>
          </p:nvCxnSpPr>
          <p:spPr>
            <a:xfrm>
              <a:off x="2333847" y="3955312"/>
              <a:ext cx="469427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C5587B1-2ED4-6DB4-D985-5E86A1DC5CCC}"/>
                </a:ext>
              </a:extLst>
            </p:cNvPr>
            <p:cNvCxnSpPr>
              <a:cxnSpLocks/>
            </p:cNvCxnSpPr>
            <p:nvPr/>
          </p:nvCxnSpPr>
          <p:spPr>
            <a:xfrm>
              <a:off x="2333847" y="4274289"/>
              <a:ext cx="469427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042916A-00F4-ADCF-C3BF-FDE29F7E1AC1}"/>
                </a:ext>
              </a:extLst>
            </p:cNvPr>
            <p:cNvCxnSpPr>
              <a:cxnSpLocks/>
            </p:cNvCxnSpPr>
            <p:nvPr/>
          </p:nvCxnSpPr>
          <p:spPr>
            <a:xfrm>
              <a:off x="2333847" y="4603905"/>
              <a:ext cx="469427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284E1C3-30D1-17D3-E7A0-FA62C7753A8D}"/>
                </a:ext>
              </a:extLst>
            </p:cNvPr>
            <p:cNvSpPr txBox="1"/>
            <p:nvPr/>
          </p:nvSpPr>
          <p:spPr>
            <a:xfrm>
              <a:off x="6432315" y="4131314"/>
              <a:ext cx="345558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S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0F2C626-EA9F-D95A-A0CA-29AEDAE0D9D1}"/>
                </a:ext>
              </a:extLst>
            </p:cNvPr>
            <p:cNvSpPr txBox="1"/>
            <p:nvPr/>
          </p:nvSpPr>
          <p:spPr>
            <a:xfrm>
              <a:off x="2550044" y="3128404"/>
              <a:ext cx="345558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H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69D4189-73D3-2964-6E3C-9F535E223227}"/>
                </a:ext>
              </a:extLst>
            </p:cNvPr>
            <p:cNvSpPr txBox="1"/>
            <p:nvPr/>
          </p:nvSpPr>
          <p:spPr>
            <a:xfrm>
              <a:off x="3978731" y="4107339"/>
              <a:ext cx="345558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H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5F1BBE8-E53A-3547-126C-E34B7EE78D45}"/>
                </a:ext>
              </a:extLst>
            </p:cNvPr>
            <p:cNvSpPr txBox="1"/>
            <p:nvPr/>
          </p:nvSpPr>
          <p:spPr>
            <a:xfrm>
              <a:off x="5200206" y="3415864"/>
              <a:ext cx="345558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H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6372E51-81EF-85F5-5709-4A8AAF7BC54C}"/>
                </a:ext>
              </a:extLst>
            </p:cNvPr>
            <p:cNvSpPr txBox="1"/>
            <p:nvPr/>
          </p:nvSpPr>
          <p:spPr>
            <a:xfrm>
              <a:off x="6432315" y="4784448"/>
              <a:ext cx="345558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H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E71C9C8-121F-74CB-9E46-B6A826ABA85D}"/>
                </a:ext>
              </a:extLst>
            </p:cNvPr>
            <p:cNvSpPr txBox="1"/>
            <p:nvPr/>
          </p:nvSpPr>
          <p:spPr>
            <a:xfrm>
              <a:off x="2550046" y="4079006"/>
              <a:ext cx="345558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S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18E33A-E7D2-2BF8-D245-D08E7538319E}"/>
                </a:ext>
              </a:extLst>
            </p:cNvPr>
            <p:cNvSpPr txBox="1"/>
            <p:nvPr/>
          </p:nvSpPr>
          <p:spPr>
            <a:xfrm>
              <a:off x="6432315" y="3492586"/>
              <a:ext cx="345558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S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91C2D57-EF6E-5DF5-BDB7-BE60E7A4E5C6}"/>
                </a:ext>
              </a:extLst>
            </p:cNvPr>
            <p:cNvSpPr txBox="1"/>
            <p:nvPr/>
          </p:nvSpPr>
          <p:spPr>
            <a:xfrm>
              <a:off x="3978731" y="4748855"/>
              <a:ext cx="345558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S</a:t>
              </a: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F15BF776-4876-9266-6BC7-42F21A53744F}"/>
                </a:ext>
              </a:extLst>
            </p:cNvPr>
            <p:cNvGrpSpPr/>
            <p:nvPr/>
          </p:nvGrpSpPr>
          <p:grpSpPr>
            <a:xfrm>
              <a:off x="2830006" y="3398525"/>
              <a:ext cx="1201886" cy="1668966"/>
              <a:chOff x="2792793" y="3404937"/>
              <a:chExt cx="1201886" cy="1668966"/>
            </a:xfrm>
          </p:grpSpPr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AE00A569-7574-46F4-D837-D07D50BF0B2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90614" y="3609751"/>
                <a:ext cx="0" cy="99415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3F0F710D-12BE-47BC-CC2F-1FDB72358807}"/>
                      </a:ext>
                    </a:extLst>
                  </p:cNvPr>
                  <p:cNvSpPr txBox="1"/>
                  <p:nvPr/>
                </p:nvSpPr>
                <p:spPr>
                  <a:xfrm>
                    <a:off x="2792793" y="4058240"/>
                    <a:ext cx="1201886" cy="101566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</m:oMath>
                      </m:oMathPara>
                    </a14:m>
                    <a:endParaRPr lang="en-US" sz="6000" b="1" dirty="0"/>
                  </a:p>
                </p:txBody>
              </p:sp>
            </mc:Choice>
            <mc:Fallback xmlns="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3F0F710D-12BE-47BC-CC2F-1FDB7235880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92793" y="4058240"/>
                    <a:ext cx="1201886" cy="1015663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1FC4C42C-7155-05AD-823E-E7D36117C442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3076872" y="3404937"/>
                    <a:ext cx="638116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⊕</m:t>
                          </m:r>
                        </m:oMath>
                      </m:oMathPara>
                    </a14:m>
                    <a:endParaRPr lang="en-US" sz="2000" b="1" dirty="0"/>
                  </a:p>
                </p:txBody>
              </p:sp>
            </mc:Choice>
            <mc:Fallback xmlns="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1FC4C42C-7155-05AD-823E-E7D36117C44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flipH="1">
                    <a:off x="3076872" y="3404937"/>
                    <a:ext cx="638116" cy="40011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923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02219D0A-7F62-43C1-99D1-5EE10A930A03}"/>
                </a:ext>
              </a:extLst>
            </p:cNvPr>
            <p:cNvGrpSpPr/>
            <p:nvPr/>
          </p:nvGrpSpPr>
          <p:grpSpPr>
            <a:xfrm>
              <a:off x="2565662" y="3065533"/>
              <a:ext cx="1201886" cy="1668966"/>
              <a:chOff x="2792793" y="3404937"/>
              <a:chExt cx="1201886" cy="1668966"/>
            </a:xfrm>
          </p:grpSpPr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A7BC26E7-FE60-0D2B-0C15-E92B27BDDAB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90614" y="3609751"/>
                <a:ext cx="0" cy="99415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E144251E-3D29-B017-ECFA-1B7FA7D0D555}"/>
                      </a:ext>
                    </a:extLst>
                  </p:cNvPr>
                  <p:cNvSpPr txBox="1"/>
                  <p:nvPr/>
                </p:nvSpPr>
                <p:spPr>
                  <a:xfrm>
                    <a:off x="2792793" y="4058240"/>
                    <a:ext cx="1201886" cy="101566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</m:oMath>
                      </m:oMathPara>
                    </a14:m>
                    <a:endParaRPr lang="en-US" sz="6000" b="1" dirty="0"/>
                  </a:p>
                </p:txBody>
              </p:sp>
            </mc:Choice>
            <mc:Fallback xmlns=""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E144251E-3D29-B017-ECFA-1B7FA7D0D55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92793" y="4058240"/>
                    <a:ext cx="1201886" cy="1015663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1453182B-B82B-6757-02AC-B6C0C5761A60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3076872" y="3404937"/>
                    <a:ext cx="638116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⊕</m:t>
                          </m:r>
                        </m:oMath>
                      </m:oMathPara>
                    </a14:m>
                    <a:endParaRPr lang="en-US" sz="2000" b="1" dirty="0"/>
                  </a:p>
                </p:txBody>
              </p:sp>
            </mc:Choice>
            <mc:Fallback xmlns=""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1453182B-B82B-6757-02AC-B6C0C5761A6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flipH="1">
                    <a:off x="3076872" y="3404937"/>
                    <a:ext cx="638116" cy="40011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757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63AFAB93-D2F9-1922-7D8D-9D2F14705977}"/>
                </a:ext>
              </a:extLst>
            </p:cNvPr>
            <p:cNvGrpSpPr/>
            <p:nvPr/>
          </p:nvGrpSpPr>
          <p:grpSpPr>
            <a:xfrm>
              <a:off x="3113972" y="3749171"/>
              <a:ext cx="1201886" cy="1668966"/>
              <a:chOff x="2792793" y="3404937"/>
              <a:chExt cx="1201886" cy="1668966"/>
            </a:xfrm>
          </p:grpSpPr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EAF17FBE-F1BD-32EC-3D01-3D3DFB7D0A6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90614" y="3609751"/>
                <a:ext cx="0" cy="99415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2FAD1C0B-27A7-86E2-58FB-6B3ECA04FCEE}"/>
                      </a:ext>
                    </a:extLst>
                  </p:cNvPr>
                  <p:cNvSpPr txBox="1"/>
                  <p:nvPr/>
                </p:nvSpPr>
                <p:spPr>
                  <a:xfrm>
                    <a:off x="2792793" y="4058240"/>
                    <a:ext cx="1201886" cy="101566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</m:oMath>
                      </m:oMathPara>
                    </a14:m>
                    <a:endParaRPr lang="en-US" sz="6000" b="1" dirty="0"/>
                  </a:p>
                </p:txBody>
              </p:sp>
            </mc:Choice>
            <mc:Fallback xmlns="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2FAD1C0B-27A7-86E2-58FB-6B3ECA04FCE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92793" y="4058240"/>
                    <a:ext cx="1201886" cy="1015663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23F8E086-2614-4D1E-12CC-C14996ED5EC8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3076872" y="3404937"/>
                    <a:ext cx="638116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⊕</m:t>
                          </m:r>
                        </m:oMath>
                      </m:oMathPara>
                    </a14:m>
                    <a:endParaRPr lang="en-US" sz="2000" b="1" dirty="0"/>
                  </a:p>
                </p:txBody>
              </p:sp>
            </mc:Choice>
            <mc:Fallback xmlns="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23F8E086-2614-4D1E-12CC-C14996ED5EC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flipH="1">
                    <a:off x="3076872" y="3404937"/>
                    <a:ext cx="638116" cy="400110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757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BC8B1B4F-F367-280C-242C-9408968EC38E}"/>
                </a:ext>
              </a:extLst>
            </p:cNvPr>
            <p:cNvGrpSpPr/>
            <p:nvPr/>
          </p:nvGrpSpPr>
          <p:grpSpPr>
            <a:xfrm>
              <a:off x="4378765" y="3814054"/>
              <a:ext cx="1201886" cy="1354146"/>
              <a:chOff x="4378765" y="3814054"/>
              <a:chExt cx="1201886" cy="1354146"/>
            </a:xfrm>
          </p:grpSpPr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9F71A4A1-1381-1005-FA00-EFB6374A55A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79715" y="4263672"/>
                <a:ext cx="0" cy="69971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3" name="TextBox 52">
                    <a:extLst>
                      <a:ext uri="{FF2B5EF4-FFF2-40B4-BE49-F238E27FC236}">
                        <a16:creationId xmlns:a16="http://schemas.microsoft.com/office/drawing/2014/main" id="{EBB2D481-947F-9FC1-3498-3F4D567EB059}"/>
                      </a:ext>
                    </a:extLst>
                  </p:cNvPr>
                  <p:cNvSpPr txBox="1"/>
                  <p:nvPr/>
                </p:nvSpPr>
                <p:spPr>
                  <a:xfrm rot="10800000">
                    <a:off x="4378765" y="3814054"/>
                    <a:ext cx="1201886" cy="101566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</m:oMath>
                      </m:oMathPara>
                    </a14:m>
                    <a:endParaRPr lang="en-US" sz="6000" b="1" dirty="0"/>
                  </a:p>
                </p:txBody>
              </p:sp>
            </mc:Choice>
            <mc:Fallback xmlns="">
              <p:sp>
                <p:nvSpPr>
                  <p:cNvPr id="53" name="TextBox 52">
                    <a:extLst>
                      <a:ext uri="{FF2B5EF4-FFF2-40B4-BE49-F238E27FC236}">
                        <a16:creationId xmlns:a16="http://schemas.microsoft.com/office/drawing/2014/main" id="{EBB2D481-947F-9FC1-3498-3F4D567EB05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0800000">
                    <a:off x="4378765" y="3814054"/>
                    <a:ext cx="1201886" cy="1015663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>
                    <a:extLst>
                      <a:ext uri="{FF2B5EF4-FFF2-40B4-BE49-F238E27FC236}">
                        <a16:creationId xmlns:a16="http://schemas.microsoft.com/office/drawing/2014/main" id="{6CEE3FEB-F711-A80B-533B-44960F7B36F0}"/>
                      </a:ext>
                    </a:extLst>
                  </p:cNvPr>
                  <p:cNvSpPr txBox="1"/>
                  <p:nvPr/>
                </p:nvSpPr>
                <p:spPr>
                  <a:xfrm rot="10800000" flipH="1">
                    <a:off x="4660651" y="4768090"/>
                    <a:ext cx="638116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⊕</m:t>
                          </m:r>
                        </m:oMath>
                      </m:oMathPara>
                    </a14:m>
                    <a:endParaRPr lang="en-US" sz="2000" b="1" dirty="0"/>
                  </a:p>
                </p:txBody>
              </p:sp>
            </mc:Choice>
            <mc:Fallback xmlns="">
              <p:sp>
                <p:nvSpPr>
                  <p:cNvPr id="54" name="TextBox 53">
                    <a:extLst>
                      <a:ext uri="{FF2B5EF4-FFF2-40B4-BE49-F238E27FC236}">
                        <a16:creationId xmlns:a16="http://schemas.microsoft.com/office/drawing/2014/main" id="{6CEE3FEB-F711-A80B-533B-44960F7B36F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0800000" flipH="1">
                    <a:off x="4660651" y="4768090"/>
                    <a:ext cx="638116" cy="400110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t="-757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945B2A15-1C67-482A-18A5-3B0A1E1BA2A4}"/>
                </a:ext>
              </a:extLst>
            </p:cNvPr>
            <p:cNvGrpSpPr/>
            <p:nvPr/>
          </p:nvGrpSpPr>
          <p:grpSpPr>
            <a:xfrm>
              <a:off x="5555493" y="3423340"/>
              <a:ext cx="1201886" cy="1668966"/>
              <a:chOff x="2792793" y="3404937"/>
              <a:chExt cx="1201886" cy="1668966"/>
            </a:xfrm>
          </p:grpSpPr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6F1C21DE-42F9-7F28-BF07-4B10035912E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90614" y="3609751"/>
                <a:ext cx="0" cy="99415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>
                    <a:extLst>
                      <a:ext uri="{FF2B5EF4-FFF2-40B4-BE49-F238E27FC236}">
                        <a16:creationId xmlns:a16="http://schemas.microsoft.com/office/drawing/2014/main" id="{57D65C05-0C87-13FB-1913-4B5B02ADC48C}"/>
                      </a:ext>
                    </a:extLst>
                  </p:cNvPr>
                  <p:cNvSpPr txBox="1"/>
                  <p:nvPr/>
                </p:nvSpPr>
                <p:spPr>
                  <a:xfrm>
                    <a:off x="2792793" y="4058240"/>
                    <a:ext cx="1201886" cy="101566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</m:oMath>
                      </m:oMathPara>
                    </a14:m>
                    <a:endParaRPr lang="en-US" sz="6000" b="1" dirty="0"/>
                  </a:p>
                </p:txBody>
              </p:sp>
            </mc:Choice>
            <mc:Fallback xmlns="">
              <p:sp>
                <p:nvSpPr>
                  <p:cNvPr id="58" name="TextBox 57">
                    <a:extLst>
                      <a:ext uri="{FF2B5EF4-FFF2-40B4-BE49-F238E27FC236}">
                        <a16:creationId xmlns:a16="http://schemas.microsoft.com/office/drawing/2014/main" id="{57D65C05-0C87-13FB-1913-4B5B02ADC48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92793" y="4058240"/>
                    <a:ext cx="1201886" cy="1015663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" name="TextBox 58">
                    <a:extLst>
                      <a:ext uri="{FF2B5EF4-FFF2-40B4-BE49-F238E27FC236}">
                        <a16:creationId xmlns:a16="http://schemas.microsoft.com/office/drawing/2014/main" id="{8AB9AE47-1209-F558-7B93-D57305BFE436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3076872" y="3404937"/>
                    <a:ext cx="638116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⊕</m:t>
                          </m:r>
                        </m:oMath>
                      </m:oMathPara>
                    </a14:m>
                    <a:endParaRPr lang="en-US" sz="2000" b="1" dirty="0"/>
                  </a:p>
                </p:txBody>
              </p:sp>
            </mc:Choice>
            <mc:Fallback xmlns="">
              <p:sp>
                <p:nvSpPr>
                  <p:cNvPr id="59" name="TextBox 58">
                    <a:extLst>
                      <a:ext uri="{FF2B5EF4-FFF2-40B4-BE49-F238E27FC236}">
                        <a16:creationId xmlns:a16="http://schemas.microsoft.com/office/drawing/2014/main" id="{8AB9AE47-1209-F558-7B93-D57305BFE43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flipH="1">
                    <a:off x="3076872" y="3404937"/>
                    <a:ext cx="638116" cy="400110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b="-923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D6033FB0-85D1-982A-AF44-8935D8C7A492}"/>
                </a:ext>
              </a:extLst>
            </p:cNvPr>
            <p:cNvGrpSpPr/>
            <p:nvPr/>
          </p:nvGrpSpPr>
          <p:grpSpPr>
            <a:xfrm>
              <a:off x="5190382" y="3153064"/>
              <a:ext cx="1201886" cy="1354146"/>
              <a:chOff x="4378765" y="3814054"/>
              <a:chExt cx="1201886" cy="1354146"/>
            </a:xfrm>
          </p:grpSpPr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5C692A1D-DA7E-C22E-2B3B-2F4D685354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79715" y="4263672"/>
                <a:ext cx="0" cy="69971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3" name="TextBox 62">
                    <a:extLst>
                      <a:ext uri="{FF2B5EF4-FFF2-40B4-BE49-F238E27FC236}">
                        <a16:creationId xmlns:a16="http://schemas.microsoft.com/office/drawing/2014/main" id="{56204A69-5D1C-D824-BDA5-50B85BD560C6}"/>
                      </a:ext>
                    </a:extLst>
                  </p:cNvPr>
                  <p:cNvSpPr txBox="1"/>
                  <p:nvPr/>
                </p:nvSpPr>
                <p:spPr>
                  <a:xfrm rot="10800000">
                    <a:off x="4378765" y="3814054"/>
                    <a:ext cx="1201886" cy="101566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</m:oMath>
                      </m:oMathPara>
                    </a14:m>
                    <a:endParaRPr lang="en-US" sz="6000" b="1" dirty="0"/>
                  </a:p>
                </p:txBody>
              </p:sp>
            </mc:Choice>
            <mc:Fallback xmlns="">
              <p:sp>
                <p:nvSpPr>
                  <p:cNvPr id="63" name="TextBox 62">
                    <a:extLst>
                      <a:ext uri="{FF2B5EF4-FFF2-40B4-BE49-F238E27FC236}">
                        <a16:creationId xmlns:a16="http://schemas.microsoft.com/office/drawing/2014/main" id="{56204A69-5D1C-D824-BDA5-50B85BD560C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0800000">
                    <a:off x="4378765" y="3814054"/>
                    <a:ext cx="1201886" cy="1015663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4" name="TextBox 63">
                    <a:extLst>
                      <a:ext uri="{FF2B5EF4-FFF2-40B4-BE49-F238E27FC236}">
                        <a16:creationId xmlns:a16="http://schemas.microsoft.com/office/drawing/2014/main" id="{CEF1B738-3ADB-9070-3436-4F198C8C7E59}"/>
                      </a:ext>
                    </a:extLst>
                  </p:cNvPr>
                  <p:cNvSpPr txBox="1"/>
                  <p:nvPr/>
                </p:nvSpPr>
                <p:spPr>
                  <a:xfrm rot="10800000" flipH="1">
                    <a:off x="4660651" y="4768090"/>
                    <a:ext cx="638116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⊕</m:t>
                          </m:r>
                        </m:oMath>
                      </m:oMathPara>
                    </a14:m>
                    <a:endParaRPr lang="en-US" sz="2000" b="1" dirty="0"/>
                  </a:p>
                </p:txBody>
              </p:sp>
            </mc:Choice>
            <mc:Fallback xmlns="">
              <p:sp>
                <p:nvSpPr>
                  <p:cNvPr id="64" name="TextBox 63">
                    <a:extLst>
                      <a:ext uri="{FF2B5EF4-FFF2-40B4-BE49-F238E27FC236}">
                        <a16:creationId xmlns:a16="http://schemas.microsoft.com/office/drawing/2014/main" id="{CEF1B738-3ADB-9070-3436-4F198C8C7E5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0800000" flipH="1">
                    <a:off x="4660651" y="4768090"/>
                    <a:ext cx="638116" cy="400110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t="-923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335794419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293A1-F1EB-3201-FBFA-D1B74021D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Proof of Mass Production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774AD1D-6B57-99D4-423B-4E1D7181DD61}"/>
                  </a:ext>
                </a:extLst>
              </p:cNvPr>
              <p:cNvSpPr txBox="1"/>
              <p:nvPr/>
            </p:nvSpPr>
            <p:spPr>
              <a:xfrm>
                <a:off x="3336740" y="1402564"/>
                <a:ext cx="5518520" cy="73718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T-count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⊗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2800" dirty="0"/>
                  <a:t> 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774AD1D-6B57-99D4-423B-4E1D7181DD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6740" y="1402564"/>
                <a:ext cx="5518520" cy="737189"/>
              </a:xfrm>
              <a:prstGeom prst="rect">
                <a:avLst/>
              </a:prstGeom>
              <a:blipFill>
                <a:blip r:embed="rId2"/>
                <a:stretch>
                  <a:fillRect l="-2208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26C4C575-3A85-3305-4C7A-70753416F909}"/>
                  </a:ext>
                </a:extLst>
              </p:cNvPr>
              <p:cNvSpPr txBox="1"/>
              <p:nvPr/>
            </p:nvSpPr>
            <p:spPr>
              <a:xfrm>
                <a:off x="838200" y="2334974"/>
                <a:ext cx="10515600" cy="50917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By Euler angle, assume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diag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1,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p>
                        </m:sSup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26C4C575-3A85-3305-4C7A-70753416F9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334974"/>
                <a:ext cx="10515600" cy="509178"/>
              </a:xfrm>
              <a:prstGeom prst="rect">
                <a:avLst/>
              </a:prstGeom>
              <a:blipFill>
                <a:blip r:embed="rId3"/>
                <a:stretch>
                  <a:fillRect l="-928" t="-3571" b="-22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631485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293A1-F1EB-3201-FBFA-D1B74021D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Proof of Mass Production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774AD1D-6B57-99D4-423B-4E1D7181DD61}"/>
                  </a:ext>
                </a:extLst>
              </p:cNvPr>
              <p:cNvSpPr txBox="1"/>
              <p:nvPr/>
            </p:nvSpPr>
            <p:spPr>
              <a:xfrm>
                <a:off x="3336740" y="1402564"/>
                <a:ext cx="5518520" cy="73718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T-count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⊗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2800" dirty="0"/>
                  <a:t> 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774AD1D-6B57-99D4-423B-4E1D7181DD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6740" y="1402564"/>
                <a:ext cx="5518520" cy="737189"/>
              </a:xfrm>
              <a:prstGeom prst="rect">
                <a:avLst/>
              </a:prstGeom>
              <a:blipFill>
                <a:blip r:embed="rId2"/>
                <a:stretch>
                  <a:fillRect l="-2208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26C4C575-3A85-3305-4C7A-70753416F909}"/>
                  </a:ext>
                </a:extLst>
              </p:cNvPr>
              <p:cNvSpPr txBox="1"/>
              <p:nvPr/>
            </p:nvSpPr>
            <p:spPr>
              <a:xfrm>
                <a:off x="838200" y="2334974"/>
                <a:ext cx="10515600" cy="126406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By Euler angle, assume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diag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1,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p>
                        </m:sSup>
                      </m:e>
                    </m:d>
                  </m:oMath>
                </a14:m>
                <a:endParaRPr lang="en-US" sz="2400" dirty="0"/>
              </a:p>
              <a:p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r>
                  <a:rPr lang="en-US" sz="2400" b="0" dirty="0"/>
                  <a:t>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d>
                      <m:dPr>
                        <m:begChr m:val="|"/>
                        <m:endChr m:val="⟩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2400" b="0" i="1" dirty="0">
                    <a:latin typeface="Cambria Math" panose="02040503050406030204" pitchFamily="18" charset="0"/>
                  </a:rPr>
                  <a:t> </a:t>
                </a:r>
                <a:r>
                  <a:rPr lang="en-US" sz="240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2400" dirty="0"/>
                  <a:t> is the Hamming weight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26C4C575-3A85-3305-4C7A-70753416F9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334974"/>
                <a:ext cx="10515600" cy="1264064"/>
              </a:xfrm>
              <a:prstGeom prst="rect">
                <a:avLst/>
              </a:prstGeom>
              <a:blipFill>
                <a:blip r:embed="rId3"/>
                <a:stretch>
                  <a:fillRect l="-928" t="-1449" b="-10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48223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293A1-F1EB-3201-FBFA-D1B74021D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Proof of Mass Production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774AD1D-6B57-99D4-423B-4E1D7181DD61}"/>
                  </a:ext>
                </a:extLst>
              </p:cNvPr>
              <p:cNvSpPr txBox="1"/>
              <p:nvPr/>
            </p:nvSpPr>
            <p:spPr>
              <a:xfrm>
                <a:off x="3336740" y="1402564"/>
                <a:ext cx="5518520" cy="73718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T-count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⊗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2800" dirty="0"/>
                  <a:t> 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774AD1D-6B57-99D4-423B-4E1D7181DD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6740" y="1402564"/>
                <a:ext cx="5518520" cy="737189"/>
              </a:xfrm>
              <a:prstGeom prst="rect">
                <a:avLst/>
              </a:prstGeom>
              <a:blipFill>
                <a:blip r:embed="rId2"/>
                <a:stretch>
                  <a:fillRect l="-2208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26C4C575-3A85-3305-4C7A-70753416F909}"/>
                  </a:ext>
                </a:extLst>
              </p:cNvPr>
              <p:cNvSpPr txBox="1"/>
              <p:nvPr/>
            </p:nvSpPr>
            <p:spPr>
              <a:xfrm>
                <a:off x="838200" y="2334974"/>
                <a:ext cx="10515600" cy="241957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By Euler angle, assume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diag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1,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p>
                        </m:sSup>
                      </m:e>
                    </m:d>
                  </m:oMath>
                </a14:m>
                <a:endParaRPr lang="en-US" sz="2400" dirty="0"/>
              </a:p>
              <a:p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r>
                  <a:rPr lang="en-US" sz="2400" b="0" dirty="0"/>
                  <a:t>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d>
                      <m:dPr>
                        <m:begChr m:val="|"/>
                        <m:endChr m:val="⟩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2400" b="0" i="1" dirty="0">
                    <a:latin typeface="Cambria Math" panose="02040503050406030204" pitchFamily="18" charset="0"/>
                  </a:rPr>
                  <a:t> </a:t>
                </a:r>
                <a:r>
                  <a:rPr lang="en-US" sz="240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2400" dirty="0"/>
                  <a:t> is the Hamming weight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d>
                        <m:dPr>
                          <m:begChr m:val="|"/>
                          <m:endChr m:val="⟩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sup>
                          </m:sSup>
                          <m:d>
                            <m:dPr>
                              <m:begChr m:val="|"/>
                              <m:endChr m:val="⟩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sup>
                      </m:sSup>
                      <m:d>
                        <m:dPr>
                          <m:begChr m:val="|"/>
                          <m:endChr m:val="⟩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26C4C575-3A85-3305-4C7A-70753416F9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334974"/>
                <a:ext cx="10515600" cy="2419573"/>
              </a:xfrm>
              <a:prstGeom prst="rect">
                <a:avLst/>
              </a:prstGeom>
              <a:blipFill>
                <a:blip r:embed="rId3"/>
                <a:stretch>
                  <a:fillRect l="-928" t="-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627206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293A1-F1EB-3201-FBFA-D1B74021D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Proof of Mass Production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774AD1D-6B57-99D4-423B-4E1D7181DD61}"/>
                  </a:ext>
                </a:extLst>
              </p:cNvPr>
              <p:cNvSpPr txBox="1"/>
              <p:nvPr/>
            </p:nvSpPr>
            <p:spPr>
              <a:xfrm>
                <a:off x="3336740" y="1402564"/>
                <a:ext cx="5518520" cy="73718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T-count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⊗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2800" dirty="0"/>
                  <a:t> 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774AD1D-6B57-99D4-423B-4E1D7181DD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6740" y="1402564"/>
                <a:ext cx="5518520" cy="737189"/>
              </a:xfrm>
              <a:prstGeom prst="rect">
                <a:avLst/>
              </a:prstGeom>
              <a:blipFill>
                <a:blip r:embed="rId2"/>
                <a:stretch>
                  <a:fillRect l="-2208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26C4C575-3A85-3305-4C7A-70753416F909}"/>
                  </a:ext>
                </a:extLst>
              </p:cNvPr>
              <p:cNvSpPr txBox="1"/>
              <p:nvPr/>
            </p:nvSpPr>
            <p:spPr>
              <a:xfrm>
                <a:off x="838200" y="2334974"/>
                <a:ext cx="10515600" cy="241957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By Euler angle, assume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diag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1,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p>
                        </m:sSup>
                      </m:e>
                    </m:d>
                  </m:oMath>
                </a14:m>
                <a:endParaRPr lang="en-US" sz="2400" dirty="0"/>
              </a:p>
              <a:p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r>
                  <a:rPr lang="en-US" sz="2400" b="0" dirty="0"/>
                  <a:t>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d>
                      <m:dPr>
                        <m:begChr m:val="|"/>
                        <m:endChr m:val="⟩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2400" b="0" i="1" dirty="0">
                    <a:latin typeface="Cambria Math" panose="02040503050406030204" pitchFamily="18" charset="0"/>
                  </a:rPr>
                  <a:t> </a:t>
                </a:r>
                <a:r>
                  <a:rPr lang="en-US" sz="240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2400" dirty="0"/>
                  <a:t> is the Hamming weight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d>
                        <m:dPr>
                          <m:begChr m:val="|"/>
                          <m:endChr m:val="⟩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sup>
                          </m:sSup>
                          <m:d>
                            <m:dPr>
                              <m:begChr m:val="|"/>
                              <m:endChr m:val="⟩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sup>
                      </m:sSup>
                      <m:d>
                        <m:dPr>
                          <m:begChr m:val="|"/>
                          <m:endChr m:val="⟩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26C4C575-3A85-3305-4C7A-70753416F9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334974"/>
                <a:ext cx="10515600" cy="2419573"/>
              </a:xfrm>
              <a:prstGeom prst="rect">
                <a:avLst/>
              </a:prstGeom>
              <a:blipFill>
                <a:blip r:embed="rId3"/>
                <a:stretch>
                  <a:fillRect l="-928" t="-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Speech Bubble: Rectangle with Corners Rounded 4">
                <a:extLst>
                  <a:ext uri="{FF2B5EF4-FFF2-40B4-BE49-F238E27FC236}">
                    <a16:creationId xmlns:a16="http://schemas.microsoft.com/office/drawing/2014/main" id="{A1B50F77-D39C-3E0C-1249-D2BA893F9F98}"/>
                  </a:ext>
                </a:extLst>
              </p:cNvPr>
              <p:cNvSpPr/>
              <p:nvPr/>
            </p:nvSpPr>
            <p:spPr>
              <a:xfrm>
                <a:off x="2674088" y="4435570"/>
                <a:ext cx="3817089" cy="864760"/>
              </a:xfrm>
              <a:prstGeom prst="wedgeRoundRectCallout">
                <a:avLst>
                  <a:gd name="adj1" fmla="val -18093"/>
                  <a:gd name="adj2" fmla="val -70000"/>
                  <a:gd name="adj3" fmla="val 16667"/>
                </a:avLst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/>
                  <a:t> classical time complexity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/>
                  <a:t> T gates</a:t>
                </a:r>
              </a:p>
            </p:txBody>
          </p:sp>
        </mc:Choice>
        <mc:Fallback xmlns="">
          <p:sp>
            <p:nvSpPr>
              <p:cNvPr id="5" name="Speech Bubble: Rectangle with Corners Rounded 4">
                <a:extLst>
                  <a:ext uri="{FF2B5EF4-FFF2-40B4-BE49-F238E27FC236}">
                    <a16:creationId xmlns:a16="http://schemas.microsoft.com/office/drawing/2014/main" id="{A1B50F77-D39C-3E0C-1249-D2BA893F9F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4088" y="4435570"/>
                <a:ext cx="3817089" cy="864760"/>
              </a:xfrm>
              <a:prstGeom prst="wedgeRoundRectCallout">
                <a:avLst>
                  <a:gd name="adj1" fmla="val -18093"/>
                  <a:gd name="adj2" fmla="val -70000"/>
                  <a:gd name="adj3" fmla="val 16667"/>
                </a:avLst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189958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293A1-F1EB-3201-FBFA-D1B74021D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Proof of Mass Production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774AD1D-6B57-99D4-423B-4E1D7181DD61}"/>
                  </a:ext>
                </a:extLst>
              </p:cNvPr>
              <p:cNvSpPr txBox="1"/>
              <p:nvPr/>
            </p:nvSpPr>
            <p:spPr>
              <a:xfrm>
                <a:off x="3336740" y="1402564"/>
                <a:ext cx="5518520" cy="73718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T-count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⊗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2800" dirty="0"/>
                  <a:t> 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774AD1D-6B57-99D4-423B-4E1D7181DD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6740" y="1402564"/>
                <a:ext cx="5518520" cy="737189"/>
              </a:xfrm>
              <a:prstGeom prst="rect">
                <a:avLst/>
              </a:prstGeom>
              <a:blipFill>
                <a:blip r:embed="rId2"/>
                <a:stretch>
                  <a:fillRect l="-2208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26C4C575-3A85-3305-4C7A-70753416F909}"/>
                  </a:ext>
                </a:extLst>
              </p:cNvPr>
              <p:cNvSpPr txBox="1"/>
              <p:nvPr/>
            </p:nvSpPr>
            <p:spPr>
              <a:xfrm>
                <a:off x="838200" y="2334974"/>
                <a:ext cx="10515600" cy="241957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By Euler angle, assume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diag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1,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p>
                        </m:sSup>
                      </m:e>
                    </m:d>
                  </m:oMath>
                </a14:m>
                <a:endParaRPr lang="en-US" sz="2400" dirty="0"/>
              </a:p>
              <a:p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r>
                  <a:rPr lang="en-US" sz="2400" b="0" dirty="0"/>
                  <a:t>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d>
                      <m:dPr>
                        <m:begChr m:val="|"/>
                        <m:endChr m:val="⟩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2400" b="0" i="1" dirty="0">
                    <a:latin typeface="Cambria Math" panose="02040503050406030204" pitchFamily="18" charset="0"/>
                  </a:rPr>
                  <a:t> </a:t>
                </a:r>
                <a:r>
                  <a:rPr lang="en-US" sz="240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2400" dirty="0"/>
                  <a:t> is the Hamming weight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d>
                        <m:dPr>
                          <m:begChr m:val="|"/>
                          <m:endChr m:val="⟩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sup>
                          </m:sSup>
                          <m:d>
                            <m:dPr>
                              <m:begChr m:val="|"/>
                              <m:endChr m:val="⟩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sup>
                      </m:sSup>
                      <m:d>
                        <m:dPr>
                          <m:begChr m:val="|"/>
                          <m:endChr m:val="⟩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26C4C575-3A85-3305-4C7A-70753416F9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334974"/>
                <a:ext cx="10515600" cy="2419573"/>
              </a:xfrm>
              <a:prstGeom prst="rect">
                <a:avLst/>
              </a:prstGeom>
              <a:blipFill>
                <a:blip r:embed="rId3"/>
                <a:stretch>
                  <a:fillRect l="-928" t="-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Speech Bubble: Rectangle with Corners Rounded 3">
                <a:extLst>
                  <a:ext uri="{FF2B5EF4-FFF2-40B4-BE49-F238E27FC236}">
                    <a16:creationId xmlns:a16="http://schemas.microsoft.com/office/drawing/2014/main" id="{FF8F35E9-B08C-D506-9447-0721DE42FDC6}"/>
                  </a:ext>
                </a:extLst>
              </p:cNvPr>
              <p:cNvSpPr/>
              <p:nvPr/>
            </p:nvSpPr>
            <p:spPr>
              <a:xfrm>
                <a:off x="7049386" y="4435569"/>
                <a:ext cx="2468526" cy="864760"/>
              </a:xfrm>
              <a:prstGeom prst="wedgeRoundRectCallout">
                <a:avLst>
                  <a:gd name="adj1" fmla="val -26923"/>
                  <a:gd name="adj2" fmla="val -70000"/>
                  <a:gd name="adj3" fmla="val 16667"/>
                </a:avLst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Uncompute</a:t>
                </a:r>
              </a:p>
              <a:p>
                <a:pPr algn="ctr"/>
                <a:r>
                  <a:rPr lang="en-US" dirty="0"/>
                  <a:t>Also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/>
                  <a:t> T gates</a:t>
                </a:r>
              </a:p>
            </p:txBody>
          </p:sp>
        </mc:Choice>
        <mc:Fallback xmlns="">
          <p:sp>
            <p:nvSpPr>
              <p:cNvPr id="4" name="Speech Bubble: Rectangle with Corners Rounded 3">
                <a:extLst>
                  <a:ext uri="{FF2B5EF4-FFF2-40B4-BE49-F238E27FC236}">
                    <a16:creationId xmlns:a16="http://schemas.microsoft.com/office/drawing/2014/main" id="{FF8F35E9-B08C-D506-9447-0721DE42FD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9386" y="4435569"/>
                <a:ext cx="2468526" cy="864760"/>
              </a:xfrm>
              <a:prstGeom prst="wedgeRoundRectCallout">
                <a:avLst>
                  <a:gd name="adj1" fmla="val -26923"/>
                  <a:gd name="adj2" fmla="val -70000"/>
                  <a:gd name="adj3" fmla="val 16667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198079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293A1-F1EB-3201-FBFA-D1B74021D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Proof of Mass Production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774AD1D-6B57-99D4-423B-4E1D7181DD61}"/>
                  </a:ext>
                </a:extLst>
              </p:cNvPr>
              <p:cNvSpPr txBox="1"/>
              <p:nvPr/>
            </p:nvSpPr>
            <p:spPr>
              <a:xfrm>
                <a:off x="3336740" y="1402564"/>
                <a:ext cx="5518520" cy="73718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T-count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⊗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2800" dirty="0"/>
                  <a:t> 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774AD1D-6B57-99D4-423B-4E1D7181DD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6740" y="1402564"/>
                <a:ext cx="5518520" cy="737189"/>
              </a:xfrm>
              <a:prstGeom prst="rect">
                <a:avLst/>
              </a:prstGeom>
              <a:blipFill>
                <a:blip r:embed="rId2"/>
                <a:stretch>
                  <a:fillRect l="-2208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26C4C575-3A85-3305-4C7A-70753416F909}"/>
                  </a:ext>
                </a:extLst>
              </p:cNvPr>
              <p:cNvSpPr txBox="1"/>
              <p:nvPr/>
            </p:nvSpPr>
            <p:spPr>
              <a:xfrm>
                <a:off x="838200" y="2334974"/>
                <a:ext cx="10515600" cy="241957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By Euler angle, assume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diag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1,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p>
                        </m:sSup>
                      </m:e>
                    </m:d>
                  </m:oMath>
                </a14:m>
                <a:endParaRPr lang="en-US" sz="2400" dirty="0"/>
              </a:p>
              <a:p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r>
                  <a:rPr lang="en-US" sz="2400" b="0" dirty="0"/>
                  <a:t>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d>
                      <m:dPr>
                        <m:begChr m:val="|"/>
                        <m:endChr m:val="⟩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2400" b="0" i="1" dirty="0">
                    <a:latin typeface="Cambria Math" panose="02040503050406030204" pitchFamily="18" charset="0"/>
                  </a:rPr>
                  <a:t> </a:t>
                </a:r>
                <a:r>
                  <a:rPr lang="en-US" sz="240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2400" dirty="0"/>
                  <a:t> is the Hamming weight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d>
                        <m:dPr>
                          <m:begChr m:val="|"/>
                          <m:endChr m:val="⟩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sup>
                          </m:sSup>
                          <m:d>
                            <m:dPr>
                              <m:begChr m:val="|"/>
                              <m:endChr m:val="⟩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sup>
                      </m:sSup>
                      <m:d>
                        <m:dPr>
                          <m:begChr m:val="|"/>
                          <m:endChr m:val="⟩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26C4C575-3A85-3305-4C7A-70753416F9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334974"/>
                <a:ext cx="10515600" cy="2419573"/>
              </a:xfrm>
              <a:prstGeom prst="rect">
                <a:avLst/>
              </a:prstGeom>
              <a:blipFill>
                <a:blip r:embed="rId3"/>
                <a:stretch>
                  <a:fillRect l="-928" t="-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Speech Bubble: Rectangle with Corners Rounded 4">
                <a:extLst>
                  <a:ext uri="{FF2B5EF4-FFF2-40B4-BE49-F238E27FC236}">
                    <a16:creationId xmlns:a16="http://schemas.microsoft.com/office/drawing/2014/main" id="{A1B50F77-D39C-3E0C-1249-D2BA893F9F98}"/>
                  </a:ext>
                </a:extLst>
              </p:cNvPr>
              <p:cNvSpPr/>
              <p:nvPr/>
            </p:nvSpPr>
            <p:spPr>
              <a:xfrm>
                <a:off x="2082925" y="4650294"/>
                <a:ext cx="6385906" cy="1975488"/>
              </a:xfrm>
              <a:prstGeom prst="wedgeRoundRectCallout">
                <a:avLst>
                  <a:gd name="adj1" fmla="val -1443"/>
                  <a:gd name="adj2" fmla="val -68924"/>
                  <a:gd name="adj3" fmla="val 16667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solidFill>
                      <a:schemeClr val="tx1"/>
                    </a:solidFill>
                  </a:rPr>
                  <a:t>Diagonal unitary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endParaRPr lang="en-US" sz="210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1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1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2100" dirty="0">
                    <a:solidFill>
                      <a:schemeClr val="tx1"/>
                    </a:solidFill>
                  </a:rPr>
                  <a:t> has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1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1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1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sz="21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1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100" dirty="0">
                    <a:solidFill>
                      <a:schemeClr val="tx1"/>
                    </a:solidFill>
                  </a:rPr>
                  <a:t> digits</a:t>
                </a:r>
                <a:endParaRPr lang="en-US" sz="2300" dirty="0">
                  <a:solidFill>
                    <a:schemeClr val="tx1"/>
                  </a:solidFill>
                </a:endParaRPr>
              </a:p>
              <a:p>
                <a:endParaRPr lang="en-US" sz="2300" dirty="0">
                  <a:solidFill>
                    <a:schemeClr val="tx1"/>
                  </a:solidFill>
                </a:endParaRPr>
              </a:p>
              <a:p>
                <a:endParaRPr lang="en-US" sz="2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Speech Bubble: Rectangle with Corners Rounded 4">
                <a:extLst>
                  <a:ext uri="{FF2B5EF4-FFF2-40B4-BE49-F238E27FC236}">
                    <a16:creationId xmlns:a16="http://schemas.microsoft.com/office/drawing/2014/main" id="{A1B50F77-D39C-3E0C-1249-D2BA893F9F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2925" y="4650294"/>
                <a:ext cx="6385906" cy="1975488"/>
              </a:xfrm>
              <a:prstGeom prst="wedgeRoundRectCallout">
                <a:avLst>
                  <a:gd name="adj1" fmla="val -1443"/>
                  <a:gd name="adj2" fmla="val -68924"/>
                  <a:gd name="adj3" fmla="val 16667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154455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293A1-F1EB-3201-FBFA-D1B74021D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Proof of Mass Production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774AD1D-6B57-99D4-423B-4E1D7181DD61}"/>
                  </a:ext>
                </a:extLst>
              </p:cNvPr>
              <p:cNvSpPr txBox="1"/>
              <p:nvPr/>
            </p:nvSpPr>
            <p:spPr>
              <a:xfrm>
                <a:off x="3336740" y="1402564"/>
                <a:ext cx="5518520" cy="73718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T-count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⊗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2800" dirty="0"/>
                  <a:t> 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774AD1D-6B57-99D4-423B-4E1D7181DD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6740" y="1402564"/>
                <a:ext cx="5518520" cy="737189"/>
              </a:xfrm>
              <a:prstGeom prst="rect">
                <a:avLst/>
              </a:prstGeom>
              <a:blipFill>
                <a:blip r:embed="rId2"/>
                <a:stretch>
                  <a:fillRect l="-2208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26C4C575-3A85-3305-4C7A-70753416F909}"/>
                  </a:ext>
                </a:extLst>
              </p:cNvPr>
              <p:cNvSpPr txBox="1"/>
              <p:nvPr/>
            </p:nvSpPr>
            <p:spPr>
              <a:xfrm>
                <a:off x="838200" y="2334974"/>
                <a:ext cx="10515600" cy="241957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By Euler angle, assume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diag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1,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p>
                        </m:sSup>
                      </m:e>
                    </m:d>
                  </m:oMath>
                </a14:m>
                <a:endParaRPr lang="en-US" sz="2400" dirty="0"/>
              </a:p>
              <a:p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r>
                  <a:rPr lang="en-US" sz="2400" b="0" dirty="0"/>
                  <a:t>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d>
                      <m:dPr>
                        <m:begChr m:val="|"/>
                        <m:endChr m:val="⟩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2400" b="0" i="1" dirty="0">
                    <a:latin typeface="Cambria Math" panose="02040503050406030204" pitchFamily="18" charset="0"/>
                  </a:rPr>
                  <a:t> </a:t>
                </a:r>
                <a:r>
                  <a:rPr lang="en-US" sz="240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2400" dirty="0"/>
                  <a:t> is the Hamming weight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d>
                        <m:dPr>
                          <m:begChr m:val="|"/>
                          <m:endChr m:val="⟩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sup>
                          </m:sSup>
                          <m:d>
                            <m:dPr>
                              <m:begChr m:val="|"/>
                              <m:endChr m:val="⟩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sup>
                      </m:sSup>
                      <m:d>
                        <m:dPr>
                          <m:begChr m:val="|"/>
                          <m:endChr m:val="⟩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26C4C575-3A85-3305-4C7A-70753416F9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334974"/>
                <a:ext cx="10515600" cy="2419573"/>
              </a:xfrm>
              <a:prstGeom prst="rect">
                <a:avLst/>
              </a:prstGeom>
              <a:blipFill>
                <a:blip r:embed="rId3"/>
                <a:stretch>
                  <a:fillRect l="-928" t="-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Speech Bubble: Rectangle with Corners Rounded 4">
                <a:extLst>
                  <a:ext uri="{FF2B5EF4-FFF2-40B4-BE49-F238E27FC236}">
                    <a16:creationId xmlns:a16="http://schemas.microsoft.com/office/drawing/2014/main" id="{A1B50F77-D39C-3E0C-1249-D2BA893F9F98}"/>
                  </a:ext>
                </a:extLst>
              </p:cNvPr>
              <p:cNvSpPr/>
              <p:nvPr/>
            </p:nvSpPr>
            <p:spPr>
              <a:xfrm>
                <a:off x="2082925" y="4650294"/>
                <a:ext cx="6385906" cy="1975488"/>
              </a:xfrm>
              <a:prstGeom prst="wedgeRoundRectCallout">
                <a:avLst>
                  <a:gd name="adj1" fmla="val -1443"/>
                  <a:gd name="adj2" fmla="val -68924"/>
                  <a:gd name="adj3" fmla="val 16667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solidFill>
                      <a:schemeClr val="tx1"/>
                    </a:solidFill>
                  </a:rPr>
                  <a:t>Diagonal unitary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endParaRPr lang="en-US" sz="210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1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1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2100" dirty="0">
                    <a:solidFill>
                      <a:schemeClr val="tx1"/>
                    </a:solidFill>
                  </a:rPr>
                  <a:t> has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1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1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1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sz="21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1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100" dirty="0">
                    <a:solidFill>
                      <a:schemeClr val="tx1"/>
                    </a:solidFill>
                  </a:rPr>
                  <a:t> digits</a:t>
                </a:r>
              </a:p>
              <a:p>
                <a:endParaRPr lang="en-US" sz="2100" dirty="0">
                  <a:solidFill>
                    <a:schemeClr val="tx1"/>
                  </a:solidFill>
                </a:endParaRPr>
              </a:p>
              <a:p>
                <a:endParaRPr lang="en-US" sz="2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Speech Bubble: Rectangle with Corners Rounded 4">
                <a:extLst>
                  <a:ext uri="{FF2B5EF4-FFF2-40B4-BE49-F238E27FC236}">
                    <a16:creationId xmlns:a16="http://schemas.microsoft.com/office/drawing/2014/main" id="{A1B50F77-D39C-3E0C-1249-D2BA893F9F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2925" y="4650294"/>
                <a:ext cx="6385906" cy="1975488"/>
              </a:xfrm>
              <a:prstGeom prst="wedgeRoundRectCallout">
                <a:avLst>
                  <a:gd name="adj1" fmla="val -1443"/>
                  <a:gd name="adj2" fmla="val -68924"/>
                  <a:gd name="adj3" fmla="val 16667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4E1232DA-DDF5-8CB9-60B4-4814A84E0496}"/>
                  </a:ext>
                </a:extLst>
              </p:cNvPr>
              <p:cNvSpPr txBox="1"/>
              <p:nvPr/>
            </p:nvSpPr>
            <p:spPr>
              <a:xfrm>
                <a:off x="6818678" y="4579256"/>
                <a:ext cx="4308295" cy="119282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b="1" i="1" smtClean="0">
                        <a:effectLst/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sz="2000" b="1" dirty="0">
                    <a:effectLst/>
                  </a:rPr>
                  <a:t>-qubit diagonal unitary has T-count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effectLst/>
                          <a:latin typeface="Cambria Math" panose="02040503050406030204" pitchFamily="18" charset="0"/>
                        </a:rPr>
                        <m:t>𝑶</m:t>
                      </m:r>
                      <m:d>
                        <m:dPr>
                          <m:ctrlPr>
                            <a:rPr lang="en-US" sz="1600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1600" b="1" i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𝐥𝐨𝐠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num>
                                        <m:den>
                                          <m: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𝝐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e>
                          </m:rad>
                          <m:r>
                            <a:rPr lang="en-US" sz="1600" b="1" i="1" smtClean="0">
                              <a:effectLst/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1600" b="1" i="0" smtClean="0">
                                  <a:effectLst/>
                                  <a:latin typeface="Cambria Math" panose="02040503050406030204" pitchFamily="18" charset="0"/>
                                </a:rPr>
                                <m:t>𝐥𝐨𝐠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𝝐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sz="1400" b="1" dirty="0">
                  <a:effectLst/>
                </a:endParaRP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4E1232DA-DDF5-8CB9-60B4-4814A84E04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8678" y="4579256"/>
                <a:ext cx="4308295" cy="1192827"/>
              </a:xfrm>
              <a:prstGeom prst="rect">
                <a:avLst/>
              </a:prstGeom>
              <a:blipFill>
                <a:blip r:embed="rId5"/>
                <a:stretch>
                  <a:fillRect t="-25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153178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293A1-F1EB-3201-FBFA-D1B74021D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Proof of Mass Production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774AD1D-6B57-99D4-423B-4E1D7181DD61}"/>
                  </a:ext>
                </a:extLst>
              </p:cNvPr>
              <p:cNvSpPr txBox="1"/>
              <p:nvPr/>
            </p:nvSpPr>
            <p:spPr>
              <a:xfrm>
                <a:off x="3336740" y="1402564"/>
                <a:ext cx="5518520" cy="73718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T-count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⊗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2800" dirty="0"/>
                  <a:t> 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774AD1D-6B57-99D4-423B-4E1D7181DD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6740" y="1402564"/>
                <a:ext cx="5518520" cy="737189"/>
              </a:xfrm>
              <a:prstGeom prst="rect">
                <a:avLst/>
              </a:prstGeom>
              <a:blipFill>
                <a:blip r:embed="rId2"/>
                <a:stretch>
                  <a:fillRect l="-2208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26C4C575-3A85-3305-4C7A-70753416F909}"/>
                  </a:ext>
                </a:extLst>
              </p:cNvPr>
              <p:cNvSpPr txBox="1"/>
              <p:nvPr/>
            </p:nvSpPr>
            <p:spPr>
              <a:xfrm>
                <a:off x="838200" y="2334974"/>
                <a:ext cx="10515600" cy="241957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By Euler angle, assume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diag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1,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p>
                        </m:sSup>
                      </m:e>
                    </m:d>
                  </m:oMath>
                </a14:m>
                <a:endParaRPr lang="en-US" sz="2400" dirty="0"/>
              </a:p>
              <a:p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r>
                  <a:rPr lang="en-US" sz="2400" b="0" dirty="0"/>
                  <a:t>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d>
                      <m:dPr>
                        <m:begChr m:val="|"/>
                        <m:endChr m:val="⟩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2400" b="0" i="1" dirty="0">
                    <a:latin typeface="Cambria Math" panose="02040503050406030204" pitchFamily="18" charset="0"/>
                  </a:rPr>
                  <a:t> </a:t>
                </a:r>
                <a:r>
                  <a:rPr lang="en-US" sz="240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2400" dirty="0"/>
                  <a:t> is the Hamming weight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d>
                        <m:dPr>
                          <m:begChr m:val="|"/>
                          <m:endChr m:val="⟩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sup>
                          </m:sSup>
                          <m:d>
                            <m:dPr>
                              <m:begChr m:val="|"/>
                              <m:endChr m:val="⟩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sup>
                      </m:sSup>
                      <m:d>
                        <m:dPr>
                          <m:begChr m:val="|"/>
                          <m:endChr m:val="⟩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26C4C575-3A85-3305-4C7A-70753416F9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334974"/>
                <a:ext cx="10515600" cy="2419573"/>
              </a:xfrm>
              <a:prstGeom prst="rect">
                <a:avLst/>
              </a:prstGeom>
              <a:blipFill>
                <a:blip r:embed="rId3"/>
                <a:stretch>
                  <a:fillRect l="-928" t="-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Speech Bubble: Rectangle with Corners Rounded 4">
                <a:extLst>
                  <a:ext uri="{FF2B5EF4-FFF2-40B4-BE49-F238E27FC236}">
                    <a16:creationId xmlns:a16="http://schemas.microsoft.com/office/drawing/2014/main" id="{A1B50F77-D39C-3E0C-1249-D2BA893F9F98}"/>
                  </a:ext>
                </a:extLst>
              </p:cNvPr>
              <p:cNvSpPr/>
              <p:nvPr/>
            </p:nvSpPr>
            <p:spPr>
              <a:xfrm>
                <a:off x="2082925" y="4650294"/>
                <a:ext cx="6385906" cy="1975488"/>
              </a:xfrm>
              <a:prstGeom prst="wedgeRoundRectCallout">
                <a:avLst>
                  <a:gd name="adj1" fmla="val -1443"/>
                  <a:gd name="adj2" fmla="val -68924"/>
                  <a:gd name="adj3" fmla="val 16667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solidFill>
                      <a:schemeClr val="tx1"/>
                    </a:solidFill>
                  </a:rPr>
                  <a:t>Diagonal unitary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endParaRPr lang="en-US" sz="210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1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1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2100" dirty="0">
                    <a:solidFill>
                      <a:schemeClr val="tx1"/>
                    </a:solidFill>
                  </a:rPr>
                  <a:t> has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1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1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1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sz="21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1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100" dirty="0">
                    <a:solidFill>
                      <a:schemeClr val="tx1"/>
                    </a:solidFill>
                  </a:rPr>
                  <a:t> digits</a:t>
                </a:r>
              </a:p>
              <a:p>
                <a14:m>
                  <m:oMath xmlns:m="http://schemas.openxmlformats.org/officeDocument/2006/math">
                    <m:r>
                      <a:rPr lang="en-US" sz="21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100" dirty="0">
                    <a:solidFill>
                      <a:schemeClr val="tx1"/>
                    </a:solidFill>
                  </a:rPr>
                  <a:t> T-count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func>
                              <m:funcPr>
                                <m:ctrlP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𝜖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func>
                          </m:e>
                        </m:rad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sz="23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Speech Bubble: Rectangle with Corners Rounded 4">
                <a:extLst>
                  <a:ext uri="{FF2B5EF4-FFF2-40B4-BE49-F238E27FC236}">
                    <a16:creationId xmlns:a16="http://schemas.microsoft.com/office/drawing/2014/main" id="{A1B50F77-D39C-3E0C-1249-D2BA893F9F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2925" y="4650294"/>
                <a:ext cx="6385906" cy="1975488"/>
              </a:xfrm>
              <a:prstGeom prst="wedgeRoundRectCallout">
                <a:avLst>
                  <a:gd name="adj1" fmla="val -1443"/>
                  <a:gd name="adj2" fmla="val -68924"/>
                  <a:gd name="adj3" fmla="val 16667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4E1232DA-DDF5-8CB9-60B4-4814A84E0496}"/>
                  </a:ext>
                </a:extLst>
              </p:cNvPr>
              <p:cNvSpPr txBox="1"/>
              <p:nvPr/>
            </p:nvSpPr>
            <p:spPr>
              <a:xfrm>
                <a:off x="6818678" y="4579256"/>
                <a:ext cx="4308295" cy="119282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b="1" i="1" smtClean="0">
                        <a:effectLst/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sz="2000" b="1" dirty="0">
                    <a:effectLst/>
                  </a:rPr>
                  <a:t>-qubit diagonal unitary has T-count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effectLst/>
                          <a:latin typeface="Cambria Math" panose="02040503050406030204" pitchFamily="18" charset="0"/>
                        </a:rPr>
                        <m:t>𝑶</m:t>
                      </m:r>
                      <m:d>
                        <m:dPr>
                          <m:ctrlPr>
                            <a:rPr lang="en-US" sz="1600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1600" b="1" i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𝐥𝐨𝐠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num>
                                        <m:den>
                                          <m:r>
                                            <a:rPr lang="en-US" sz="1600" b="1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𝝐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e>
                          </m:rad>
                          <m:r>
                            <a:rPr lang="en-US" sz="1600" b="1" i="1" smtClean="0">
                              <a:effectLst/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1600" b="1" i="0" smtClean="0">
                                  <a:effectLst/>
                                  <a:latin typeface="Cambria Math" panose="02040503050406030204" pitchFamily="18" charset="0"/>
                                </a:rPr>
                                <m:t>𝐥𝐨𝐠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6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sz="1600" b="1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𝝐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sz="1400" b="1" dirty="0">
                  <a:effectLst/>
                </a:endParaRP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4E1232DA-DDF5-8CB9-60B4-4814A84E04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8678" y="4579256"/>
                <a:ext cx="4308295" cy="1192827"/>
              </a:xfrm>
              <a:prstGeom prst="rect">
                <a:avLst/>
              </a:prstGeom>
              <a:blipFill>
                <a:blip r:embed="rId5"/>
                <a:stretch>
                  <a:fillRect t="-25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97855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56E19-6C0F-962B-42D3-5118AE179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Summary and Related Problems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346E84-D7C7-44E5-9F63-CD1920548B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State preparation and diagonal unitary synthesis</a:t>
                </a:r>
              </a:p>
              <a:p>
                <a:pPr marL="0" indent="0">
                  <a:buNone/>
                </a:pPr>
                <a:r>
                  <a:rPr lang="en-US" sz="2000" b="0" dirty="0"/>
                  <a:t>	</a:t>
                </a:r>
                <a:r>
                  <a:rPr lang="en-US" sz="2400" b="1" dirty="0"/>
                  <a:t>Optimal</a:t>
                </a:r>
                <a:r>
                  <a:rPr lang="en-US" sz="2400" b="0" dirty="0"/>
                  <a:t> T-count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  <m:func>
                              <m:func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𝜖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func>
                          </m:e>
                        </m:ra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346E84-D7C7-44E5-9F63-CD1920548B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5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399515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56E19-6C0F-962B-42D3-5118AE179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Summary and Related Problems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346E84-D7C7-44E5-9F63-CD1920548B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State preparation and diagonal unitary synthesis</a:t>
                </a:r>
              </a:p>
              <a:p>
                <a:pPr marL="0" indent="0">
                  <a:buNone/>
                </a:pPr>
                <a:r>
                  <a:rPr lang="en-US" sz="2000" b="0" dirty="0"/>
                  <a:t>	</a:t>
                </a:r>
                <a:r>
                  <a:rPr lang="en-US" sz="2400" b="1" dirty="0"/>
                  <a:t>Optimal</a:t>
                </a:r>
                <a:r>
                  <a:rPr lang="en-US" sz="2400" b="0" dirty="0"/>
                  <a:t> T-count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  <m:func>
                              <m:func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𝜖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func>
                          </m:e>
                        </m:ra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Batched synthesis</a:t>
                </a:r>
              </a:p>
              <a:p>
                <a:pPr marL="0" indent="0">
                  <a:buNone/>
                </a:pPr>
                <a:r>
                  <a:rPr lang="en-US" b="0" dirty="0"/>
                  <a:t>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𝜖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func>
                          </m:e>
                        </m:func>
                      </m:e>
                    </m:d>
                  </m:oMath>
                </a14:m>
                <a:r>
                  <a:rPr lang="en-US" sz="2400" dirty="0"/>
                  <a:t> single-qubit gates with </a:t>
                </a:r>
                <a:r>
                  <a:rPr lang="en-US" sz="2400" b="1" dirty="0"/>
                  <a:t>optimal</a:t>
                </a:r>
                <a:r>
                  <a:rPr lang="en-US" sz="2400" dirty="0"/>
                  <a:t> T-count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346E84-D7C7-44E5-9F63-CD1920548B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5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3744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3AB93-E0A9-83D3-68F1-1B6FFF1FB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Clifford Circuit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EE8DCA8-B84C-03F5-906E-F30A06CAD639}"/>
              </a:ext>
            </a:extLst>
          </p:cNvPr>
          <p:cNvGrpSpPr/>
          <p:nvPr/>
        </p:nvGrpSpPr>
        <p:grpSpPr>
          <a:xfrm>
            <a:off x="6681072" y="147332"/>
            <a:ext cx="4694274" cy="2607349"/>
            <a:chOff x="2333847" y="2810788"/>
            <a:chExt cx="4694274" cy="2607349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544A76D5-58BD-72E4-245C-21E58754D421}"/>
                </a:ext>
              </a:extLst>
            </p:cNvPr>
            <p:cNvGrpSpPr/>
            <p:nvPr/>
          </p:nvGrpSpPr>
          <p:grpSpPr>
            <a:xfrm rot="10800000">
              <a:off x="3970606" y="2810788"/>
              <a:ext cx="1201886" cy="1668966"/>
              <a:chOff x="2792793" y="3404937"/>
              <a:chExt cx="1201886" cy="1668966"/>
            </a:xfrm>
          </p:grpSpPr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9C776D0F-E583-DE60-3334-FB98E816B49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90614" y="3609751"/>
                <a:ext cx="0" cy="99415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TextBox 48">
                    <a:extLst>
                      <a:ext uri="{FF2B5EF4-FFF2-40B4-BE49-F238E27FC236}">
                        <a16:creationId xmlns:a16="http://schemas.microsoft.com/office/drawing/2014/main" id="{AD31C063-F710-02D8-FF58-47E0425FF851}"/>
                      </a:ext>
                    </a:extLst>
                  </p:cNvPr>
                  <p:cNvSpPr txBox="1"/>
                  <p:nvPr/>
                </p:nvSpPr>
                <p:spPr>
                  <a:xfrm>
                    <a:off x="2792793" y="4058240"/>
                    <a:ext cx="1201886" cy="101566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</m:oMath>
                      </m:oMathPara>
                    </a14:m>
                    <a:endParaRPr lang="en-US" sz="6000" b="1" dirty="0"/>
                  </a:p>
                </p:txBody>
              </p:sp>
            </mc:Choice>
            <mc:Fallback xmlns="">
              <p:sp>
                <p:nvSpPr>
                  <p:cNvPr id="49" name="TextBox 48">
                    <a:extLst>
                      <a:ext uri="{FF2B5EF4-FFF2-40B4-BE49-F238E27FC236}">
                        <a16:creationId xmlns:a16="http://schemas.microsoft.com/office/drawing/2014/main" id="{AD31C063-F710-02D8-FF58-47E0425FF85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92793" y="4058240"/>
                    <a:ext cx="1201886" cy="1015663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TextBox 49">
                    <a:extLst>
                      <a:ext uri="{FF2B5EF4-FFF2-40B4-BE49-F238E27FC236}">
                        <a16:creationId xmlns:a16="http://schemas.microsoft.com/office/drawing/2014/main" id="{B36B0CD1-66F3-E203-EDC8-D7DF09A2C2FB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3076872" y="3404937"/>
                    <a:ext cx="638116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⊕</m:t>
                          </m:r>
                        </m:oMath>
                      </m:oMathPara>
                    </a14:m>
                    <a:endParaRPr lang="en-US" sz="2000" b="1" dirty="0"/>
                  </a:p>
                </p:txBody>
              </p:sp>
            </mc:Choice>
            <mc:Fallback xmlns="">
              <p:sp>
                <p:nvSpPr>
                  <p:cNvPr id="50" name="TextBox 49">
                    <a:extLst>
                      <a:ext uri="{FF2B5EF4-FFF2-40B4-BE49-F238E27FC236}">
                        <a16:creationId xmlns:a16="http://schemas.microsoft.com/office/drawing/2014/main" id="{B36B0CD1-66F3-E203-EDC8-D7DF09A2C2F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flipH="1">
                    <a:off x="3076872" y="3404937"/>
                    <a:ext cx="638116" cy="400110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t="-757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7758D2B-D78E-73E6-66F2-AA4C3E12ADD0}"/>
                </a:ext>
              </a:extLst>
            </p:cNvPr>
            <p:cNvCxnSpPr>
              <a:cxnSpLocks/>
            </p:cNvCxnSpPr>
            <p:nvPr/>
          </p:nvCxnSpPr>
          <p:spPr>
            <a:xfrm>
              <a:off x="2333847" y="4944139"/>
              <a:ext cx="469427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6286BF6-3305-B23A-F1EF-86B775F50E1C}"/>
                </a:ext>
              </a:extLst>
            </p:cNvPr>
            <p:cNvCxnSpPr>
              <a:cxnSpLocks/>
            </p:cNvCxnSpPr>
            <p:nvPr/>
          </p:nvCxnSpPr>
          <p:spPr>
            <a:xfrm>
              <a:off x="2333847" y="3290774"/>
              <a:ext cx="469427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F48484F-6379-25CF-11CD-B46ED355A9E5}"/>
                </a:ext>
              </a:extLst>
            </p:cNvPr>
            <p:cNvCxnSpPr>
              <a:cxnSpLocks/>
            </p:cNvCxnSpPr>
            <p:nvPr/>
          </p:nvCxnSpPr>
          <p:spPr>
            <a:xfrm>
              <a:off x="2333847" y="3618619"/>
              <a:ext cx="469427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0CA4A60-098E-2FDF-7357-9DF07B05C3E4}"/>
                </a:ext>
              </a:extLst>
            </p:cNvPr>
            <p:cNvCxnSpPr>
              <a:cxnSpLocks/>
            </p:cNvCxnSpPr>
            <p:nvPr/>
          </p:nvCxnSpPr>
          <p:spPr>
            <a:xfrm>
              <a:off x="2333847" y="3955312"/>
              <a:ext cx="469427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C5587B1-2ED4-6DB4-D985-5E86A1DC5CCC}"/>
                </a:ext>
              </a:extLst>
            </p:cNvPr>
            <p:cNvCxnSpPr>
              <a:cxnSpLocks/>
            </p:cNvCxnSpPr>
            <p:nvPr/>
          </p:nvCxnSpPr>
          <p:spPr>
            <a:xfrm>
              <a:off x="2333847" y="4274289"/>
              <a:ext cx="469427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042916A-00F4-ADCF-C3BF-FDE29F7E1AC1}"/>
                </a:ext>
              </a:extLst>
            </p:cNvPr>
            <p:cNvCxnSpPr>
              <a:cxnSpLocks/>
            </p:cNvCxnSpPr>
            <p:nvPr/>
          </p:nvCxnSpPr>
          <p:spPr>
            <a:xfrm>
              <a:off x="2333847" y="4603905"/>
              <a:ext cx="469427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284E1C3-30D1-17D3-E7A0-FA62C7753A8D}"/>
                </a:ext>
              </a:extLst>
            </p:cNvPr>
            <p:cNvSpPr txBox="1"/>
            <p:nvPr/>
          </p:nvSpPr>
          <p:spPr>
            <a:xfrm>
              <a:off x="6432315" y="4131314"/>
              <a:ext cx="345558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S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0F2C626-EA9F-D95A-A0CA-29AEDAE0D9D1}"/>
                </a:ext>
              </a:extLst>
            </p:cNvPr>
            <p:cNvSpPr txBox="1"/>
            <p:nvPr/>
          </p:nvSpPr>
          <p:spPr>
            <a:xfrm>
              <a:off x="2550044" y="3128404"/>
              <a:ext cx="345558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H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69D4189-73D3-2964-6E3C-9F535E223227}"/>
                </a:ext>
              </a:extLst>
            </p:cNvPr>
            <p:cNvSpPr txBox="1"/>
            <p:nvPr/>
          </p:nvSpPr>
          <p:spPr>
            <a:xfrm>
              <a:off x="3978731" y="4107339"/>
              <a:ext cx="345558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H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5F1BBE8-E53A-3547-126C-E34B7EE78D45}"/>
                </a:ext>
              </a:extLst>
            </p:cNvPr>
            <p:cNvSpPr txBox="1"/>
            <p:nvPr/>
          </p:nvSpPr>
          <p:spPr>
            <a:xfrm>
              <a:off x="5200206" y="3415864"/>
              <a:ext cx="345558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H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6372E51-81EF-85F5-5709-4A8AAF7BC54C}"/>
                </a:ext>
              </a:extLst>
            </p:cNvPr>
            <p:cNvSpPr txBox="1"/>
            <p:nvPr/>
          </p:nvSpPr>
          <p:spPr>
            <a:xfrm>
              <a:off x="6432315" y="4784448"/>
              <a:ext cx="345558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H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E71C9C8-121F-74CB-9E46-B6A826ABA85D}"/>
                </a:ext>
              </a:extLst>
            </p:cNvPr>
            <p:cNvSpPr txBox="1"/>
            <p:nvPr/>
          </p:nvSpPr>
          <p:spPr>
            <a:xfrm>
              <a:off x="2550046" y="4079006"/>
              <a:ext cx="345558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S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18E33A-E7D2-2BF8-D245-D08E7538319E}"/>
                </a:ext>
              </a:extLst>
            </p:cNvPr>
            <p:cNvSpPr txBox="1"/>
            <p:nvPr/>
          </p:nvSpPr>
          <p:spPr>
            <a:xfrm>
              <a:off x="6432315" y="3492586"/>
              <a:ext cx="345558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S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91C2D57-EF6E-5DF5-BDB7-BE60E7A4E5C6}"/>
                </a:ext>
              </a:extLst>
            </p:cNvPr>
            <p:cNvSpPr txBox="1"/>
            <p:nvPr/>
          </p:nvSpPr>
          <p:spPr>
            <a:xfrm>
              <a:off x="3978731" y="4748855"/>
              <a:ext cx="345558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S</a:t>
              </a: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F15BF776-4876-9266-6BC7-42F21A53744F}"/>
                </a:ext>
              </a:extLst>
            </p:cNvPr>
            <p:cNvGrpSpPr/>
            <p:nvPr/>
          </p:nvGrpSpPr>
          <p:grpSpPr>
            <a:xfrm>
              <a:off x="2830006" y="3398525"/>
              <a:ext cx="1201886" cy="1668966"/>
              <a:chOff x="2792793" y="3404937"/>
              <a:chExt cx="1201886" cy="1668966"/>
            </a:xfrm>
          </p:grpSpPr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AE00A569-7574-46F4-D837-D07D50BF0B2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90614" y="3609751"/>
                <a:ext cx="0" cy="99415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3F0F710D-12BE-47BC-CC2F-1FDB72358807}"/>
                      </a:ext>
                    </a:extLst>
                  </p:cNvPr>
                  <p:cNvSpPr txBox="1"/>
                  <p:nvPr/>
                </p:nvSpPr>
                <p:spPr>
                  <a:xfrm>
                    <a:off x="2792793" y="4058240"/>
                    <a:ext cx="1201886" cy="101566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</m:oMath>
                      </m:oMathPara>
                    </a14:m>
                    <a:endParaRPr lang="en-US" sz="6000" b="1" dirty="0"/>
                  </a:p>
                </p:txBody>
              </p:sp>
            </mc:Choice>
            <mc:Fallback xmlns="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3F0F710D-12BE-47BC-CC2F-1FDB7235880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92793" y="4058240"/>
                    <a:ext cx="1201886" cy="1015663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1FC4C42C-7155-05AD-823E-E7D36117C442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3076872" y="3404937"/>
                    <a:ext cx="638116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⊕</m:t>
                          </m:r>
                        </m:oMath>
                      </m:oMathPara>
                    </a14:m>
                    <a:endParaRPr lang="en-US" sz="2000" b="1" dirty="0"/>
                  </a:p>
                </p:txBody>
              </p:sp>
            </mc:Choice>
            <mc:Fallback xmlns="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1FC4C42C-7155-05AD-823E-E7D36117C44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flipH="1">
                    <a:off x="3076872" y="3404937"/>
                    <a:ext cx="638116" cy="40011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923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02219D0A-7F62-43C1-99D1-5EE10A930A03}"/>
                </a:ext>
              </a:extLst>
            </p:cNvPr>
            <p:cNvGrpSpPr/>
            <p:nvPr/>
          </p:nvGrpSpPr>
          <p:grpSpPr>
            <a:xfrm>
              <a:off x="2565662" y="3065533"/>
              <a:ext cx="1201886" cy="1668966"/>
              <a:chOff x="2792793" y="3404937"/>
              <a:chExt cx="1201886" cy="1668966"/>
            </a:xfrm>
          </p:grpSpPr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A7BC26E7-FE60-0D2B-0C15-E92B27BDDAB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90614" y="3609751"/>
                <a:ext cx="0" cy="99415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E144251E-3D29-B017-ECFA-1B7FA7D0D555}"/>
                      </a:ext>
                    </a:extLst>
                  </p:cNvPr>
                  <p:cNvSpPr txBox="1"/>
                  <p:nvPr/>
                </p:nvSpPr>
                <p:spPr>
                  <a:xfrm>
                    <a:off x="2792793" y="4058240"/>
                    <a:ext cx="1201886" cy="101566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</m:oMath>
                      </m:oMathPara>
                    </a14:m>
                    <a:endParaRPr lang="en-US" sz="6000" b="1" dirty="0"/>
                  </a:p>
                </p:txBody>
              </p:sp>
            </mc:Choice>
            <mc:Fallback xmlns=""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E144251E-3D29-B017-ECFA-1B7FA7D0D55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92793" y="4058240"/>
                    <a:ext cx="1201886" cy="1015663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1453182B-B82B-6757-02AC-B6C0C5761A60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3076872" y="3404937"/>
                    <a:ext cx="638116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⊕</m:t>
                          </m:r>
                        </m:oMath>
                      </m:oMathPara>
                    </a14:m>
                    <a:endParaRPr lang="en-US" sz="2000" b="1" dirty="0"/>
                  </a:p>
                </p:txBody>
              </p:sp>
            </mc:Choice>
            <mc:Fallback xmlns=""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1453182B-B82B-6757-02AC-B6C0C5761A6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flipH="1">
                    <a:off x="3076872" y="3404937"/>
                    <a:ext cx="638116" cy="40011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757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63AFAB93-D2F9-1922-7D8D-9D2F14705977}"/>
                </a:ext>
              </a:extLst>
            </p:cNvPr>
            <p:cNvGrpSpPr/>
            <p:nvPr/>
          </p:nvGrpSpPr>
          <p:grpSpPr>
            <a:xfrm>
              <a:off x="3113972" y="3749171"/>
              <a:ext cx="1201886" cy="1668966"/>
              <a:chOff x="2792793" y="3404937"/>
              <a:chExt cx="1201886" cy="1668966"/>
            </a:xfrm>
          </p:grpSpPr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EAF17FBE-F1BD-32EC-3D01-3D3DFB7D0A6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90614" y="3609751"/>
                <a:ext cx="0" cy="99415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2FAD1C0B-27A7-86E2-58FB-6B3ECA04FCEE}"/>
                      </a:ext>
                    </a:extLst>
                  </p:cNvPr>
                  <p:cNvSpPr txBox="1"/>
                  <p:nvPr/>
                </p:nvSpPr>
                <p:spPr>
                  <a:xfrm>
                    <a:off x="2792793" y="4058240"/>
                    <a:ext cx="1201886" cy="101566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</m:oMath>
                      </m:oMathPara>
                    </a14:m>
                    <a:endParaRPr lang="en-US" sz="6000" b="1" dirty="0"/>
                  </a:p>
                </p:txBody>
              </p:sp>
            </mc:Choice>
            <mc:Fallback xmlns="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2FAD1C0B-27A7-86E2-58FB-6B3ECA04FCE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92793" y="4058240"/>
                    <a:ext cx="1201886" cy="1015663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23F8E086-2614-4D1E-12CC-C14996ED5EC8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3076872" y="3404937"/>
                    <a:ext cx="638116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⊕</m:t>
                          </m:r>
                        </m:oMath>
                      </m:oMathPara>
                    </a14:m>
                    <a:endParaRPr lang="en-US" sz="2000" b="1" dirty="0"/>
                  </a:p>
                </p:txBody>
              </p:sp>
            </mc:Choice>
            <mc:Fallback xmlns="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23F8E086-2614-4D1E-12CC-C14996ED5EC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flipH="1">
                    <a:off x="3076872" y="3404937"/>
                    <a:ext cx="638116" cy="400110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757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BC8B1B4F-F367-280C-242C-9408968EC38E}"/>
                </a:ext>
              </a:extLst>
            </p:cNvPr>
            <p:cNvGrpSpPr/>
            <p:nvPr/>
          </p:nvGrpSpPr>
          <p:grpSpPr>
            <a:xfrm>
              <a:off x="4378765" y="3814054"/>
              <a:ext cx="1201886" cy="1354146"/>
              <a:chOff x="4378765" y="3814054"/>
              <a:chExt cx="1201886" cy="1354146"/>
            </a:xfrm>
          </p:grpSpPr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9F71A4A1-1381-1005-FA00-EFB6374A55A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79715" y="4263672"/>
                <a:ext cx="0" cy="69971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3" name="TextBox 52">
                    <a:extLst>
                      <a:ext uri="{FF2B5EF4-FFF2-40B4-BE49-F238E27FC236}">
                        <a16:creationId xmlns:a16="http://schemas.microsoft.com/office/drawing/2014/main" id="{EBB2D481-947F-9FC1-3498-3F4D567EB059}"/>
                      </a:ext>
                    </a:extLst>
                  </p:cNvPr>
                  <p:cNvSpPr txBox="1"/>
                  <p:nvPr/>
                </p:nvSpPr>
                <p:spPr>
                  <a:xfrm rot="10800000">
                    <a:off x="4378765" y="3814054"/>
                    <a:ext cx="1201886" cy="101566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</m:oMath>
                      </m:oMathPara>
                    </a14:m>
                    <a:endParaRPr lang="en-US" sz="6000" b="1" dirty="0"/>
                  </a:p>
                </p:txBody>
              </p:sp>
            </mc:Choice>
            <mc:Fallback xmlns="">
              <p:sp>
                <p:nvSpPr>
                  <p:cNvPr id="53" name="TextBox 52">
                    <a:extLst>
                      <a:ext uri="{FF2B5EF4-FFF2-40B4-BE49-F238E27FC236}">
                        <a16:creationId xmlns:a16="http://schemas.microsoft.com/office/drawing/2014/main" id="{EBB2D481-947F-9FC1-3498-3F4D567EB05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0800000">
                    <a:off x="4378765" y="3814054"/>
                    <a:ext cx="1201886" cy="1015663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>
                    <a:extLst>
                      <a:ext uri="{FF2B5EF4-FFF2-40B4-BE49-F238E27FC236}">
                        <a16:creationId xmlns:a16="http://schemas.microsoft.com/office/drawing/2014/main" id="{6CEE3FEB-F711-A80B-533B-44960F7B36F0}"/>
                      </a:ext>
                    </a:extLst>
                  </p:cNvPr>
                  <p:cNvSpPr txBox="1"/>
                  <p:nvPr/>
                </p:nvSpPr>
                <p:spPr>
                  <a:xfrm rot="10800000" flipH="1">
                    <a:off x="4660651" y="4768090"/>
                    <a:ext cx="638116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⊕</m:t>
                          </m:r>
                        </m:oMath>
                      </m:oMathPara>
                    </a14:m>
                    <a:endParaRPr lang="en-US" sz="2000" b="1" dirty="0"/>
                  </a:p>
                </p:txBody>
              </p:sp>
            </mc:Choice>
            <mc:Fallback xmlns="">
              <p:sp>
                <p:nvSpPr>
                  <p:cNvPr id="54" name="TextBox 53">
                    <a:extLst>
                      <a:ext uri="{FF2B5EF4-FFF2-40B4-BE49-F238E27FC236}">
                        <a16:creationId xmlns:a16="http://schemas.microsoft.com/office/drawing/2014/main" id="{6CEE3FEB-F711-A80B-533B-44960F7B36F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0800000" flipH="1">
                    <a:off x="4660651" y="4768090"/>
                    <a:ext cx="638116" cy="400110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t="-757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945B2A15-1C67-482A-18A5-3B0A1E1BA2A4}"/>
                </a:ext>
              </a:extLst>
            </p:cNvPr>
            <p:cNvGrpSpPr/>
            <p:nvPr/>
          </p:nvGrpSpPr>
          <p:grpSpPr>
            <a:xfrm>
              <a:off x="5555493" y="3423340"/>
              <a:ext cx="1201886" cy="1668966"/>
              <a:chOff x="2792793" y="3404937"/>
              <a:chExt cx="1201886" cy="1668966"/>
            </a:xfrm>
          </p:grpSpPr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6F1C21DE-42F9-7F28-BF07-4B10035912E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90614" y="3609751"/>
                <a:ext cx="0" cy="99415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>
                    <a:extLst>
                      <a:ext uri="{FF2B5EF4-FFF2-40B4-BE49-F238E27FC236}">
                        <a16:creationId xmlns:a16="http://schemas.microsoft.com/office/drawing/2014/main" id="{57D65C05-0C87-13FB-1913-4B5B02ADC48C}"/>
                      </a:ext>
                    </a:extLst>
                  </p:cNvPr>
                  <p:cNvSpPr txBox="1"/>
                  <p:nvPr/>
                </p:nvSpPr>
                <p:spPr>
                  <a:xfrm>
                    <a:off x="2792793" y="4058240"/>
                    <a:ext cx="1201886" cy="101566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</m:oMath>
                      </m:oMathPara>
                    </a14:m>
                    <a:endParaRPr lang="en-US" sz="6000" b="1" dirty="0"/>
                  </a:p>
                </p:txBody>
              </p:sp>
            </mc:Choice>
            <mc:Fallback xmlns="">
              <p:sp>
                <p:nvSpPr>
                  <p:cNvPr id="58" name="TextBox 57">
                    <a:extLst>
                      <a:ext uri="{FF2B5EF4-FFF2-40B4-BE49-F238E27FC236}">
                        <a16:creationId xmlns:a16="http://schemas.microsoft.com/office/drawing/2014/main" id="{57D65C05-0C87-13FB-1913-4B5B02ADC48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92793" y="4058240"/>
                    <a:ext cx="1201886" cy="1015663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" name="TextBox 58">
                    <a:extLst>
                      <a:ext uri="{FF2B5EF4-FFF2-40B4-BE49-F238E27FC236}">
                        <a16:creationId xmlns:a16="http://schemas.microsoft.com/office/drawing/2014/main" id="{8AB9AE47-1209-F558-7B93-D57305BFE436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3076872" y="3404937"/>
                    <a:ext cx="638116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⊕</m:t>
                          </m:r>
                        </m:oMath>
                      </m:oMathPara>
                    </a14:m>
                    <a:endParaRPr lang="en-US" sz="2000" b="1" dirty="0"/>
                  </a:p>
                </p:txBody>
              </p:sp>
            </mc:Choice>
            <mc:Fallback xmlns="">
              <p:sp>
                <p:nvSpPr>
                  <p:cNvPr id="59" name="TextBox 58">
                    <a:extLst>
                      <a:ext uri="{FF2B5EF4-FFF2-40B4-BE49-F238E27FC236}">
                        <a16:creationId xmlns:a16="http://schemas.microsoft.com/office/drawing/2014/main" id="{8AB9AE47-1209-F558-7B93-D57305BFE43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flipH="1">
                    <a:off x="3076872" y="3404937"/>
                    <a:ext cx="638116" cy="400110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b="-923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D6033FB0-85D1-982A-AF44-8935D8C7A492}"/>
                </a:ext>
              </a:extLst>
            </p:cNvPr>
            <p:cNvGrpSpPr/>
            <p:nvPr/>
          </p:nvGrpSpPr>
          <p:grpSpPr>
            <a:xfrm>
              <a:off x="5190382" y="3153064"/>
              <a:ext cx="1201886" cy="1354146"/>
              <a:chOff x="4378765" y="3814054"/>
              <a:chExt cx="1201886" cy="1354146"/>
            </a:xfrm>
          </p:grpSpPr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5C692A1D-DA7E-C22E-2B3B-2F4D685354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79715" y="4263672"/>
                <a:ext cx="0" cy="69971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3" name="TextBox 62">
                    <a:extLst>
                      <a:ext uri="{FF2B5EF4-FFF2-40B4-BE49-F238E27FC236}">
                        <a16:creationId xmlns:a16="http://schemas.microsoft.com/office/drawing/2014/main" id="{56204A69-5D1C-D824-BDA5-50B85BD560C6}"/>
                      </a:ext>
                    </a:extLst>
                  </p:cNvPr>
                  <p:cNvSpPr txBox="1"/>
                  <p:nvPr/>
                </p:nvSpPr>
                <p:spPr>
                  <a:xfrm rot="10800000">
                    <a:off x="4378765" y="3814054"/>
                    <a:ext cx="1201886" cy="101566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</m:oMath>
                      </m:oMathPara>
                    </a14:m>
                    <a:endParaRPr lang="en-US" sz="6000" b="1" dirty="0"/>
                  </a:p>
                </p:txBody>
              </p:sp>
            </mc:Choice>
            <mc:Fallback xmlns="">
              <p:sp>
                <p:nvSpPr>
                  <p:cNvPr id="63" name="TextBox 62">
                    <a:extLst>
                      <a:ext uri="{FF2B5EF4-FFF2-40B4-BE49-F238E27FC236}">
                        <a16:creationId xmlns:a16="http://schemas.microsoft.com/office/drawing/2014/main" id="{56204A69-5D1C-D824-BDA5-50B85BD560C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0800000">
                    <a:off x="4378765" y="3814054"/>
                    <a:ext cx="1201886" cy="1015663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4" name="TextBox 63">
                    <a:extLst>
                      <a:ext uri="{FF2B5EF4-FFF2-40B4-BE49-F238E27FC236}">
                        <a16:creationId xmlns:a16="http://schemas.microsoft.com/office/drawing/2014/main" id="{CEF1B738-3ADB-9070-3436-4F198C8C7E59}"/>
                      </a:ext>
                    </a:extLst>
                  </p:cNvPr>
                  <p:cNvSpPr txBox="1"/>
                  <p:nvPr/>
                </p:nvSpPr>
                <p:spPr>
                  <a:xfrm rot="10800000" flipH="1">
                    <a:off x="4660651" y="4768090"/>
                    <a:ext cx="638116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⊕</m:t>
                          </m:r>
                        </m:oMath>
                      </m:oMathPara>
                    </a14:m>
                    <a:endParaRPr lang="en-US" sz="2000" b="1" dirty="0"/>
                  </a:p>
                </p:txBody>
              </p:sp>
            </mc:Choice>
            <mc:Fallback xmlns="">
              <p:sp>
                <p:nvSpPr>
                  <p:cNvPr id="64" name="TextBox 63">
                    <a:extLst>
                      <a:ext uri="{FF2B5EF4-FFF2-40B4-BE49-F238E27FC236}">
                        <a16:creationId xmlns:a16="http://schemas.microsoft.com/office/drawing/2014/main" id="{CEF1B738-3ADB-9070-3436-4F198C8C7E5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0800000" flipH="1">
                    <a:off x="4660651" y="4768090"/>
                    <a:ext cx="638116" cy="400110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t="-923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DCA622C4-7069-50A0-D768-F2B896BDD6C2}"/>
              </a:ext>
            </a:extLst>
          </p:cNvPr>
          <p:cNvSpPr txBox="1"/>
          <p:nvPr/>
        </p:nvSpPr>
        <p:spPr>
          <a:xfrm>
            <a:off x="1217829" y="2771873"/>
            <a:ext cx="9756341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Universality</a:t>
            </a:r>
            <a:endParaRPr lang="en-US" sz="2800" dirty="0"/>
          </a:p>
          <a:p>
            <a:r>
              <a:rPr lang="en-US" sz="2800" dirty="0"/>
              <a:t>Clifford gates cannot represent all quantum computation</a:t>
            </a:r>
          </a:p>
        </p:txBody>
      </p:sp>
    </p:spTree>
    <p:extLst>
      <p:ext uri="{BB962C8B-B14F-4D97-AF65-F5344CB8AC3E}">
        <p14:creationId xmlns:p14="http://schemas.microsoft.com/office/powerpoint/2010/main" val="421305569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56E19-6C0F-962B-42D3-5118AE179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Summary and Related Problems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346E84-D7C7-44E5-9F63-CD1920548B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State preparation and diagonal unitary synthesis</a:t>
                </a:r>
              </a:p>
              <a:p>
                <a:pPr marL="0" indent="0">
                  <a:buNone/>
                </a:pPr>
                <a:r>
                  <a:rPr lang="en-US" sz="2000" b="0" dirty="0"/>
                  <a:t>	</a:t>
                </a:r>
                <a:r>
                  <a:rPr lang="en-US" sz="2400" b="1" dirty="0"/>
                  <a:t>Optimal</a:t>
                </a:r>
                <a:r>
                  <a:rPr lang="en-US" sz="2400" b="0" dirty="0"/>
                  <a:t> T-count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  <m:func>
                              <m:func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𝜖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func>
                          </m:e>
                        </m:ra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Batched synthesis</a:t>
                </a:r>
              </a:p>
              <a:p>
                <a:pPr marL="0" indent="0">
                  <a:buNone/>
                </a:pPr>
                <a:r>
                  <a:rPr lang="en-US" b="0" dirty="0"/>
                  <a:t>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𝜖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func>
                          </m:e>
                        </m:func>
                      </m:e>
                    </m:d>
                  </m:oMath>
                </a14:m>
                <a:r>
                  <a:rPr lang="en-US" sz="2400" dirty="0"/>
                  <a:t> single-qubit gates with </a:t>
                </a:r>
                <a:r>
                  <a:rPr lang="en-US" sz="2400" b="1" dirty="0"/>
                  <a:t>optimal</a:t>
                </a:r>
                <a:r>
                  <a:rPr lang="en-US" sz="2400" dirty="0"/>
                  <a:t> T-count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Mass production</a:t>
                </a:r>
              </a:p>
              <a:p>
                <a:pPr marL="0" indent="0">
                  <a:buNone/>
                </a:pPr>
                <a:r>
                  <a:rPr lang="en-US" b="0" dirty="0"/>
                  <a:t>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/>
                  <a:t> copies of a single-qubit gate with </a:t>
                </a:r>
                <a:r>
                  <a:rPr lang="en-US" sz="2400" b="1" dirty="0"/>
                  <a:t>optimal</a:t>
                </a:r>
                <a:r>
                  <a:rPr lang="en-US" sz="2400" dirty="0"/>
                  <a:t> T-count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346E84-D7C7-44E5-9F63-CD1920548B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5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414117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56E19-6C0F-962B-42D3-5118AE179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Related Problem: Better Batched Synthesis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346E84-D7C7-44E5-9F63-CD1920548B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182665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Batched synthesis</a:t>
                </a:r>
              </a:p>
              <a:p>
                <a:pPr marL="0" indent="0">
                  <a:buNone/>
                </a:pPr>
                <a:r>
                  <a:rPr lang="en-US" b="0" dirty="0"/>
                  <a:t>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𝜖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func>
                          </m:e>
                        </m:func>
                      </m:e>
                    </m:d>
                  </m:oMath>
                </a14:m>
                <a:r>
                  <a:rPr lang="en-US" sz="2400" dirty="0"/>
                  <a:t> single-qubit gates with T-count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346E84-D7C7-44E5-9F63-CD1920548B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1826659"/>
              </a:xfrm>
              <a:blipFill>
                <a:blip r:embed="rId3"/>
                <a:stretch>
                  <a:fillRect l="-1275" t="-5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5D6407B-4ABD-2ABD-103E-773C3FF58F46}"/>
                  </a:ext>
                </a:extLst>
              </p:cNvPr>
              <p:cNvSpPr txBox="1"/>
              <p:nvPr/>
            </p:nvSpPr>
            <p:spPr>
              <a:xfrm>
                <a:off x="1157177" y="3652284"/>
                <a:ext cx="9877646" cy="1204817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Question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	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𝑂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0" lang="en-US" sz="28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kumimoji="0" lang="en-US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kumimoji="0" lang="en-US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𝜖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single-qubit gates with T-count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𝑂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0" lang="en-US" sz="28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kumimoji="0" lang="en-US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kumimoji="0" lang="en-US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𝜖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?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5D6407B-4ABD-2ABD-103E-773C3FF58F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177" y="3652284"/>
                <a:ext cx="9877646" cy="1204817"/>
              </a:xfrm>
              <a:prstGeom prst="rect">
                <a:avLst/>
              </a:prstGeom>
              <a:blipFill>
                <a:blip r:embed="rId4"/>
                <a:stretch>
                  <a:fillRect l="-1296" t="-8081" b="-50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950089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56E19-6C0F-962B-42D3-5118AE179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Related Problem: Unitary Synthesis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346E84-D7C7-44E5-9F63-CD1920548B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30919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-qubit unitary is a product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reflections</a:t>
                </a:r>
              </a:p>
              <a:p>
                <a:pPr marL="0" indent="0">
                  <a:buNone/>
                </a:pPr>
                <a:r>
                  <a:rPr lang="en-US" dirty="0"/>
                  <a:t>Each reflection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−2</m:t>
                    </m:r>
                    <m:d>
                      <m:dPr>
                        <m:begChr m:val="|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  <m:d>
                      <m:dPr>
                        <m:begChr m:val="⟨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</m:oMath>
                </a14:m>
                <a:r>
                  <a:rPr lang="en-US" dirty="0"/>
                  <a:t> is essentially preparing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sz="140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346E84-D7C7-44E5-9F63-CD1920548B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3091933"/>
              </a:xfrm>
              <a:blipFill>
                <a:blip r:embed="rId2"/>
                <a:stretch>
                  <a:fillRect l="-1217" t="-31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644452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56E19-6C0F-962B-42D3-5118AE179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Related Problem: Unitary Synthesis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346E84-D7C7-44E5-9F63-CD1920548B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30919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-qubit unitary is a product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reflections</a:t>
                </a:r>
              </a:p>
              <a:p>
                <a:pPr marL="0" indent="0">
                  <a:buNone/>
                </a:pPr>
                <a:r>
                  <a:rPr lang="en-US" dirty="0"/>
                  <a:t>Each reflection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−2</m:t>
                    </m:r>
                    <m:d>
                      <m:dPr>
                        <m:begChr m:val="|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  <m:d>
                      <m:dPr>
                        <m:begChr m:val="⟨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</m:oMath>
                </a14:m>
                <a:r>
                  <a:rPr lang="en-US" dirty="0"/>
                  <a:t> is essentially preparing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sz="140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346E84-D7C7-44E5-9F63-CD1920548B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3091933"/>
              </a:xfrm>
              <a:blipFill>
                <a:blip r:embed="rId2"/>
                <a:stretch>
                  <a:fillRect l="-1217" t="-31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7A3DFD-CAA9-20CC-2C64-B5B0FD473A52}"/>
                  </a:ext>
                </a:extLst>
              </p:cNvPr>
              <p:cNvSpPr txBox="1"/>
              <p:nvPr/>
            </p:nvSpPr>
            <p:spPr>
              <a:xfrm>
                <a:off x="6095999" y="2880272"/>
                <a:ext cx="4816549" cy="645048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State preparation </a:t>
                </a:r>
                <a:r>
                  <a:rPr lang="en-US" sz="2400" b="0" dirty="0"/>
                  <a:t>T-count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Θ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e>
                        </m:rad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7A3DFD-CAA9-20CC-2C64-B5B0FD473A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9" y="2880272"/>
                <a:ext cx="4816549" cy="645048"/>
              </a:xfrm>
              <a:prstGeom prst="rect">
                <a:avLst/>
              </a:prstGeom>
              <a:blipFill>
                <a:blip r:embed="rId3"/>
                <a:stretch>
                  <a:fillRect l="-1899"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483676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56E19-6C0F-962B-42D3-5118AE179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Related Problem: Unitary Synthesis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346E84-D7C7-44E5-9F63-CD1920548B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30919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-qubit unitary is a product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reflections</a:t>
                </a:r>
              </a:p>
              <a:p>
                <a:pPr marL="0" indent="0">
                  <a:buNone/>
                </a:pPr>
                <a:r>
                  <a:rPr lang="en-US" dirty="0"/>
                  <a:t>Each reflection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−2</m:t>
                    </m:r>
                    <m:d>
                      <m:dPr>
                        <m:begChr m:val="|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  <m:d>
                      <m:dPr>
                        <m:begChr m:val="⟨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</m:oMath>
                </a14:m>
                <a:r>
                  <a:rPr lang="en-US" dirty="0"/>
                  <a:t> is essentially preparing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sz="140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Unitary synthesis with T-count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1.5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346E84-D7C7-44E5-9F63-CD1920548B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3091933"/>
              </a:xfrm>
              <a:blipFill>
                <a:blip r:embed="rId2"/>
                <a:stretch>
                  <a:fillRect l="-1217" t="-31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7A3DFD-CAA9-20CC-2C64-B5B0FD473A52}"/>
                  </a:ext>
                </a:extLst>
              </p:cNvPr>
              <p:cNvSpPr txBox="1"/>
              <p:nvPr/>
            </p:nvSpPr>
            <p:spPr>
              <a:xfrm>
                <a:off x="6095999" y="2880272"/>
                <a:ext cx="4816549" cy="645048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State preparation </a:t>
                </a:r>
                <a:r>
                  <a:rPr lang="en-US" sz="2400" b="0" dirty="0"/>
                  <a:t>T-count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Θ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e>
                        </m:rad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7A3DFD-CAA9-20CC-2C64-B5B0FD473A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9" y="2880272"/>
                <a:ext cx="4816549" cy="645048"/>
              </a:xfrm>
              <a:prstGeom prst="rect">
                <a:avLst/>
              </a:prstGeom>
              <a:blipFill>
                <a:blip r:embed="rId3"/>
                <a:stretch>
                  <a:fillRect l="-1899"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935172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56E19-6C0F-962B-42D3-5118AE179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Related Problem: Unitary Synthesis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346E84-D7C7-44E5-9F63-CD1920548B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30919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-qubit unitary is a product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reflections</a:t>
                </a:r>
              </a:p>
              <a:p>
                <a:pPr marL="0" indent="0">
                  <a:buNone/>
                </a:pPr>
                <a:r>
                  <a:rPr lang="en-US" dirty="0"/>
                  <a:t>Each reflection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−2</m:t>
                    </m:r>
                    <m:d>
                      <m:dPr>
                        <m:begChr m:val="|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  <m:d>
                      <m:dPr>
                        <m:begChr m:val="⟨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</m:oMath>
                </a14:m>
                <a:r>
                  <a:rPr lang="en-US" dirty="0"/>
                  <a:t> is essentially preparing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sz="140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Unitary synthesis with T-count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1.5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346E84-D7C7-44E5-9F63-CD1920548B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3091933"/>
              </a:xfrm>
              <a:blipFill>
                <a:blip r:embed="rId2"/>
                <a:stretch>
                  <a:fillRect l="-1217" t="-31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7A3DFD-CAA9-20CC-2C64-B5B0FD473A52}"/>
                  </a:ext>
                </a:extLst>
              </p:cNvPr>
              <p:cNvSpPr txBox="1"/>
              <p:nvPr/>
            </p:nvSpPr>
            <p:spPr>
              <a:xfrm>
                <a:off x="6095999" y="2880272"/>
                <a:ext cx="4816549" cy="645048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State preparation </a:t>
                </a:r>
                <a:r>
                  <a:rPr lang="en-US" sz="2400" b="0" dirty="0"/>
                  <a:t>T-count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Θ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e>
                        </m:rad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7A3DFD-CAA9-20CC-2C64-B5B0FD473A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9" y="2880272"/>
                <a:ext cx="4816549" cy="645048"/>
              </a:xfrm>
              <a:prstGeom prst="rect">
                <a:avLst/>
              </a:prstGeom>
              <a:blipFill>
                <a:blip r:embed="rId3"/>
                <a:stretch>
                  <a:fillRect l="-1899"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Speech Bubble: Rectangle with Corners Rounded 5">
                <a:extLst>
                  <a:ext uri="{FF2B5EF4-FFF2-40B4-BE49-F238E27FC236}">
                    <a16:creationId xmlns:a16="http://schemas.microsoft.com/office/drawing/2014/main" id="{89B38B04-E001-A831-188D-F0D97762927D}"/>
                  </a:ext>
                </a:extLst>
              </p:cNvPr>
              <p:cNvSpPr/>
              <p:nvPr/>
            </p:nvSpPr>
            <p:spPr>
              <a:xfrm>
                <a:off x="5837273" y="4298222"/>
                <a:ext cx="3902149" cy="563489"/>
              </a:xfrm>
              <a:prstGeom prst="wedgeRoundRectCallout">
                <a:avLst>
                  <a:gd name="adj1" fmla="val -29017"/>
                  <a:gd name="adj2" fmla="val -87448"/>
                  <a:gd name="adj3" fmla="val 16667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Lower bound is only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Speech Bubble: Rectangle with Corners Rounded 5">
                <a:extLst>
                  <a:ext uri="{FF2B5EF4-FFF2-40B4-BE49-F238E27FC236}">
                    <a16:creationId xmlns:a16="http://schemas.microsoft.com/office/drawing/2014/main" id="{89B38B04-E001-A831-188D-F0D9776292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7273" y="4298222"/>
                <a:ext cx="3902149" cy="563489"/>
              </a:xfrm>
              <a:prstGeom prst="wedgeRoundRectCallout">
                <a:avLst>
                  <a:gd name="adj1" fmla="val -29017"/>
                  <a:gd name="adj2" fmla="val -87448"/>
                  <a:gd name="adj3" fmla="val 16667"/>
                </a:avLst>
              </a:prstGeom>
              <a:blipFill>
                <a:blip r:embed="rId4"/>
                <a:stretch>
                  <a:fillRect r="-3281" b="-1171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541281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56E19-6C0F-962B-42D3-5118AE179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Related Problem: Unitary Synthesis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346E84-D7C7-44E5-9F63-CD1920548B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30919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-qubit unitary is a product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reflections</a:t>
                </a:r>
              </a:p>
              <a:p>
                <a:pPr marL="0" indent="0">
                  <a:buNone/>
                </a:pPr>
                <a:r>
                  <a:rPr lang="en-US" dirty="0"/>
                  <a:t>Each reflection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−2</m:t>
                    </m:r>
                    <m:d>
                      <m:dPr>
                        <m:begChr m:val="|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  <m:d>
                      <m:dPr>
                        <m:begChr m:val="⟨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</m:oMath>
                </a14:m>
                <a:r>
                  <a:rPr lang="en-US" dirty="0"/>
                  <a:t> is essentially preparing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sz="140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Unitary synthesis with T-count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1.5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346E84-D7C7-44E5-9F63-CD1920548B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3091933"/>
              </a:xfrm>
              <a:blipFill>
                <a:blip r:embed="rId2"/>
                <a:stretch>
                  <a:fillRect l="-1217" t="-31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7A3DFD-CAA9-20CC-2C64-B5B0FD473A52}"/>
                  </a:ext>
                </a:extLst>
              </p:cNvPr>
              <p:cNvSpPr txBox="1"/>
              <p:nvPr/>
            </p:nvSpPr>
            <p:spPr>
              <a:xfrm>
                <a:off x="6095999" y="2880272"/>
                <a:ext cx="4816549" cy="645048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State preparation </a:t>
                </a:r>
                <a:r>
                  <a:rPr lang="en-US" sz="2400" b="0" dirty="0"/>
                  <a:t>T-count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Θ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e>
                        </m:rad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7A3DFD-CAA9-20CC-2C64-B5B0FD473A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9" y="2880272"/>
                <a:ext cx="4816549" cy="645048"/>
              </a:xfrm>
              <a:prstGeom prst="rect">
                <a:avLst/>
              </a:prstGeom>
              <a:blipFill>
                <a:blip r:embed="rId3"/>
                <a:stretch>
                  <a:fillRect l="-1899"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Speech Bubble: Rectangle with Corners Rounded 5">
                <a:extLst>
                  <a:ext uri="{FF2B5EF4-FFF2-40B4-BE49-F238E27FC236}">
                    <a16:creationId xmlns:a16="http://schemas.microsoft.com/office/drawing/2014/main" id="{89B38B04-E001-A831-188D-F0D97762927D}"/>
                  </a:ext>
                </a:extLst>
              </p:cNvPr>
              <p:cNvSpPr/>
              <p:nvPr/>
            </p:nvSpPr>
            <p:spPr>
              <a:xfrm>
                <a:off x="5837273" y="4298222"/>
                <a:ext cx="3902149" cy="563489"/>
              </a:xfrm>
              <a:prstGeom prst="wedgeRoundRectCallout">
                <a:avLst>
                  <a:gd name="adj1" fmla="val -29017"/>
                  <a:gd name="adj2" fmla="val -87448"/>
                  <a:gd name="adj3" fmla="val 16667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Lower bound is only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Speech Bubble: Rectangle with Corners Rounded 5">
                <a:extLst>
                  <a:ext uri="{FF2B5EF4-FFF2-40B4-BE49-F238E27FC236}">
                    <a16:creationId xmlns:a16="http://schemas.microsoft.com/office/drawing/2014/main" id="{89B38B04-E001-A831-188D-F0D9776292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7273" y="4298222"/>
                <a:ext cx="3902149" cy="563489"/>
              </a:xfrm>
              <a:prstGeom prst="wedgeRoundRectCallout">
                <a:avLst>
                  <a:gd name="adj1" fmla="val -29017"/>
                  <a:gd name="adj2" fmla="val -87448"/>
                  <a:gd name="adj3" fmla="val 16667"/>
                </a:avLst>
              </a:prstGeom>
              <a:blipFill>
                <a:blip r:embed="rId4"/>
                <a:stretch>
                  <a:fillRect r="-3281" b="-1171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635AD94-7A4B-2310-7FEE-11C190F84FF6}"/>
                  </a:ext>
                </a:extLst>
              </p:cNvPr>
              <p:cNvSpPr txBox="1"/>
              <p:nvPr/>
            </p:nvSpPr>
            <p:spPr>
              <a:xfrm>
                <a:off x="2207805" y="5052495"/>
                <a:ext cx="7776387" cy="1010341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Question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	Unitary synthesis with T-count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𝑂</m:t>
                            </m:r>
                          </m:e>
                          <m:sub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𝜖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?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635AD94-7A4B-2310-7FEE-11C190F84F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7805" y="5052495"/>
                <a:ext cx="7776387" cy="1010341"/>
              </a:xfrm>
              <a:prstGeom prst="rect">
                <a:avLst/>
              </a:prstGeom>
              <a:blipFill>
                <a:blip r:embed="rId5"/>
                <a:stretch>
                  <a:fillRect l="-1567" t="-10241" b="-162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197828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179E9-A557-0C00-23E9-A91E3E3D7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Related Problem: Stabilizer Rank</a:t>
            </a:r>
            <a:endParaRPr lang="en-US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F71007B-51C3-26B1-F4D5-48F5D5753190}"/>
              </a:ext>
            </a:extLst>
          </p:cNvPr>
          <p:cNvGrpSpPr/>
          <p:nvPr/>
        </p:nvGrpSpPr>
        <p:grpSpPr>
          <a:xfrm>
            <a:off x="684028" y="1566226"/>
            <a:ext cx="4567895" cy="2019653"/>
            <a:chOff x="838200" y="3703370"/>
            <a:chExt cx="4567895" cy="20196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7B7993E6-7224-0C7A-2C9B-566675B29822}"/>
                    </a:ext>
                  </a:extLst>
                </p:cNvPr>
                <p:cNvSpPr txBox="1"/>
                <p:nvPr/>
              </p:nvSpPr>
              <p:spPr>
                <a:xfrm>
                  <a:off x="2639561" y="3974590"/>
                  <a:ext cx="48909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⟩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7B7993E6-7224-0C7A-2C9B-566675B298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39561" y="3974590"/>
                  <a:ext cx="489098" cy="369332"/>
                </a:xfrm>
                <a:prstGeom prst="rect">
                  <a:avLst/>
                </a:prstGeom>
                <a:blipFill>
                  <a:blip r:embed="rId2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8BF507F-7965-5DB8-A9C6-5D384474C3D9}"/>
                </a:ext>
              </a:extLst>
            </p:cNvPr>
            <p:cNvCxnSpPr>
              <a:cxnSpLocks/>
            </p:cNvCxnSpPr>
            <p:nvPr/>
          </p:nvCxnSpPr>
          <p:spPr>
            <a:xfrm>
              <a:off x="3128659" y="4184258"/>
              <a:ext cx="145397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7094DB6-B3A9-9A3E-E6DC-458E66AD1DA4}"/>
                </a:ext>
              </a:extLst>
            </p:cNvPr>
            <p:cNvGrpSpPr/>
            <p:nvPr/>
          </p:nvGrpSpPr>
          <p:grpSpPr>
            <a:xfrm>
              <a:off x="2884109" y="3703370"/>
              <a:ext cx="1201886" cy="1354146"/>
              <a:chOff x="4378765" y="3814054"/>
              <a:chExt cx="1201886" cy="1354146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D86DEFD3-2810-47D4-E6FA-5006A12A783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79715" y="4263672"/>
                <a:ext cx="0" cy="69971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D0839493-3DB2-D2DB-63A2-E9CE3762BA5F}"/>
                      </a:ext>
                    </a:extLst>
                  </p:cNvPr>
                  <p:cNvSpPr txBox="1"/>
                  <p:nvPr/>
                </p:nvSpPr>
                <p:spPr>
                  <a:xfrm rot="10800000">
                    <a:off x="4378765" y="3814054"/>
                    <a:ext cx="1201886" cy="101566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</m:oMath>
                      </m:oMathPara>
                    </a14:m>
                    <a:endParaRPr lang="en-US" sz="6000" b="1" dirty="0"/>
                  </a:p>
                </p:txBody>
              </p:sp>
            </mc:Choice>
            <mc:Fallback xmlns="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D0839493-3DB2-D2DB-63A2-E9CE3762BA5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0800000">
                    <a:off x="4378765" y="3814054"/>
                    <a:ext cx="1201886" cy="1015663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653C576D-BE2E-023C-B411-B90A1F6A39ED}"/>
                      </a:ext>
                    </a:extLst>
                  </p:cNvPr>
                  <p:cNvSpPr txBox="1"/>
                  <p:nvPr/>
                </p:nvSpPr>
                <p:spPr>
                  <a:xfrm rot="10800000" flipH="1">
                    <a:off x="4660651" y="4768090"/>
                    <a:ext cx="638116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⊕</m:t>
                          </m:r>
                        </m:oMath>
                      </m:oMathPara>
                    </a14:m>
                    <a:endParaRPr lang="en-US" sz="2000" b="1" dirty="0"/>
                  </a:p>
                </p:txBody>
              </p:sp>
            </mc:Choice>
            <mc:Fallback xmlns="">
              <p:sp>
                <p:nvSpPr>
                  <p:cNvPr id="73" name="TextBox 72">
                    <a:extLst>
                      <a:ext uri="{FF2B5EF4-FFF2-40B4-BE49-F238E27FC236}">
                        <a16:creationId xmlns:a16="http://schemas.microsoft.com/office/drawing/2014/main" id="{A332D88A-897A-A70B-B4CC-9895820460A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0800000" flipH="1">
                    <a:off x="4660651" y="4768090"/>
                    <a:ext cx="638116" cy="400110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t="-923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4AFBC87-B3D6-2C8C-E412-2E3701B3E0F9}"/>
                </a:ext>
              </a:extLst>
            </p:cNvPr>
            <p:cNvCxnSpPr>
              <a:cxnSpLocks/>
              <a:endCxn id="24" idx="3"/>
            </p:cNvCxnSpPr>
            <p:nvPr/>
          </p:nvCxnSpPr>
          <p:spPr>
            <a:xfrm>
              <a:off x="3137522" y="4852336"/>
              <a:ext cx="1173020" cy="1659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F6BB168B-E8AD-DF63-3F72-BD6462CE1F0D}"/>
                    </a:ext>
                  </a:extLst>
                </p:cNvPr>
                <p:cNvSpPr txBox="1"/>
                <p:nvPr/>
              </p:nvSpPr>
              <p:spPr>
                <a:xfrm>
                  <a:off x="838200" y="4481593"/>
                  <a:ext cx="2414508" cy="7111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⟩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|"/>
                                <m:endChr m:val="⟩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/4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|1⟩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den>
                        </m:f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F6BB168B-E8AD-DF63-3F72-BD6462CE1F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00" y="4481593"/>
                  <a:ext cx="2414508" cy="711157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23EA530-66A1-350E-B944-94391D0838CA}"/>
                </a:ext>
              </a:extLst>
            </p:cNvPr>
            <p:cNvSpPr txBox="1"/>
            <p:nvPr/>
          </p:nvSpPr>
          <p:spPr>
            <a:xfrm>
              <a:off x="2523872" y="5199803"/>
              <a:ext cx="288222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Gate injection</a:t>
              </a: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8804E9E9-C0D9-4FBC-4C03-405332C37B73}"/>
                </a:ext>
              </a:extLst>
            </p:cNvPr>
            <p:cNvGrpSpPr/>
            <p:nvPr/>
          </p:nvGrpSpPr>
          <p:grpSpPr>
            <a:xfrm>
              <a:off x="3964984" y="4011111"/>
              <a:ext cx="440078" cy="1052129"/>
              <a:chOff x="3964984" y="4011111"/>
              <a:chExt cx="440078" cy="1052129"/>
            </a:xfrm>
          </p:grpSpPr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6404AFAB-EA8C-817C-0940-2D1EAE4DF57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166048" y="4325609"/>
                <a:ext cx="7726" cy="52862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28052D66-E853-C1BF-E8B0-5CFF9F5E28F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125290" y="4300797"/>
                <a:ext cx="7726" cy="52862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9FCD1BB-B4D7-A0F2-28F6-8DAC151C393E}"/>
                  </a:ext>
                </a:extLst>
              </p:cNvPr>
              <p:cNvSpPr txBox="1"/>
              <p:nvPr/>
            </p:nvSpPr>
            <p:spPr>
              <a:xfrm>
                <a:off x="3980578" y="4011111"/>
                <a:ext cx="345558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/>
                  <a:t>S</a:t>
                </a:r>
              </a:p>
            </p:txBody>
          </p: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4B92BAF4-2FF9-08E9-D06E-EBF339E69D1A}"/>
                  </a:ext>
                </a:extLst>
              </p:cNvPr>
              <p:cNvGrpSpPr/>
              <p:nvPr/>
            </p:nvGrpSpPr>
            <p:grpSpPr>
              <a:xfrm>
                <a:off x="3964984" y="4614485"/>
                <a:ext cx="440078" cy="448755"/>
                <a:chOff x="3945114" y="4614485"/>
                <a:chExt cx="440078" cy="448755"/>
              </a:xfrm>
            </p:grpSpPr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CA6F0970-0127-FE62-46A2-ABDA8BCC9C32}"/>
                    </a:ext>
                  </a:extLst>
                </p:cNvPr>
                <p:cNvSpPr/>
                <p:nvPr/>
              </p:nvSpPr>
              <p:spPr>
                <a:xfrm>
                  <a:off x="3972746" y="4758714"/>
                  <a:ext cx="345558" cy="209667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0" name="Straight Arrow Connector 19">
                  <a:extLst>
                    <a:ext uri="{FF2B5EF4-FFF2-40B4-BE49-F238E27FC236}">
                      <a16:creationId xmlns:a16="http://schemas.microsoft.com/office/drawing/2014/main" id="{48864EAB-27B2-404C-594D-D17C42D327D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047466" y="4614485"/>
                  <a:ext cx="337726" cy="448755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AD0EB07E-C46E-AABC-9FA2-3B307C841C89}"/>
                    </a:ext>
                  </a:extLst>
                </p:cNvPr>
                <p:cNvSpPr txBox="1"/>
                <p:nvPr/>
              </p:nvSpPr>
              <p:spPr>
                <a:xfrm>
                  <a:off x="3945114" y="4684267"/>
                  <a:ext cx="345558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/>
                    <a:t>Z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1A285D44-F602-4A2E-FD69-2B80D6E03EFB}"/>
                    </a:ext>
                  </a:extLst>
                </p:cNvPr>
                <p:cNvSpPr txBox="1"/>
                <p:nvPr/>
              </p:nvSpPr>
              <p:spPr>
                <a:xfrm>
                  <a:off x="4589053" y="4004305"/>
                  <a:ext cx="48909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begChr m:val="|"/>
                            <m:endChr m:val="⟩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1A285D44-F602-4A2E-FD69-2B80D6E03E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89053" y="4004305"/>
                  <a:ext cx="489098" cy="369332"/>
                </a:xfrm>
                <a:prstGeom prst="rect">
                  <a:avLst/>
                </a:prstGeom>
                <a:blipFill>
                  <a:blip r:embed="rId13"/>
                  <a:stretch>
                    <a:fillRect r="-18750"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18910766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179E9-A557-0C00-23E9-A91E3E3D7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Related Problem: Stabilizer Rank</a:t>
            </a:r>
            <a:endParaRPr lang="en-US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F71007B-51C3-26B1-F4D5-48F5D5753190}"/>
              </a:ext>
            </a:extLst>
          </p:cNvPr>
          <p:cNvGrpSpPr/>
          <p:nvPr/>
        </p:nvGrpSpPr>
        <p:grpSpPr>
          <a:xfrm>
            <a:off x="684028" y="1566226"/>
            <a:ext cx="4567895" cy="2019653"/>
            <a:chOff x="838200" y="3703370"/>
            <a:chExt cx="4567895" cy="20196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7B7993E6-7224-0C7A-2C9B-566675B29822}"/>
                    </a:ext>
                  </a:extLst>
                </p:cNvPr>
                <p:cNvSpPr txBox="1"/>
                <p:nvPr/>
              </p:nvSpPr>
              <p:spPr>
                <a:xfrm>
                  <a:off x="2639561" y="3974590"/>
                  <a:ext cx="48909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⟩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7B7993E6-7224-0C7A-2C9B-566675B298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39561" y="3974590"/>
                  <a:ext cx="489098" cy="369332"/>
                </a:xfrm>
                <a:prstGeom prst="rect">
                  <a:avLst/>
                </a:prstGeom>
                <a:blipFill>
                  <a:blip r:embed="rId2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8BF507F-7965-5DB8-A9C6-5D384474C3D9}"/>
                </a:ext>
              </a:extLst>
            </p:cNvPr>
            <p:cNvCxnSpPr>
              <a:cxnSpLocks/>
            </p:cNvCxnSpPr>
            <p:nvPr/>
          </p:nvCxnSpPr>
          <p:spPr>
            <a:xfrm>
              <a:off x="3128659" y="4184258"/>
              <a:ext cx="145397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7094DB6-B3A9-9A3E-E6DC-458E66AD1DA4}"/>
                </a:ext>
              </a:extLst>
            </p:cNvPr>
            <p:cNvGrpSpPr/>
            <p:nvPr/>
          </p:nvGrpSpPr>
          <p:grpSpPr>
            <a:xfrm>
              <a:off x="2884109" y="3703370"/>
              <a:ext cx="1201886" cy="1354146"/>
              <a:chOff x="4378765" y="3814054"/>
              <a:chExt cx="1201886" cy="1354146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D86DEFD3-2810-47D4-E6FA-5006A12A783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79715" y="4263672"/>
                <a:ext cx="0" cy="69971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D0839493-3DB2-D2DB-63A2-E9CE3762BA5F}"/>
                      </a:ext>
                    </a:extLst>
                  </p:cNvPr>
                  <p:cNvSpPr txBox="1"/>
                  <p:nvPr/>
                </p:nvSpPr>
                <p:spPr>
                  <a:xfrm rot="10800000">
                    <a:off x="4378765" y="3814054"/>
                    <a:ext cx="1201886" cy="101566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</m:oMath>
                      </m:oMathPara>
                    </a14:m>
                    <a:endParaRPr lang="en-US" sz="6000" b="1" dirty="0"/>
                  </a:p>
                </p:txBody>
              </p:sp>
            </mc:Choice>
            <mc:Fallback xmlns="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D0839493-3DB2-D2DB-63A2-E9CE3762BA5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0800000">
                    <a:off x="4378765" y="3814054"/>
                    <a:ext cx="1201886" cy="1015663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653C576D-BE2E-023C-B411-B90A1F6A39ED}"/>
                      </a:ext>
                    </a:extLst>
                  </p:cNvPr>
                  <p:cNvSpPr txBox="1"/>
                  <p:nvPr/>
                </p:nvSpPr>
                <p:spPr>
                  <a:xfrm rot="10800000" flipH="1">
                    <a:off x="4660651" y="4768090"/>
                    <a:ext cx="638116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⊕</m:t>
                          </m:r>
                        </m:oMath>
                      </m:oMathPara>
                    </a14:m>
                    <a:endParaRPr lang="en-US" sz="2000" b="1" dirty="0"/>
                  </a:p>
                </p:txBody>
              </p:sp>
            </mc:Choice>
            <mc:Fallback xmlns="">
              <p:sp>
                <p:nvSpPr>
                  <p:cNvPr id="73" name="TextBox 72">
                    <a:extLst>
                      <a:ext uri="{FF2B5EF4-FFF2-40B4-BE49-F238E27FC236}">
                        <a16:creationId xmlns:a16="http://schemas.microsoft.com/office/drawing/2014/main" id="{A332D88A-897A-A70B-B4CC-9895820460A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0800000" flipH="1">
                    <a:off x="4660651" y="4768090"/>
                    <a:ext cx="638116" cy="400110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t="-923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4AFBC87-B3D6-2C8C-E412-2E3701B3E0F9}"/>
                </a:ext>
              </a:extLst>
            </p:cNvPr>
            <p:cNvCxnSpPr>
              <a:cxnSpLocks/>
              <a:endCxn id="24" idx="3"/>
            </p:cNvCxnSpPr>
            <p:nvPr/>
          </p:nvCxnSpPr>
          <p:spPr>
            <a:xfrm>
              <a:off x="3137522" y="4852336"/>
              <a:ext cx="1173020" cy="1659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F6BB168B-E8AD-DF63-3F72-BD6462CE1F0D}"/>
                    </a:ext>
                  </a:extLst>
                </p:cNvPr>
                <p:cNvSpPr txBox="1"/>
                <p:nvPr/>
              </p:nvSpPr>
              <p:spPr>
                <a:xfrm>
                  <a:off x="838200" y="4481593"/>
                  <a:ext cx="2414508" cy="7111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⟩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|"/>
                                <m:endChr m:val="⟩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/4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|1⟩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den>
                        </m:f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F6BB168B-E8AD-DF63-3F72-BD6462CE1F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00" y="4481593"/>
                  <a:ext cx="2414508" cy="711157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23EA530-66A1-350E-B944-94391D0838CA}"/>
                </a:ext>
              </a:extLst>
            </p:cNvPr>
            <p:cNvSpPr txBox="1"/>
            <p:nvPr/>
          </p:nvSpPr>
          <p:spPr>
            <a:xfrm>
              <a:off x="2523872" y="5199803"/>
              <a:ext cx="288222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Gate injection</a:t>
              </a: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8804E9E9-C0D9-4FBC-4C03-405332C37B73}"/>
                </a:ext>
              </a:extLst>
            </p:cNvPr>
            <p:cNvGrpSpPr/>
            <p:nvPr/>
          </p:nvGrpSpPr>
          <p:grpSpPr>
            <a:xfrm>
              <a:off x="3964984" y="4011111"/>
              <a:ext cx="440078" cy="1052129"/>
              <a:chOff x="3964984" y="4011111"/>
              <a:chExt cx="440078" cy="1052129"/>
            </a:xfrm>
          </p:grpSpPr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6404AFAB-EA8C-817C-0940-2D1EAE4DF57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166048" y="4325609"/>
                <a:ext cx="7726" cy="52862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28052D66-E853-C1BF-E8B0-5CFF9F5E28F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125290" y="4300797"/>
                <a:ext cx="7726" cy="52862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9FCD1BB-B4D7-A0F2-28F6-8DAC151C393E}"/>
                  </a:ext>
                </a:extLst>
              </p:cNvPr>
              <p:cNvSpPr txBox="1"/>
              <p:nvPr/>
            </p:nvSpPr>
            <p:spPr>
              <a:xfrm>
                <a:off x="3980578" y="4011111"/>
                <a:ext cx="345558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/>
                  <a:t>S</a:t>
                </a:r>
              </a:p>
            </p:txBody>
          </p: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4B92BAF4-2FF9-08E9-D06E-EBF339E69D1A}"/>
                  </a:ext>
                </a:extLst>
              </p:cNvPr>
              <p:cNvGrpSpPr/>
              <p:nvPr/>
            </p:nvGrpSpPr>
            <p:grpSpPr>
              <a:xfrm>
                <a:off x="3964984" y="4614485"/>
                <a:ext cx="440078" cy="448755"/>
                <a:chOff x="3945114" y="4614485"/>
                <a:chExt cx="440078" cy="448755"/>
              </a:xfrm>
            </p:grpSpPr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CA6F0970-0127-FE62-46A2-ABDA8BCC9C32}"/>
                    </a:ext>
                  </a:extLst>
                </p:cNvPr>
                <p:cNvSpPr/>
                <p:nvPr/>
              </p:nvSpPr>
              <p:spPr>
                <a:xfrm>
                  <a:off x="3972746" y="4758714"/>
                  <a:ext cx="345558" cy="209667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0" name="Straight Arrow Connector 19">
                  <a:extLst>
                    <a:ext uri="{FF2B5EF4-FFF2-40B4-BE49-F238E27FC236}">
                      <a16:creationId xmlns:a16="http://schemas.microsoft.com/office/drawing/2014/main" id="{48864EAB-27B2-404C-594D-D17C42D327D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047466" y="4614485"/>
                  <a:ext cx="337726" cy="448755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AD0EB07E-C46E-AABC-9FA2-3B307C841C89}"/>
                    </a:ext>
                  </a:extLst>
                </p:cNvPr>
                <p:cNvSpPr txBox="1"/>
                <p:nvPr/>
              </p:nvSpPr>
              <p:spPr>
                <a:xfrm>
                  <a:off x="3945114" y="4684267"/>
                  <a:ext cx="345558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/>
                    <a:t>Z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1A285D44-F602-4A2E-FD69-2B80D6E03EFB}"/>
                    </a:ext>
                  </a:extLst>
                </p:cNvPr>
                <p:cNvSpPr txBox="1"/>
                <p:nvPr/>
              </p:nvSpPr>
              <p:spPr>
                <a:xfrm>
                  <a:off x="4589053" y="4004305"/>
                  <a:ext cx="48909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begChr m:val="|"/>
                            <m:endChr m:val="⟩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1A285D44-F602-4A2E-FD69-2B80D6E03E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89053" y="4004305"/>
                  <a:ext cx="489098" cy="369332"/>
                </a:xfrm>
                <a:prstGeom prst="rect">
                  <a:avLst/>
                </a:prstGeom>
                <a:blipFill>
                  <a:blip r:embed="rId13"/>
                  <a:stretch>
                    <a:fillRect r="-18750"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FE4730A-27DE-D639-1701-401E2D308A11}"/>
                  </a:ext>
                </a:extLst>
              </p:cNvPr>
              <p:cNvSpPr txBox="1"/>
              <p:nvPr/>
            </p:nvSpPr>
            <p:spPr>
              <a:xfrm>
                <a:off x="5724065" y="1429145"/>
                <a:ext cx="5072227" cy="133876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Clifford+T circuit 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/>
                  <a:t> T gates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⇓</m:t>
                      </m:r>
                    </m:oMath>
                  </m:oMathPara>
                </a14:m>
                <a:endParaRPr lang="en-US" sz="3200" b="1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⟩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2400" dirty="0"/>
                  <a:t> followed by Clifford operations</a:t>
                </a:r>
                <a:endParaRPr lang="en-US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FE4730A-27DE-D639-1701-401E2D308A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065" y="1429145"/>
                <a:ext cx="5072227" cy="1338764"/>
              </a:xfrm>
              <a:prstGeom prst="rect">
                <a:avLst/>
              </a:prstGeom>
              <a:blipFill>
                <a:blip r:embed="rId14"/>
                <a:stretch>
                  <a:fillRect l="-1923" t="-3636" b="-9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633086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179E9-A557-0C00-23E9-A91E3E3D7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Related Problem: Stabilizer Rank</a:t>
            </a:r>
            <a:endParaRPr lang="en-US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F71007B-51C3-26B1-F4D5-48F5D5753190}"/>
              </a:ext>
            </a:extLst>
          </p:cNvPr>
          <p:cNvGrpSpPr/>
          <p:nvPr/>
        </p:nvGrpSpPr>
        <p:grpSpPr>
          <a:xfrm>
            <a:off x="684028" y="1566226"/>
            <a:ext cx="4567895" cy="2019653"/>
            <a:chOff x="838200" y="3703370"/>
            <a:chExt cx="4567895" cy="20196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7B7993E6-7224-0C7A-2C9B-566675B29822}"/>
                    </a:ext>
                  </a:extLst>
                </p:cNvPr>
                <p:cNvSpPr txBox="1"/>
                <p:nvPr/>
              </p:nvSpPr>
              <p:spPr>
                <a:xfrm>
                  <a:off x="2639561" y="3974590"/>
                  <a:ext cx="48909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⟩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7B7993E6-7224-0C7A-2C9B-566675B298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39561" y="3974590"/>
                  <a:ext cx="489098" cy="369332"/>
                </a:xfrm>
                <a:prstGeom prst="rect">
                  <a:avLst/>
                </a:prstGeom>
                <a:blipFill>
                  <a:blip r:embed="rId2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8BF507F-7965-5DB8-A9C6-5D384474C3D9}"/>
                </a:ext>
              </a:extLst>
            </p:cNvPr>
            <p:cNvCxnSpPr>
              <a:cxnSpLocks/>
            </p:cNvCxnSpPr>
            <p:nvPr/>
          </p:nvCxnSpPr>
          <p:spPr>
            <a:xfrm>
              <a:off x="3128659" y="4184258"/>
              <a:ext cx="145397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7094DB6-B3A9-9A3E-E6DC-458E66AD1DA4}"/>
                </a:ext>
              </a:extLst>
            </p:cNvPr>
            <p:cNvGrpSpPr/>
            <p:nvPr/>
          </p:nvGrpSpPr>
          <p:grpSpPr>
            <a:xfrm>
              <a:off x="2884109" y="3703370"/>
              <a:ext cx="1201886" cy="1354146"/>
              <a:chOff x="4378765" y="3814054"/>
              <a:chExt cx="1201886" cy="1354146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D86DEFD3-2810-47D4-E6FA-5006A12A783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79715" y="4263672"/>
                <a:ext cx="0" cy="69971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D0839493-3DB2-D2DB-63A2-E9CE3762BA5F}"/>
                      </a:ext>
                    </a:extLst>
                  </p:cNvPr>
                  <p:cNvSpPr txBox="1"/>
                  <p:nvPr/>
                </p:nvSpPr>
                <p:spPr>
                  <a:xfrm rot="10800000">
                    <a:off x="4378765" y="3814054"/>
                    <a:ext cx="1201886" cy="101566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</m:oMath>
                      </m:oMathPara>
                    </a14:m>
                    <a:endParaRPr lang="en-US" sz="6000" b="1" dirty="0"/>
                  </a:p>
                </p:txBody>
              </p:sp>
            </mc:Choice>
            <mc:Fallback xmlns="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D0839493-3DB2-D2DB-63A2-E9CE3762BA5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0800000">
                    <a:off x="4378765" y="3814054"/>
                    <a:ext cx="1201886" cy="1015663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653C576D-BE2E-023C-B411-B90A1F6A39ED}"/>
                      </a:ext>
                    </a:extLst>
                  </p:cNvPr>
                  <p:cNvSpPr txBox="1"/>
                  <p:nvPr/>
                </p:nvSpPr>
                <p:spPr>
                  <a:xfrm rot="10800000" flipH="1">
                    <a:off x="4660651" y="4768090"/>
                    <a:ext cx="638116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⊕</m:t>
                          </m:r>
                        </m:oMath>
                      </m:oMathPara>
                    </a14:m>
                    <a:endParaRPr lang="en-US" sz="2000" b="1" dirty="0"/>
                  </a:p>
                </p:txBody>
              </p:sp>
            </mc:Choice>
            <mc:Fallback xmlns="">
              <p:sp>
                <p:nvSpPr>
                  <p:cNvPr id="73" name="TextBox 72">
                    <a:extLst>
                      <a:ext uri="{FF2B5EF4-FFF2-40B4-BE49-F238E27FC236}">
                        <a16:creationId xmlns:a16="http://schemas.microsoft.com/office/drawing/2014/main" id="{A332D88A-897A-A70B-B4CC-9895820460A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0800000" flipH="1">
                    <a:off x="4660651" y="4768090"/>
                    <a:ext cx="638116" cy="400110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t="-923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4AFBC87-B3D6-2C8C-E412-2E3701B3E0F9}"/>
                </a:ext>
              </a:extLst>
            </p:cNvPr>
            <p:cNvCxnSpPr>
              <a:cxnSpLocks/>
              <a:endCxn id="24" idx="3"/>
            </p:cNvCxnSpPr>
            <p:nvPr/>
          </p:nvCxnSpPr>
          <p:spPr>
            <a:xfrm>
              <a:off x="3137522" y="4852336"/>
              <a:ext cx="1173020" cy="1659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F6BB168B-E8AD-DF63-3F72-BD6462CE1F0D}"/>
                    </a:ext>
                  </a:extLst>
                </p:cNvPr>
                <p:cNvSpPr txBox="1"/>
                <p:nvPr/>
              </p:nvSpPr>
              <p:spPr>
                <a:xfrm>
                  <a:off x="838200" y="4481593"/>
                  <a:ext cx="2414508" cy="7111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⟩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|"/>
                                <m:endChr m:val="⟩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/4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|1⟩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den>
                        </m:f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F6BB168B-E8AD-DF63-3F72-BD6462CE1F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00" y="4481593"/>
                  <a:ext cx="2414508" cy="711157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23EA530-66A1-350E-B944-94391D0838CA}"/>
                </a:ext>
              </a:extLst>
            </p:cNvPr>
            <p:cNvSpPr txBox="1"/>
            <p:nvPr/>
          </p:nvSpPr>
          <p:spPr>
            <a:xfrm>
              <a:off x="2523872" y="5199803"/>
              <a:ext cx="288222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Gate injection</a:t>
              </a: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8804E9E9-C0D9-4FBC-4C03-405332C37B73}"/>
                </a:ext>
              </a:extLst>
            </p:cNvPr>
            <p:cNvGrpSpPr/>
            <p:nvPr/>
          </p:nvGrpSpPr>
          <p:grpSpPr>
            <a:xfrm>
              <a:off x="3964984" y="4011111"/>
              <a:ext cx="440078" cy="1052129"/>
              <a:chOff x="3964984" y="4011111"/>
              <a:chExt cx="440078" cy="1052129"/>
            </a:xfrm>
          </p:grpSpPr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6404AFAB-EA8C-817C-0940-2D1EAE4DF57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166048" y="4325609"/>
                <a:ext cx="7726" cy="52862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28052D66-E853-C1BF-E8B0-5CFF9F5E28F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125290" y="4300797"/>
                <a:ext cx="7726" cy="52862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9FCD1BB-B4D7-A0F2-28F6-8DAC151C393E}"/>
                  </a:ext>
                </a:extLst>
              </p:cNvPr>
              <p:cNvSpPr txBox="1"/>
              <p:nvPr/>
            </p:nvSpPr>
            <p:spPr>
              <a:xfrm>
                <a:off x="3980578" y="4011111"/>
                <a:ext cx="345558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/>
                  <a:t>S</a:t>
                </a:r>
              </a:p>
            </p:txBody>
          </p: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4B92BAF4-2FF9-08E9-D06E-EBF339E69D1A}"/>
                  </a:ext>
                </a:extLst>
              </p:cNvPr>
              <p:cNvGrpSpPr/>
              <p:nvPr/>
            </p:nvGrpSpPr>
            <p:grpSpPr>
              <a:xfrm>
                <a:off x="3964984" y="4614485"/>
                <a:ext cx="440078" cy="448755"/>
                <a:chOff x="3945114" y="4614485"/>
                <a:chExt cx="440078" cy="448755"/>
              </a:xfrm>
            </p:grpSpPr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CA6F0970-0127-FE62-46A2-ABDA8BCC9C32}"/>
                    </a:ext>
                  </a:extLst>
                </p:cNvPr>
                <p:cNvSpPr/>
                <p:nvPr/>
              </p:nvSpPr>
              <p:spPr>
                <a:xfrm>
                  <a:off x="3972746" y="4758714"/>
                  <a:ext cx="345558" cy="209667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0" name="Straight Arrow Connector 19">
                  <a:extLst>
                    <a:ext uri="{FF2B5EF4-FFF2-40B4-BE49-F238E27FC236}">
                      <a16:creationId xmlns:a16="http://schemas.microsoft.com/office/drawing/2014/main" id="{48864EAB-27B2-404C-594D-D17C42D327D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047466" y="4614485"/>
                  <a:ext cx="337726" cy="448755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AD0EB07E-C46E-AABC-9FA2-3B307C841C89}"/>
                    </a:ext>
                  </a:extLst>
                </p:cNvPr>
                <p:cNvSpPr txBox="1"/>
                <p:nvPr/>
              </p:nvSpPr>
              <p:spPr>
                <a:xfrm>
                  <a:off x="3945114" y="4684267"/>
                  <a:ext cx="345558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/>
                    <a:t>Z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1A285D44-F602-4A2E-FD69-2B80D6E03EFB}"/>
                    </a:ext>
                  </a:extLst>
                </p:cNvPr>
                <p:cNvSpPr txBox="1"/>
                <p:nvPr/>
              </p:nvSpPr>
              <p:spPr>
                <a:xfrm>
                  <a:off x="4589053" y="4004305"/>
                  <a:ext cx="48909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begChr m:val="|"/>
                            <m:endChr m:val="⟩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1A285D44-F602-4A2E-FD69-2B80D6E03E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89053" y="4004305"/>
                  <a:ext cx="489098" cy="369332"/>
                </a:xfrm>
                <a:prstGeom prst="rect">
                  <a:avLst/>
                </a:prstGeom>
                <a:blipFill>
                  <a:blip r:embed="rId13"/>
                  <a:stretch>
                    <a:fillRect r="-18750"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FE4730A-27DE-D639-1701-401E2D308A11}"/>
                  </a:ext>
                </a:extLst>
              </p:cNvPr>
              <p:cNvSpPr txBox="1"/>
              <p:nvPr/>
            </p:nvSpPr>
            <p:spPr>
              <a:xfrm>
                <a:off x="5724065" y="1429145"/>
                <a:ext cx="5072227" cy="133876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Clifford+T circuit 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/>
                  <a:t> T gates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⇓</m:t>
                      </m:r>
                    </m:oMath>
                  </m:oMathPara>
                </a14:m>
                <a:endParaRPr lang="en-US" sz="3200" b="1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⟩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2400" dirty="0"/>
                  <a:t> followed by Clifford operations</a:t>
                </a:r>
                <a:endParaRPr lang="en-US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FE4730A-27DE-D639-1701-401E2D308A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065" y="1429145"/>
                <a:ext cx="5072227" cy="1338764"/>
              </a:xfrm>
              <a:prstGeom prst="rect">
                <a:avLst/>
              </a:prstGeom>
              <a:blipFill>
                <a:blip r:embed="rId14"/>
                <a:stretch>
                  <a:fillRect l="-1923" t="-3636" b="-9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4B6D7B7-3E85-188A-112D-E65CB78B57BC}"/>
                  </a:ext>
                </a:extLst>
              </p:cNvPr>
              <p:cNvSpPr txBox="1"/>
              <p:nvPr/>
            </p:nvSpPr>
            <p:spPr>
              <a:xfrm>
                <a:off x="5276181" y="2926096"/>
                <a:ext cx="6095114" cy="646331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1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Gottesman-</a:t>
                </a:r>
                <a:r>
                  <a:rPr lang="en-US" sz="18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Knill</a:t>
                </a:r>
                <a:r>
                  <a:rPr lang="en-US" sz="1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Theorem</a:t>
                </a:r>
                <a:endParaRPr lang="en-US" sz="1800" dirty="0"/>
              </a:p>
              <a:p>
                <a:r>
                  <a:rPr lang="en-US" sz="1800" dirty="0"/>
                  <a:t>Clifford circuits, starting 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1800" dirty="0"/>
                  <a:t>, is classically </a:t>
                </a:r>
                <a:r>
                  <a:rPr lang="en-US" sz="1800" dirty="0" err="1"/>
                  <a:t>simulatable</a:t>
                </a:r>
                <a:endParaRPr lang="en-US" sz="18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4B6D7B7-3E85-188A-112D-E65CB78B57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6181" y="2926096"/>
                <a:ext cx="6095114" cy="646331"/>
              </a:xfrm>
              <a:prstGeom prst="rect">
                <a:avLst/>
              </a:prstGeom>
              <a:blipFill>
                <a:blip r:embed="rId15"/>
                <a:stretch>
                  <a:fillRect l="-1001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619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3AB93-E0A9-83D3-68F1-1B6FFF1FB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Clifford Circuit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EE8DCA8-B84C-03F5-906E-F30A06CAD639}"/>
              </a:ext>
            </a:extLst>
          </p:cNvPr>
          <p:cNvGrpSpPr/>
          <p:nvPr/>
        </p:nvGrpSpPr>
        <p:grpSpPr>
          <a:xfrm>
            <a:off x="6681072" y="147332"/>
            <a:ext cx="4694274" cy="2607349"/>
            <a:chOff x="2333847" y="2810788"/>
            <a:chExt cx="4694274" cy="2607349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544A76D5-58BD-72E4-245C-21E58754D421}"/>
                </a:ext>
              </a:extLst>
            </p:cNvPr>
            <p:cNvGrpSpPr/>
            <p:nvPr/>
          </p:nvGrpSpPr>
          <p:grpSpPr>
            <a:xfrm rot="10800000">
              <a:off x="3970606" y="2810788"/>
              <a:ext cx="1201886" cy="1668966"/>
              <a:chOff x="2792793" y="3404937"/>
              <a:chExt cx="1201886" cy="1668966"/>
            </a:xfrm>
          </p:grpSpPr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9C776D0F-E583-DE60-3334-FB98E816B49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90614" y="3609751"/>
                <a:ext cx="0" cy="99415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TextBox 48">
                    <a:extLst>
                      <a:ext uri="{FF2B5EF4-FFF2-40B4-BE49-F238E27FC236}">
                        <a16:creationId xmlns:a16="http://schemas.microsoft.com/office/drawing/2014/main" id="{AD31C063-F710-02D8-FF58-47E0425FF851}"/>
                      </a:ext>
                    </a:extLst>
                  </p:cNvPr>
                  <p:cNvSpPr txBox="1"/>
                  <p:nvPr/>
                </p:nvSpPr>
                <p:spPr>
                  <a:xfrm>
                    <a:off x="2792793" y="4058240"/>
                    <a:ext cx="1201886" cy="101566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</m:oMath>
                      </m:oMathPara>
                    </a14:m>
                    <a:endParaRPr lang="en-US" sz="6000" b="1" dirty="0"/>
                  </a:p>
                </p:txBody>
              </p:sp>
            </mc:Choice>
            <mc:Fallback xmlns="">
              <p:sp>
                <p:nvSpPr>
                  <p:cNvPr id="49" name="TextBox 48">
                    <a:extLst>
                      <a:ext uri="{FF2B5EF4-FFF2-40B4-BE49-F238E27FC236}">
                        <a16:creationId xmlns:a16="http://schemas.microsoft.com/office/drawing/2014/main" id="{AD31C063-F710-02D8-FF58-47E0425FF85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92793" y="4058240"/>
                    <a:ext cx="1201886" cy="1015663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TextBox 49">
                    <a:extLst>
                      <a:ext uri="{FF2B5EF4-FFF2-40B4-BE49-F238E27FC236}">
                        <a16:creationId xmlns:a16="http://schemas.microsoft.com/office/drawing/2014/main" id="{B36B0CD1-66F3-E203-EDC8-D7DF09A2C2FB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3076872" y="3404937"/>
                    <a:ext cx="638116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⊕</m:t>
                          </m:r>
                        </m:oMath>
                      </m:oMathPara>
                    </a14:m>
                    <a:endParaRPr lang="en-US" sz="2000" b="1" dirty="0"/>
                  </a:p>
                </p:txBody>
              </p:sp>
            </mc:Choice>
            <mc:Fallback xmlns="">
              <p:sp>
                <p:nvSpPr>
                  <p:cNvPr id="50" name="TextBox 49">
                    <a:extLst>
                      <a:ext uri="{FF2B5EF4-FFF2-40B4-BE49-F238E27FC236}">
                        <a16:creationId xmlns:a16="http://schemas.microsoft.com/office/drawing/2014/main" id="{B36B0CD1-66F3-E203-EDC8-D7DF09A2C2F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flipH="1">
                    <a:off x="3076872" y="3404937"/>
                    <a:ext cx="638116" cy="400110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t="-757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7758D2B-D78E-73E6-66F2-AA4C3E12ADD0}"/>
                </a:ext>
              </a:extLst>
            </p:cNvPr>
            <p:cNvCxnSpPr>
              <a:cxnSpLocks/>
            </p:cNvCxnSpPr>
            <p:nvPr/>
          </p:nvCxnSpPr>
          <p:spPr>
            <a:xfrm>
              <a:off x="2333847" y="4944139"/>
              <a:ext cx="469427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6286BF6-3305-B23A-F1EF-86B775F50E1C}"/>
                </a:ext>
              </a:extLst>
            </p:cNvPr>
            <p:cNvCxnSpPr>
              <a:cxnSpLocks/>
            </p:cNvCxnSpPr>
            <p:nvPr/>
          </p:nvCxnSpPr>
          <p:spPr>
            <a:xfrm>
              <a:off x="2333847" y="3290774"/>
              <a:ext cx="469427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F48484F-6379-25CF-11CD-B46ED355A9E5}"/>
                </a:ext>
              </a:extLst>
            </p:cNvPr>
            <p:cNvCxnSpPr>
              <a:cxnSpLocks/>
            </p:cNvCxnSpPr>
            <p:nvPr/>
          </p:nvCxnSpPr>
          <p:spPr>
            <a:xfrm>
              <a:off x="2333847" y="3618619"/>
              <a:ext cx="469427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0CA4A60-098E-2FDF-7357-9DF07B05C3E4}"/>
                </a:ext>
              </a:extLst>
            </p:cNvPr>
            <p:cNvCxnSpPr>
              <a:cxnSpLocks/>
            </p:cNvCxnSpPr>
            <p:nvPr/>
          </p:nvCxnSpPr>
          <p:spPr>
            <a:xfrm>
              <a:off x="2333847" y="3955312"/>
              <a:ext cx="469427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C5587B1-2ED4-6DB4-D985-5E86A1DC5CCC}"/>
                </a:ext>
              </a:extLst>
            </p:cNvPr>
            <p:cNvCxnSpPr>
              <a:cxnSpLocks/>
            </p:cNvCxnSpPr>
            <p:nvPr/>
          </p:nvCxnSpPr>
          <p:spPr>
            <a:xfrm>
              <a:off x="2333847" y="4274289"/>
              <a:ext cx="469427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042916A-00F4-ADCF-C3BF-FDE29F7E1AC1}"/>
                </a:ext>
              </a:extLst>
            </p:cNvPr>
            <p:cNvCxnSpPr>
              <a:cxnSpLocks/>
            </p:cNvCxnSpPr>
            <p:nvPr/>
          </p:nvCxnSpPr>
          <p:spPr>
            <a:xfrm>
              <a:off x="2333847" y="4603905"/>
              <a:ext cx="469427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284E1C3-30D1-17D3-E7A0-FA62C7753A8D}"/>
                </a:ext>
              </a:extLst>
            </p:cNvPr>
            <p:cNvSpPr txBox="1"/>
            <p:nvPr/>
          </p:nvSpPr>
          <p:spPr>
            <a:xfrm>
              <a:off x="6432315" y="4131314"/>
              <a:ext cx="345558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S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0F2C626-EA9F-D95A-A0CA-29AEDAE0D9D1}"/>
                </a:ext>
              </a:extLst>
            </p:cNvPr>
            <p:cNvSpPr txBox="1"/>
            <p:nvPr/>
          </p:nvSpPr>
          <p:spPr>
            <a:xfrm>
              <a:off x="2550044" y="3128404"/>
              <a:ext cx="345558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H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69D4189-73D3-2964-6E3C-9F535E223227}"/>
                </a:ext>
              </a:extLst>
            </p:cNvPr>
            <p:cNvSpPr txBox="1"/>
            <p:nvPr/>
          </p:nvSpPr>
          <p:spPr>
            <a:xfrm>
              <a:off x="3978731" y="4107339"/>
              <a:ext cx="345558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H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5F1BBE8-E53A-3547-126C-E34B7EE78D45}"/>
                </a:ext>
              </a:extLst>
            </p:cNvPr>
            <p:cNvSpPr txBox="1"/>
            <p:nvPr/>
          </p:nvSpPr>
          <p:spPr>
            <a:xfrm>
              <a:off x="5200206" y="3415864"/>
              <a:ext cx="345558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H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6372E51-81EF-85F5-5709-4A8AAF7BC54C}"/>
                </a:ext>
              </a:extLst>
            </p:cNvPr>
            <p:cNvSpPr txBox="1"/>
            <p:nvPr/>
          </p:nvSpPr>
          <p:spPr>
            <a:xfrm>
              <a:off x="6432315" y="4784448"/>
              <a:ext cx="345558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H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E71C9C8-121F-74CB-9E46-B6A826ABA85D}"/>
                </a:ext>
              </a:extLst>
            </p:cNvPr>
            <p:cNvSpPr txBox="1"/>
            <p:nvPr/>
          </p:nvSpPr>
          <p:spPr>
            <a:xfrm>
              <a:off x="2550046" y="4079006"/>
              <a:ext cx="345558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S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18E33A-E7D2-2BF8-D245-D08E7538319E}"/>
                </a:ext>
              </a:extLst>
            </p:cNvPr>
            <p:cNvSpPr txBox="1"/>
            <p:nvPr/>
          </p:nvSpPr>
          <p:spPr>
            <a:xfrm>
              <a:off x="6432315" y="3492586"/>
              <a:ext cx="345558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S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91C2D57-EF6E-5DF5-BDB7-BE60E7A4E5C6}"/>
                </a:ext>
              </a:extLst>
            </p:cNvPr>
            <p:cNvSpPr txBox="1"/>
            <p:nvPr/>
          </p:nvSpPr>
          <p:spPr>
            <a:xfrm>
              <a:off x="3978731" y="4748855"/>
              <a:ext cx="345558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S</a:t>
              </a: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F15BF776-4876-9266-6BC7-42F21A53744F}"/>
                </a:ext>
              </a:extLst>
            </p:cNvPr>
            <p:cNvGrpSpPr/>
            <p:nvPr/>
          </p:nvGrpSpPr>
          <p:grpSpPr>
            <a:xfrm>
              <a:off x="2830006" y="3398525"/>
              <a:ext cx="1201886" cy="1668966"/>
              <a:chOff x="2792793" y="3404937"/>
              <a:chExt cx="1201886" cy="1668966"/>
            </a:xfrm>
          </p:grpSpPr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AE00A569-7574-46F4-D837-D07D50BF0B2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90614" y="3609751"/>
                <a:ext cx="0" cy="99415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3F0F710D-12BE-47BC-CC2F-1FDB72358807}"/>
                      </a:ext>
                    </a:extLst>
                  </p:cNvPr>
                  <p:cNvSpPr txBox="1"/>
                  <p:nvPr/>
                </p:nvSpPr>
                <p:spPr>
                  <a:xfrm>
                    <a:off x="2792793" y="4058240"/>
                    <a:ext cx="1201886" cy="101566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</m:oMath>
                      </m:oMathPara>
                    </a14:m>
                    <a:endParaRPr lang="en-US" sz="6000" b="1" dirty="0"/>
                  </a:p>
                </p:txBody>
              </p:sp>
            </mc:Choice>
            <mc:Fallback xmlns="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3F0F710D-12BE-47BC-CC2F-1FDB7235880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92793" y="4058240"/>
                    <a:ext cx="1201886" cy="1015663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1FC4C42C-7155-05AD-823E-E7D36117C442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3076872" y="3404937"/>
                    <a:ext cx="638116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⊕</m:t>
                          </m:r>
                        </m:oMath>
                      </m:oMathPara>
                    </a14:m>
                    <a:endParaRPr lang="en-US" sz="2000" b="1" dirty="0"/>
                  </a:p>
                </p:txBody>
              </p:sp>
            </mc:Choice>
            <mc:Fallback xmlns="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1FC4C42C-7155-05AD-823E-E7D36117C44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flipH="1">
                    <a:off x="3076872" y="3404937"/>
                    <a:ext cx="638116" cy="40011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923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02219D0A-7F62-43C1-99D1-5EE10A930A03}"/>
                </a:ext>
              </a:extLst>
            </p:cNvPr>
            <p:cNvGrpSpPr/>
            <p:nvPr/>
          </p:nvGrpSpPr>
          <p:grpSpPr>
            <a:xfrm>
              <a:off x="2565662" y="3065533"/>
              <a:ext cx="1201886" cy="1668966"/>
              <a:chOff x="2792793" y="3404937"/>
              <a:chExt cx="1201886" cy="1668966"/>
            </a:xfrm>
          </p:grpSpPr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A7BC26E7-FE60-0D2B-0C15-E92B27BDDAB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90614" y="3609751"/>
                <a:ext cx="0" cy="99415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E144251E-3D29-B017-ECFA-1B7FA7D0D555}"/>
                      </a:ext>
                    </a:extLst>
                  </p:cNvPr>
                  <p:cNvSpPr txBox="1"/>
                  <p:nvPr/>
                </p:nvSpPr>
                <p:spPr>
                  <a:xfrm>
                    <a:off x="2792793" y="4058240"/>
                    <a:ext cx="1201886" cy="101566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</m:oMath>
                      </m:oMathPara>
                    </a14:m>
                    <a:endParaRPr lang="en-US" sz="6000" b="1" dirty="0"/>
                  </a:p>
                </p:txBody>
              </p:sp>
            </mc:Choice>
            <mc:Fallback xmlns=""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E144251E-3D29-B017-ECFA-1B7FA7D0D55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92793" y="4058240"/>
                    <a:ext cx="1201886" cy="1015663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1453182B-B82B-6757-02AC-B6C0C5761A60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3076872" y="3404937"/>
                    <a:ext cx="638116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⊕</m:t>
                          </m:r>
                        </m:oMath>
                      </m:oMathPara>
                    </a14:m>
                    <a:endParaRPr lang="en-US" sz="2000" b="1" dirty="0"/>
                  </a:p>
                </p:txBody>
              </p:sp>
            </mc:Choice>
            <mc:Fallback xmlns=""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1453182B-B82B-6757-02AC-B6C0C5761A6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flipH="1">
                    <a:off x="3076872" y="3404937"/>
                    <a:ext cx="638116" cy="40011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757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63AFAB93-D2F9-1922-7D8D-9D2F14705977}"/>
                </a:ext>
              </a:extLst>
            </p:cNvPr>
            <p:cNvGrpSpPr/>
            <p:nvPr/>
          </p:nvGrpSpPr>
          <p:grpSpPr>
            <a:xfrm>
              <a:off x="3113972" y="3749171"/>
              <a:ext cx="1201886" cy="1668966"/>
              <a:chOff x="2792793" y="3404937"/>
              <a:chExt cx="1201886" cy="1668966"/>
            </a:xfrm>
          </p:grpSpPr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EAF17FBE-F1BD-32EC-3D01-3D3DFB7D0A6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90614" y="3609751"/>
                <a:ext cx="0" cy="99415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2FAD1C0B-27A7-86E2-58FB-6B3ECA04FCEE}"/>
                      </a:ext>
                    </a:extLst>
                  </p:cNvPr>
                  <p:cNvSpPr txBox="1"/>
                  <p:nvPr/>
                </p:nvSpPr>
                <p:spPr>
                  <a:xfrm>
                    <a:off x="2792793" y="4058240"/>
                    <a:ext cx="1201886" cy="101566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</m:oMath>
                      </m:oMathPara>
                    </a14:m>
                    <a:endParaRPr lang="en-US" sz="6000" b="1" dirty="0"/>
                  </a:p>
                </p:txBody>
              </p:sp>
            </mc:Choice>
            <mc:Fallback xmlns="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2FAD1C0B-27A7-86E2-58FB-6B3ECA04FCE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92793" y="4058240"/>
                    <a:ext cx="1201886" cy="1015663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23F8E086-2614-4D1E-12CC-C14996ED5EC8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3076872" y="3404937"/>
                    <a:ext cx="638116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⊕</m:t>
                          </m:r>
                        </m:oMath>
                      </m:oMathPara>
                    </a14:m>
                    <a:endParaRPr lang="en-US" sz="2000" b="1" dirty="0"/>
                  </a:p>
                </p:txBody>
              </p:sp>
            </mc:Choice>
            <mc:Fallback xmlns="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23F8E086-2614-4D1E-12CC-C14996ED5EC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flipH="1">
                    <a:off x="3076872" y="3404937"/>
                    <a:ext cx="638116" cy="400110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757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BC8B1B4F-F367-280C-242C-9408968EC38E}"/>
                </a:ext>
              </a:extLst>
            </p:cNvPr>
            <p:cNvGrpSpPr/>
            <p:nvPr/>
          </p:nvGrpSpPr>
          <p:grpSpPr>
            <a:xfrm>
              <a:off x="4378765" y="3814054"/>
              <a:ext cx="1201886" cy="1354146"/>
              <a:chOff x="4378765" y="3814054"/>
              <a:chExt cx="1201886" cy="1354146"/>
            </a:xfrm>
          </p:grpSpPr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9F71A4A1-1381-1005-FA00-EFB6374A55A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79715" y="4263672"/>
                <a:ext cx="0" cy="69971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3" name="TextBox 52">
                    <a:extLst>
                      <a:ext uri="{FF2B5EF4-FFF2-40B4-BE49-F238E27FC236}">
                        <a16:creationId xmlns:a16="http://schemas.microsoft.com/office/drawing/2014/main" id="{EBB2D481-947F-9FC1-3498-3F4D567EB059}"/>
                      </a:ext>
                    </a:extLst>
                  </p:cNvPr>
                  <p:cNvSpPr txBox="1"/>
                  <p:nvPr/>
                </p:nvSpPr>
                <p:spPr>
                  <a:xfrm rot="10800000">
                    <a:off x="4378765" y="3814054"/>
                    <a:ext cx="1201886" cy="101566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</m:oMath>
                      </m:oMathPara>
                    </a14:m>
                    <a:endParaRPr lang="en-US" sz="6000" b="1" dirty="0"/>
                  </a:p>
                </p:txBody>
              </p:sp>
            </mc:Choice>
            <mc:Fallback xmlns="">
              <p:sp>
                <p:nvSpPr>
                  <p:cNvPr id="53" name="TextBox 52">
                    <a:extLst>
                      <a:ext uri="{FF2B5EF4-FFF2-40B4-BE49-F238E27FC236}">
                        <a16:creationId xmlns:a16="http://schemas.microsoft.com/office/drawing/2014/main" id="{EBB2D481-947F-9FC1-3498-3F4D567EB05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0800000">
                    <a:off x="4378765" y="3814054"/>
                    <a:ext cx="1201886" cy="1015663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>
                    <a:extLst>
                      <a:ext uri="{FF2B5EF4-FFF2-40B4-BE49-F238E27FC236}">
                        <a16:creationId xmlns:a16="http://schemas.microsoft.com/office/drawing/2014/main" id="{6CEE3FEB-F711-A80B-533B-44960F7B36F0}"/>
                      </a:ext>
                    </a:extLst>
                  </p:cNvPr>
                  <p:cNvSpPr txBox="1"/>
                  <p:nvPr/>
                </p:nvSpPr>
                <p:spPr>
                  <a:xfrm rot="10800000" flipH="1">
                    <a:off x="4660651" y="4768090"/>
                    <a:ext cx="638116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⊕</m:t>
                          </m:r>
                        </m:oMath>
                      </m:oMathPara>
                    </a14:m>
                    <a:endParaRPr lang="en-US" sz="2000" b="1" dirty="0"/>
                  </a:p>
                </p:txBody>
              </p:sp>
            </mc:Choice>
            <mc:Fallback xmlns="">
              <p:sp>
                <p:nvSpPr>
                  <p:cNvPr id="54" name="TextBox 53">
                    <a:extLst>
                      <a:ext uri="{FF2B5EF4-FFF2-40B4-BE49-F238E27FC236}">
                        <a16:creationId xmlns:a16="http://schemas.microsoft.com/office/drawing/2014/main" id="{6CEE3FEB-F711-A80B-533B-44960F7B36F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0800000" flipH="1">
                    <a:off x="4660651" y="4768090"/>
                    <a:ext cx="638116" cy="400110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t="-757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945B2A15-1C67-482A-18A5-3B0A1E1BA2A4}"/>
                </a:ext>
              </a:extLst>
            </p:cNvPr>
            <p:cNvGrpSpPr/>
            <p:nvPr/>
          </p:nvGrpSpPr>
          <p:grpSpPr>
            <a:xfrm>
              <a:off x="5555493" y="3423340"/>
              <a:ext cx="1201886" cy="1668966"/>
              <a:chOff x="2792793" y="3404937"/>
              <a:chExt cx="1201886" cy="1668966"/>
            </a:xfrm>
          </p:grpSpPr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6F1C21DE-42F9-7F28-BF07-4B10035912E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90614" y="3609751"/>
                <a:ext cx="0" cy="99415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>
                    <a:extLst>
                      <a:ext uri="{FF2B5EF4-FFF2-40B4-BE49-F238E27FC236}">
                        <a16:creationId xmlns:a16="http://schemas.microsoft.com/office/drawing/2014/main" id="{57D65C05-0C87-13FB-1913-4B5B02ADC48C}"/>
                      </a:ext>
                    </a:extLst>
                  </p:cNvPr>
                  <p:cNvSpPr txBox="1"/>
                  <p:nvPr/>
                </p:nvSpPr>
                <p:spPr>
                  <a:xfrm>
                    <a:off x="2792793" y="4058240"/>
                    <a:ext cx="1201886" cy="101566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</m:oMath>
                      </m:oMathPara>
                    </a14:m>
                    <a:endParaRPr lang="en-US" sz="6000" b="1" dirty="0"/>
                  </a:p>
                </p:txBody>
              </p:sp>
            </mc:Choice>
            <mc:Fallback xmlns="">
              <p:sp>
                <p:nvSpPr>
                  <p:cNvPr id="58" name="TextBox 57">
                    <a:extLst>
                      <a:ext uri="{FF2B5EF4-FFF2-40B4-BE49-F238E27FC236}">
                        <a16:creationId xmlns:a16="http://schemas.microsoft.com/office/drawing/2014/main" id="{57D65C05-0C87-13FB-1913-4B5B02ADC48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92793" y="4058240"/>
                    <a:ext cx="1201886" cy="1015663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" name="TextBox 58">
                    <a:extLst>
                      <a:ext uri="{FF2B5EF4-FFF2-40B4-BE49-F238E27FC236}">
                        <a16:creationId xmlns:a16="http://schemas.microsoft.com/office/drawing/2014/main" id="{8AB9AE47-1209-F558-7B93-D57305BFE436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3076872" y="3404937"/>
                    <a:ext cx="638116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⊕</m:t>
                          </m:r>
                        </m:oMath>
                      </m:oMathPara>
                    </a14:m>
                    <a:endParaRPr lang="en-US" sz="2000" b="1" dirty="0"/>
                  </a:p>
                </p:txBody>
              </p:sp>
            </mc:Choice>
            <mc:Fallback xmlns="">
              <p:sp>
                <p:nvSpPr>
                  <p:cNvPr id="59" name="TextBox 58">
                    <a:extLst>
                      <a:ext uri="{FF2B5EF4-FFF2-40B4-BE49-F238E27FC236}">
                        <a16:creationId xmlns:a16="http://schemas.microsoft.com/office/drawing/2014/main" id="{8AB9AE47-1209-F558-7B93-D57305BFE43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flipH="1">
                    <a:off x="3076872" y="3404937"/>
                    <a:ext cx="638116" cy="400110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b="-923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D6033FB0-85D1-982A-AF44-8935D8C7A492}"/>
                </a:ext>
              </a:extLst>
            </p:cNvPr>
            <p:cNvGrpSpPr/>
            <p:nvPr/>
          </p:nvGrpSpPr>
          <p:grpSpPr>
            <a:xfrm>
              <a:off x="5190382" y="3153064"/>
              <a:ext cx="1201886" cy="1354146"/>
              <a:chOff x="4378765" y="3814054"/>
              <a:chExt cx="1201886" cy="1354146"/>
            </a:xfrm>
          </p:grpSpPr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5C692A1D-DA7E-C22E-2B3B-2F4D685354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79715" y="4263672"/>
                <a:ext cx="0" cy="69971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3" name="TextBox 62">
                    <a:extLst>
                      <a:ext uri="{FF2B5EF4-FFF2-40B4-BE49-F238E27FC236}">
                        <a16:creationId xmlns:a16="http://schemas.microsoft.com/office/drawing/2014/main" id="{56204A69-5D1C-D824-BDA5-50B85BD560C6}"/>
                      </a:ext>
                    </a:extLst>
                  </p:cNvPr>
                  <p:cNvSpPr txBox="1"/>
                  <p:nvPr/>
                </p:nvSpPr>
                <p:spPr>
                  <a:xfrm rot="10800000">
                    <a:off x="4378765" y="3814054"/>
                    <a:ext cx="1201886" cy="101566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</m:oMath>
                      </m:oMathPara>
                    </a14:m>
                    <a:endParaRPr lang="en-US" sz="6000" b="1" dirty="0"/>
                  </a:p>
                </p:txBody>
              </p:sp>
            </mc:Choice>
            <mc:Fallback xmlns="">
              <p:sp>
                <p:nvSpPr>
                  <p:cNvPr id="63" name="TextBox 62">
                    <a:extLst>
                      <a:ext uri="{FF2B5EF4-FFF2-40B4-BE49-F238E27FC236}">
                        <a16:creationId xmlns:a16="http://schemas.microsoft.com/office/drawing/2014/main" id="{56204A69-5D1C-D824-BDA5-50B85BD560C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0800000">
                    <a:off x="4378765" y="3814054"/>
                    <a:ext cx="1201886" cy="1015663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4" name="TextBox 63">
                    <a:extLst>
                      <a:ext uri="{FF2B5EF4-FFF2-40B4-BE49-F238E27FC236}">
                        <a16:creationId xmlns:a16="http://schemas.microsoft.com/office/drawing/2014/main" id="{CEF1B738-3ADB-9070-3436-4F198C8C7E59}"/>
                      </a:ext>
                    </a:extLst>
                  </p:cNvPr>
                  <p:cNvSpPr txBox="1"/>
                  <p:nvPr/>
                </p:nvSpPr>
                <p:spPr>
                  <a:xfrm rot="10800000" flipH="1">
                    <a:off x="4660651" y="4768090"/>
                    <a:ext cx="638116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⊕</m:t>
                          </m:r>
                        </m:oMath>
                      </m:oMathPara>
                    </a14:m>
                    <a:endParaRPr lang="en-US" sz="2000" b="1" dirty="0"/>
                  </a:p>
                </p:txBody>
              </p:sp>
            </mc:Choice>
            <mc:Fallback xmlns="">
              <p:sp>
                <p:nvSpPr>
                  <p:cNvPr id="64" name="TextBox 63">
                    <a:extLst>
                      <a:ext uri="{FF2B5EF4-FFF2-40B4-BE49-F238E27FC236}">
                        <a16:creationId xmlns:a16="http://schemas.microsoft.com/office/drawing/2014/main" id="{CEF1B738-3ADB-9070-3436-4F198C8C7E5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0800000" flipH="1">
                    <a:off x="4660651" y="4768090"/>
                    <a:ext cx="638116" cy="400110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t="-923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F364A583-2BEC-1F40-23B7-A142A8E99F3F}"/>
              </a:ext>
            </a:extLst>
          </p:cNvPr>
          <p:cNvSpPr txBox="1"/>
          <p:nvPr/>
        </p:nvSpPr>
        <p:spPr>
          <a:xfrm>
            <a:off x="1217829" y="4368909"/>
            <a:ext cx="9756341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Gottesman-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Knill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Theorem</a:t>
            </a:r>
            <a:endParaRPr lang="en-US" sz="2800" dirty="0"/>
          </a:p>
          <a:p>
            <a:r>
              <a:rPr lang="en-US" sz="2800" dirty="0"/>
              <a:t>Clifford circuits can be classically simulated in polynomial time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CA622C4-7069-50A0-D768-F2B896BDD6C2}"/>
              </a:ext>
            </a:extLst>
          </p:cNvPr>
          <p:cNvSpPr txBox="1"/>
          <p:nvPr/>
        </p:nvSpPr>
        <p:spPr>
          <a:xfrm>
            <a:off x="1217829" y="2771873"/>
            <a:ext cx="9756341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Universality</a:t>
            </a:r>
            <a:endParaRPr lang="en-US" sz="2800" dirty="0"/>
          </a:p>
          <a:p>
            <a:r>
              <a:rPr lang="en-US" sz="2800" dirty="0"/>
              <a:t>Clifford gates cannot represent all quantum computation</a:t>
            </a:r>
          </a:p>
        </p:txBody>
      </p:sp>
    </p:spTree>
    <p:extLst>
      <p:ext uri="{BB962C8B-B14F-4D97-AF65-F5344CB8AC3E}">
        <p14:creationId xmlns:p14="http://schemas.microsoft.com/office/powerpoint/2010/main" val="158548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179E9-A557-0C00-23E9-A91E3E3D7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Related Problem: Stabilizer Rank</a:t>
            </a:r>
            <a:endParaRPr lang="en-US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F71007B-51C3-26B1-F4D5-48F5D5753190}"/>
              </a:ext>
            </a:extLst>
          </p:cNvPr>
          <p:cNvGrpSpPr/>
          <p:nvPr/>
        </p:nvGrpSpPr>
        <p:grpSpPr>
          <a:xfrm>
            <a:off x="684028" y="1566226"/>
            <a:ext cx="4567895" cy="2019653"/>
            <a:chOff x="838200" y="3703370"/>
            <a:chExt cx="4567895" cy="20196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7B7993E6-7224-0C7A-2C9B-566675B29822}"/>
                    </a:ext>
                  </a:extLst>
                </p:cNvPr>
                <p:cNvSpPr txBox="1"/>
                <p:nvPr/>
              </p:nvSpPr>
              <p:spPr>
                <a:xfrm>
                  <a:off x="2639561" y="3974590"/>
                  <a:ext cx="48909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⟩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7B7993E6-7224-0C7A-2C9B-566675B298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39561" y="3974590"/>
                  <a:ext cx="489098" cy="369332"/>
                </a:xfrm>
                <a:prstGeom prst="rect">
                  <a:avLst/>
                </a:prstGeom>
                <a:blipFill>
                  <a:blip r:embed="rId2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8BF507F-7965-5DB8-A9C6-5D384474C3D9}"/>
                </a:ext>
              </a:extLst>
            </p:cNvPr>
            <p:cNvCxnSpPr>
              <a:cxnSpLocks/>
            </p:cNvCxnSpPr>
            <p:nvPr/>
          </p:nvCxnSpPr>
          <p:spPr>
            <a:xfrm>
              <a:off x="3128659" y="4184258"/>
              <a:ext cx="145397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7094DB6-B3A9-9A3E-E6DC-458E66AD1DA4}"/>
                </a:ext>
              </a:extLst>
            </p:cNvPr>
            <p:cNvGrpSpPr/>
            <p:nvPr/>
          </p:nvGrpSpPr>
          <p:grpSpPr>
            <a:xfrm>
              <a:off x="2884109" y="3703370"/>
              <a:ext cx="1201886" cy="1354146"/>
              <a:chOff x="4378765" y="3814054"/>
              <a:chExt cx="1201886" cy="1354146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D86DEFD3-2810-47D4-E6FA-5006A12A783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79715" y="4263672"/>
                <a:ext cx="0" cy="69971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D0839493-3DB2-D2DB-63A2-E9CE3762BA5F}"/>
                      </a:ext>
                    </a:extLst>
                  </p:cNvPr>
                  <p:cNvSpPr txBox="1"/>
                  <p:nvPr/>
                </p:nvSpPr>
                <p:spPr>
                  <a:xfrm rot="10800000">
                    <a:off x="4378765" y="3814054"/>
                    <a:ext cx="1201886" cy="101566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</m:oMath>
                      </m:oMathPara>
                    </a14:m>
                    <a:endParaRPr lang="en-US" sz="6000" b="1" dirty="0"/>
                  </a:p>
                </p:txBody>
              </p:sp>
            </mc:Choice>
            <mc:Fallback xmlns="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D0839493-3DB2-D2DB-63A2-E9CE3762BA5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0800000">
                    <a:off x="4378765" y="3814054"/>
                    <a:ext cx="1201886" cy="1015663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653C576D-BE2E-023C-B411-B90A1F6A39ED}"/>
                      </a:ext>
                    </a:extLst>
                  </p:cNvPr>
                  <p:cNvSpPr txBox="1"/>
                  <p:nvPr/>
                </p:nvSpPr>
                <p:spPr>
                  <a:xfrm rot="10800000" flipH="1">
                    <a:off x="4660651" y="4768090"/>
                    <a:ext cx="638116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⊕</m:t>
                          </m:r>
                        </m:oMath>
                      </m:oMathPara>
                    </a14:m>
                    <a:endParaRPr lang="en-US" sz="2000" b="1" dirty="0"/>
                  </a:p>
                </p:txBody>
              </p:sp>
            </mc:Choice>
            <mc:Fallback xmlns="">
              <p:sp>
                <p:nvSpPr>
                  <p:cNvPr id="73" name="TextBox 72">
                    <a:extLst>
                      <a:ext uri="{FF2B5EF4-FFF2-40B4-BE49-F238E27FC236}">
                        <a16:creationId xmlns:a16="http://schemas.microsoft.com/office/drawing/2014/main" id="{A332D88A-897A-A70B-B4CC-9895820460A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0800000" flipH="1">
                    <a:off x="4660651" y="4768090"/>
                    <a:ext cx="638116" cy="400110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t="-923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4AFBC87-B3D6-2C8C-E412-2E3701B3E0F9}"/>
                </a:ext>
              </a:extLst>
            </p:cNvPr>
            <p:cNvCxnSpPr>
              <a:cxnSpLocks/>
              <a:endCxn id="24" idx="3"/>
            </p:cNvCxnSpPr>
            <p:nvPr/>
          </p:nvCxnSpPr>
          <p:spPr>
            <a:xfrm>
              <a:off x="3137522" y="4852336"/>
              <a:ext cx="1173020" cy="1659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F6BB168B-E8AD-DF63-3F72-BD6462CE1F0D}"/>
                    </a:ext>
                  </a:extLst>
                </p:cNvPr>
                <p:cNvSpPr txBox="1"/>
                <p:nvPr/>
              </p:nvSpPr>
              <p:spPr>
                <a:xfrm>
                  <a:off x="838200" y="4481593"/>
                  <a:ext cx="2414508" cy="7111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⟩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|"/>
                                <m:endChr m:val="⟩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/4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|1⟩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den>
                        </m:f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F6BB168B-E8AD-DF63-3F72-BD6462CE1F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00" y="4481593"/>
                  <a:ext cx="2414508" cy="711157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23EA530-66A1-350E-B944-94391D0838CA}"/>
                </a:ext>
              </a:extLst>
            </p:cNvPr>
            <p:cNvSpPr txBox="1"/>
            <p:nvPr/>
          </p:nvSpPr>
          <p:spPr>
            <a:xfrm>
              <a:off x="2523872" y="5199803"/>
              <a:ext cx="288222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Gate injection</a:t>
              </a: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8804E9E9-C0D9-4FBC-4C03-405332C37B73}"/>
                </a:ext>
              </a:extLst>
            </p:cNvPr>
            <p:cNvGrpSpPr/>
            <p:nvPr/>
          </p:nvGrpSpPr>
          <p:grpSpPr>
            <a:xfrm>
              <a:off x="3964984" y="4011111"/>
              <a:ext cx="440078" cy="1052129"/>
              <a:chOff x="3964984" y="4011111"/>
              <a:chExt cx="440078" cy="1052129"/>
            </a:xfrm>
          </p:grpSpPr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6404AFAB-EA8C-817C-0940-2D1EAE4DF57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166048" y="4325609"/>
                <a:ext cx="7726" cy="52862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28052D66-E853-C1BF-E8B0-5CFF9F5E28F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125290" y="4300797"/>
                <a:ext cx="7726" cy="52862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9FCD1BB-B4D7-A0F2-28F6-8DAC151C393E}"/>
                  </a:ext>
                </a:extLst>
              </p:cNvPr>
              <p:cNvSpPr txBox="1"/>
              <p:nvPr/>
            </p:nvSpPr>
            <p:spPr>
              <a:xfrm>
                <a:off x="3980578" y="4011111"/>
                <a:ext cx="345558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/>
                  <a:t>S</a:t>
                </a:r>
              </a:p>
            </p:txBody>
          </p: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4B92BAF4-2FF9-08E9-D06E-EBF339E69D1A}"/>
                  </a:ext>
                </a:extLst>
              </p:cNvPr>
              <p:cNvGrpSpPr/>
              <p:nvPr/>
            </p:nvGrpSpPr>
            <p:grpSpPr>
              <a:xfrm>
                <a:off x="3964984" y="4614485"/>
                <a:ext cx="440078" cy="448755"/>
                <a:chOff x="3945114" y="4614485"/>
                <a:chExt cx="440078" cy="448755"/>
              </a:xfrm>
            </p:grpSpPr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CA6F0970-0127-FE62-46A2-ABDA8BCC9C32}"/>
                    </a:ext>
                  </a:extLst>
                </p:cNvPr>
                <p:cNvSpPr/>
                <p:nvPr/>
              </p:nvSpPr>
              <p:spPr>
                <a:xfrm>
                  <a:off x="3972746" y="4758714"/>
                  <a:ext cx="345558" cy="209667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0" name="Straight Arrow Connector 19">
                  <a:extLst>
                    <a:ext uri="{FF2B5EF4-FFF2-40B4-BE49-F238E27FC236}">
                      <a16:creationId xmlns:a16="http://schemas.microsoft.com/office/drawing/2014/main" id="{48864EAB-27B2-404C-594D-D17C42D327D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047466" y="4614485"/>
                  <a:ext cx="337726" cy="448755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AD0EB07E-C46E-AABC-9FA2-3B307C841C89}"/>
                    </a:ext>
                  </a:extLst>
                </p:cNvPr>
                <p:cNvSpPr txBox="1"/>
                <p:nvPr/>
              </p:nvSpPr>
              <p:spPr>
                <a:xfrm>
                  <a:off x="3945114" y="4684267"/>
                  <a:ext cx="345558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/>
                    <a:t>Z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1A285D44-F602-4A2E-FD69-2B80D6E03EFB}"/>
                    </a:ext>
                  </a:extLst>
                </p:cNvPr>
                <p:cNvSpPr txBox="1"/>
                <p:nvPr/>
              </p:nvSpPr>
              <p:spPr>
                <a:xfrm>
                  <a:off x="4589053" y="4004305"/>
                  <a:ext cx="48909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begChr m:val="|"/>
                            <m:endChr m:val="⟩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1A285D44-F602-4A2E-FD69-2B80D6E03E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89053" y="4004305"/>
                  <a:ext cx="489098" cy="369332"/>
                </a:xfrm>
                <a:prstGeom prst="rect">
                  <a:avLst/>
                </a:prstGeom>
                <a:blipFill>
                  <a:blip r:embed="rId13"/>
                  <a:stretch>
                    <a:fillRect r="-18750"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FE4730A-27DE-D639-1701-401E2D308A11}"/>
                  </a:ext>
                </a:extLst>
              </p:cNvPr>
              <p:cNvSpPr txBox="1"/>
              <p:nvPr/>
            </p:nvSpPr>
            <p:spPr>
              <a:xfrm>
                <a:off x="5724065" y="1429145"/>
                <a:ext cx="5072227" cy="133876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Clifford+T circuit 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/>
                  <a:t> T gates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⇓</m:t>
                      </m:r>
                    </m:oMath>
                  </m:oMathPara>
                </a14:m>
                <a:endParaRPr lang="en-US" sz="3200" b="1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⟩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2400" dirty="0"/>
                  <a:t> followed by Clifford operations</a:t>
                </a:r>
                <a:endParaRPr lang="en-US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FE4730A-27DE-D639-1701-401E2D308A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065" y="1429145"/>
                <a:ext cx="5072227" cy="1338764"/>
              </a:xfrm>
              <a:prstGeom prst="rect">
                <a:avLst/>
              </a:prstGeom>
              <a:blipFill>
                <a:blip r:embed="rId14"/>
                <a:stretch>
                  <a:fillRect l="-1923" t="-3636" b="-9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4B6D7B7-3E85-188A-112D-E65CB78B57BC}"/>
                  </a:ext>
                </a:extLst>
              </p:cNvPr>
              <p:cNvSpPr txBox="1"/>
              <p:nvPr/>
            </p:nvSpPr>
            <p:spPr>
              <a:xfrm>
                <a:off x="5276181" y="2926096"/>
                <a:ext cx="6095114" cy="646331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1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Gottesman-</a:t>
                </a:r>
                <a:r>
                  <a:rPr lang="en-US" sz="18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Knill</a:t>
                </a:r>
                <a:r>
                  <a:rPr lang="en-US" sz="1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Theorem</a:t>
                </a:r>
                <a:endParaRPr lang="en-US" sz="1800" dirty="0"/>
              </a:p>
              <a:p>
                <a:r>
                  <a:rPr lang="en-US" sz="1800" dirty="0"/>
                  <a:t>Clifford circuits, starting 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1800" dirty="0"/>
                  <a:t>, is classically </a:t>
                </a:r>
                <a:r>
                  <a:rPr lang="en-US" sz="1800" dirty="0" err="1"/>
                  <a:t>simulatable</a:t>
                </a:r>
                <a:endParaRPr lang="en-US" sz="18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4B6D7B7-3E85-188A-112D-E65CB78B57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6181" y="2926096"/>
                <a:ext cx="6095114" cy="646331"/>
              </a:xfrm>
              <a:prstGeom prst="rect">
                <a:avLst/>
              </a:prstGeom>
              <a:blipFill>
                <a:blip r:embed="rId15"/>
                <a:stretch>
                  <a:fillRect l="-1001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5BF5A52-C92F-445B-C141-512F25E711DE}"/>
                  </a:ext>
                </a:extLst>
              </p:cNvPr>
              <p:cNvSpPr txBox="1"/>
              <p:nvPr/>
            </p:nvSpPr>
            <p:spPr>
              <a:xfrm>
                <a:off x="494414" y="4223814"/>
                <a:ext cx="11313042" cy="1921295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If there are Clifford circuits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sub>
                    </m:sSub>
                  </m:oMath>
                </a14:m>
                <a:r>
                  <a:rPr lang="en-US" sz="2400" dirty="0"/>
                  <a:t> and coefficients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sub>
                    </m:sSub>
                  </m:oMath>
                </a14:m>
                <a:r>
                  <a:rPr lang="en-US" sz="2400" dirty="0"/>
                  <a:t>such that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sup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begChr m:val="|"/>
                              <m:endChr m:val="⟩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en-US" sz="2400" dirty="0"/>
              </a:p>
              <a:p>
                <a:r>
                  <a:rPr lang="en-US" sz="2400" dirty="0"/>
                  <a:t>Then Clifford+T circuit 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/>
                  <a:t> T gates can be classically simulated in time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5BF5A52-C92F-445B-C141-512F25E711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414" y="4223814"/>
                <a:ext cx="11313042" cy="1921295"/>
              </a:xfrm>
              <a:prstGeom prst="rect">
                <a:avLst/>
              </a:prstGeom>
              <a:blipFill>
                <a:blip r:embed="rId16"/>
                <a:stretch>
                  <a:fillRect l="-808" t="-2222" b="-6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51953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179E9-A557-0C00-23E9-A91E3E3D7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Related Problem: Stabilizer Rank</a:t>
            </a:r>
            <a:endParaRPr lang="en-US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F71007B-51C3-26B1-F4D5-48F5D5753190}"/>
              </a:ext>
            </a:extLst>
          </p:cNvPr>
          <p:cNvGrpSpPr/>
          <p:nvPr/>
        </p:nvGrpSpPr>
        <p:grpSpPr>
          <a:xfrm>
            <a:off x="684028" y="1566226"/>
            <a:ext cx="4567895" cy="2019653"/>
            <a:chOff x="838200" y="3703370"/>
            <a:chExt cx="4567895" cy="20196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7B7993E6-7224-0C7A-2C9B-566675B29822}"/>
                    </a:ext>
                  </a:extLst>
                </p:cNvPr>
                <p:cNvSpPr txBox="1"/>
                <p:nvPr/>
              </p:nvSpPr>
              <p:spPr>
                <a:xfrm>
                  <a:off x="2639561" y="3974590"/>
                  <a:ext cx="48909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⟩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7B7993E6-7224-0C7A-2C9B-566675B298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39561" y="3974590"/>
                  <a:ext cx="489098" cy="369332"/>
                </a:xfrm>
                <a:prstGeom prst="rect">
                  <a:avLst/>
                </a:prstGeom>
                <a:blipFill>
                  <a:blip r:embed="rId2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8BF507F-7965-5DB8-A9C6-5D384474C3D9}"/>
                </a:ext>
              </a:extLst>
            </p:cNvPr>
            <p:cNvCxnSpPr>
              <a:cxnSpLocks/>
            </p:cNvCxnSpPr>
            <p:nvPr/>
          </p:nvCxnSpPr>
          <p:spPr>
            <a:xfrm>
              <a:off x="3128659" y="4184258"/>
              <a:ext cx="145397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7094DB6-B3A9-9A3E-E6DC-458E66AD1DA4}"/>
                </a:ext>
              </a:extLst>
            </p:cNvPr>
            <p:cNvGrpSpPr/>
            <p:nvPr/>
          </p:nvGrpSpPr>
          <p:grpSpPr>
            <a:xfrm>
              <a:off x="2884109" y="3703370"/>
              <a:ext cx="1201886" cy="1354146"/>
              <a:chOff x="4378765" y="3814054"/>
              <a:chExt cx="1201886" cy="1354146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D86DEFD3-2810-47D4-E6FA-5006A12A783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79715" y="4263672"/>
                <a:ext cx="0" cy="69971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D0839493-3DB2-D2DB-63A2-E9CE3762BA5F}"/>
                      </a:ext>
                    </a:extLst>
                  </p:cNvPr>
                  <p:cNvSpPr txBox="1"/>
                  <p:nvPr/>
                </p:nvSpPr>
                <p:spPr>
                  <a:xfrm rot="10800000">
                    <a:off x="4378765" y="3814054"/>
                    <a:ext cx="1201886" cy="101566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</m:oMath>
                      </m:oMathPara>
                    </a14:m>
                    <a:endParaRPr lang="en-US" sz="6000" b="1" dirty="0"/>
                  </a:p>
                </p:txBody>
              </p:sp>
            </mc:Choice>
            <mc:Fallback xmlns="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D0839493-3DB2-D2DB-63A2-E9CE3762BA5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0800000">
                    <a:off x="4378765" y="3814054"/>
                    <a:ext cx="1201886" cy="1015663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653C576D-BE2E-023C-B411-B90A1F6A39ED}"/>
                      </a:ext>
                    </a:extLst>
                  </p:cNvPr>
                  <p:cNvSpPr txBox="1"/>
                  <p:nvPr/>
                </p:nvSpPr>
                <p:spPr>
                  <a:xfrm rot="10800000" flipH="1">
                    <a:off x="4660651" y="4768090"/>
                    <a:ext cx="638116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⊕</m:t>
                          </m:r>
                        </m:oMath>
                      </m:oMathPara>
                    </a14:m>
                    <a:endParaRPr lang="en-US" sz="2000" b="1" dirty="0"/>
                  </a:p>
                </p:txBody>
              </p:sp>
            </mc:Choice>
            <mc:Fallback xmlns="">
              <p:sp>
                <p:nvSpPr>
                  <p:cNvPr id="73" name="TextBox 72">
                    <a:extLst>
                      <a:ext uri="{FF2B5EF4-FFF2-40B4-BE49-F238E27FC236}">
                        <a16:creationId xmlns:a16="http://schemas.microsoft.com/office/drawing/2014/main" id="{A332D88A-897A-A70B-B4CC-9895820460A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0800000" flipH="1">
                    <a:off x="4660651" y="4768090"/>
                    <a:ext cx="638116" cy="400110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t="-923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4AFBC87-B3D6-2C8C-E412-2E3701B3E0F9}"/>
                </a:ext>
              </a:extLst>
            </p:cNvPr>
            <p:cNvCxnSpPr>
              <a:cxnSpLocks/>
              <a:endCxn id="24" idx="3"/>
            </p:cNvCxnSpPr>
            <p:nvPr/>
          </p:nvCxnSpPr>
          <p:spPr>
            <a:xfrm>
              <a:off x="3137522" y="4852336"/>
              <a:ext cx="1173020" cy="1659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F6BB168B-E8AD-DF63-3F72-BD6462CE1F0D}"/>
                    </a:ext>
                  </a:extLst>
                </p:cNvPr>
                <p:cNvSpPr txBox="1"/>
                <p:nvPr/>
              </p:nvSpPr>
              <p:spPr>
                <a:xfrm>
                  <a:off x="838200" y="4481593"/>
                  <a:ext cx="2414508" cy="7111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⟩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|"/>
                                <m:endChr m:val="⟩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/4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|1⟩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den>
                        </m:f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F6BB168B-E8AD-DF63-3F72-BD6462CE1F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00" y="4481593"/>
                  <a:ext cx="2414508" cy="711157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23EA530-66A1-350E-B944-94391D0838CA}"/>
                </a:ext>
              </a:extLst>
            </p:cNvPr>
            <p:cNvSpPr txBox="1"/>
            <p:nvPr/>
          </p:nvSpPr>
          <p:spPr>
            <a:xfrm>
              <a:off x="2523872" y="5199803"/>
              <a:ext cx="288222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Gate injection</a:t>
              </a: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8804E9E9-C0D9-4FBC-4C03-405332C37B73}"/>
                </a:ext>
              </a:extLst>
            </p:cNvPr>
            <p:cNvGrpSpPr/>
            <p:nvPr/>
          </p:nvGrpSpPr>
          <p:grpSpPr>
            <a:xfrm>
              <a:off x="3964984" y="4011111"/>
              <a:ext cx="440078" cy="1052129"/>
              <a:chOff x="3964984" y="4011111"/>
              <a:chExt cx="440078" cy="1052129"/>
            </a:xfrm>
          </p:grpSpPr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6404AFAB-EA8C-817C-0940-2D1EAE4DF57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166048" y="4325609"/>
                <a:ext cx="7726" cy="52862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28052D66-E853-C1BF-E8B0-5CFF9F5E28F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125290" y="4300797"/>
                <a:ext cx="7726" cy="52862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9FCD1BB-B4D7-A0F2-28F6-8DAC151C393E}"/>
                  </a:ext>
                </a:extLst>
              </p:cNvPr>
              <p:cNvSpPr txBox="1"/>
              <p:nvPr/>
            </p:nvSpPr>
            <p:spPr>
              <a:xfrm>
                <a:off x="3980578" y="4011111"/>
                <a:ext cx="345558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/>
                  <a:t>S</a:t>
                </a:r>
              </a:p>
            </p:txBody>
          </p: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4B92BAF4-2FF9-08E9-D06E-EBF339E69D1A}"/>
                  </a:ext>
                </a:extLst>
              </p:cNvPr>
              <p:cNvGrpSpPr/>
              <p:nvPr/>
            </p:nvGrpSpPr>
            <p:grpSpPr>
              <a:xfrm>
                <a:off x="3964984" y="4614485"/>
                <a:ext cx="440078" cy="448755"/>
                <a:chOff x="3945114" y="4614485"/>
                <a:chExt cx="440078" cy="448755"/>
              </a:xfrm>
            </p:grpSpPr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CA6F0970-0127-FE62-46A2-ABDA8BCC9C32}"/>
                    </a:ext>
                  </a:extLst>
                </p:cNvPr>
                <p:cNvSpPr/>
                <p:nvPr/>
              </p:nvSpPr>
              <p:spPr>
                <a:xfrm>
                  <a:off x="3972746" y="4758714"/>
                  <a:ext cx="345558" cy="209667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0" name="Straight Arrow Connector 19">
                  <a:extLst>
                    <a:ext uri="{FF2B5EF4-FFF2-40B4-BE49-F238E27FC236}">
                      <a16:creationId xmlns:a16="http://schemas.microsoft.com/office/drawing/2014/main" id="{48864EAB-27B2-404C-594D-D17C42D327D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047466" y="4614485"/>
                  <a:ext cx="337726" cy="448755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AD0EB07E-C46E-AABC-9FA2-3B307C841C89}"/>
                    </a:ext>
                  </a:extLst>
                </p:cNvPr>
                <p:cNvSpPr txBox="1"/>
                <p:nvPr/>
              </p:nvSpPr>
              <p:spPr>
                <a:xfrm>
                  <a:off x="3945114" y="4684267"/>
                  <a:ext cx="345558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/>
                    <a:t>Z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1A285D44-F602-4A2E-FD69-2B80D6E03EFB}"/>
                    </a:ext>
                  </a:extLst>
                </p:cNvPr>
                <p:cNvSpPr txBox="1"/>
                <p:nvPr/>
              </p:nvSpPr>
              <p:spPr>
                <a:xfrm>
                  <a:off x="4589053" y="4004305"/>
                  <a:ext cx="48909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begChr m:val="|"/>
                            <m:endChr m:val="⟩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1A285D44-F602-4A2E-FD69-2B80D6E03E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89053" y="4004305"/>
                  <a:ext cx="489098" cy="369332"/>
                </a:xfrm>
                <a:prstGeom prst="rect">
                  <a:avLst/>
                </a:prstGeom>
                <a:blipFill>
                  <a:blip r:embed="rId13"/>
                  <a:stretch>
                    <a:fillRect r="-18750"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FE4730A-27DE-D639-1701-401E2D308A11}"/>
                  </a:ext>
                </a:extLst>
              </p:cNvPr>
              <p:cNvSpPr txBox="1"/>
              <p:nvPr/>
            </p:nvSpPr>
            <p:spPr>
              <a:xfrm>
                <a:off x="5724065" y="1429145"/>
                <a:ext cx="5072227" cy="133876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Clifford+T circuit 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/>
                  <a:t> T gates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⇓</m:t>
                      </m:r>
                    </m:oMath>
                  </m:oMathPara>
                </a14:m>
                <a:endParaRPr lang="en-US" sz="3200" b="1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⟩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2400" dirty="0"/>
                  <a:t> followed by Clifford operations</a:t>
                </a:r>
                <a:endParaRPr lang="en-US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FE4730A-27DE-D639-1701-401E2D308A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065" y="1429145"/>
                <a:ext cx="5072227" cy="1338764"/>
              </a:xfrm>
              <a:prstGeom prst="rect">
                <a:avLst/>
              </a:prstGeom>
              <a:blipFill>
                <a:blip r:embed="rId14"/>
                <a:stretch>
                  <a:fillRect l="-1923" t="-3636" b="-9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4B6D7B7-3E85-188A-112D-E65CB78B57BC}"/>
                  </a:ext>
                </a:extLst>
              </p:cNvPr>
              <p:cNvSpPr txBox="1"/>
              <p:nvPr/>
            </p:nvSpPr>
            <p:spPr>
              <a:xfrm>
                <a:off x="5276181" y="2926096"/>
                <a:ext cx="6095114" cy="646331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1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Gottesman-</a:t>
                </a:r>
                <a:r>
                  <a:rPr lang="en-US" sz="18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Knill</a:t>
                </a:r>
                <a:r>
                  <a:rPr lang="en-US" sz="1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Theorem</a:t>
                </a:r>
                <a:endParaRPr lang="en-US" sz="1800" dirty="0"/>
              </a:p>
              <a:p>
                <a:r>
                  <a:rPr lang="en-US" sz="1800" dirty="0"/>
                  <a:t>Clifford circuits, starting 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1800" dirty="0"/>
                  <a:t>, is classically </a:t>
                </a:r>
                <a:r>
                  <a:rPr lang="en-US" sz="1800" dirty="0" err="1"/>
                  <a:t>simulatable</a:t>
                </a:r>
                <a:endParaRPr lang="en-US" sz="18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4B6D7B7-3E85-188A-112D-E65CB78B57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6181" y="2926096"/>
                <a:ext cx="6095114" cy="646331"/>
              </a:xfrm>
              <a:prstGeom prst="rect">
                <a:avLst/>
              </a:prstGeom>
              <a:blipFill>
                <a:blip r:embed="rId15"/>
                <a:stretch>
                  <a:fillRect l="-1001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5BF5A52-C92F-445B-C141-512F25E711DE}"/>
                  </a:ext>
                </a:extLst>
              </p:cNvPr>
              <p:cNvSpPr txBox="1"/>
              <p:nvPr/>
            </p:nvSpPr>
            <p:spPr>
              <a:xfrm>
                <a:off x="494414" y="4223814"/>
                <a:ext cx="11313042" cy="1921295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If there are Clifford circuits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sub>
                    </m:sSub>
                  </m:oMath>
                </a14:m>
                <a:r>
                  <a:rPr lang="en-US" sz="2400" dirty="0"/>
                  <a:t> and coefficients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sub>
                    </m:sSub>
                  </m:oMath>
                </a14:m>
                <a:r>
                  <a:rPr lang="en-US" sz="2400" dirty="0"/>
                  <a:t>such that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sup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begChr m:val="|"/>
                              <m:endChr m:val="⟩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en-US" sz="2400" dirty="0"/>
              </a:p>
              <a:p>
                <a:r>
                  <a:rPr lang="en-US" sz="2400" dirty="0"/>
                  <a:t>Then Clifford+T circuit 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/>
                  <a:t> T gates can be classically simulated in time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5BF5A52-C92F-445B-C141-512F25E711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414" y="4223814"/>
                <a:ext cx="11313042" cy="1921295"/>
              </a:xfrm>
              <a:prstGeom prst="rect">
                <a:avLst/>
              </a:prstGeom>
              <a:blipFill>
                <a:blip r:embed="rId16"/>
                <a:stretch>
                  <a:fillRect l="-808" t="-2222" b="-6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CC4124BF-CC9E-AD59-90C0-3CD640A80EDC}"/>
              </a:ext>
            </a:extLst>
          </p:cNvPr>
          <p:cNvSpPr/>
          <p:nvPr/>
        </p:nvSpPr>
        <p:spPr>
          <a:xfrm>
            <a:off x="7841511" y="4721812"/>
            <a:ext cx="1190847" cy="50382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Stabilizer state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F3E88940-DD97-C99F-A3F3-858E852AD23A}"/>
              </a:ext>
            </a:extLst>
          </p:cNvPr>
          <p:cNvSpPr/>
          <p:nvPr/>
        </p:nvSpPr>
        <p:spPr>
          <a:xfrm>
            <a:off x="6820785" y="4910701"/>
            <a:ext cx="1073889" cy="680484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B1EB4CBA-92F5-1997-F8C3-2AE394570141}"/>
              </a:ext>
            </a:extLst>
          </p:cNvPr>
          <p:cNvSpPr/>
          <p:nvPr/>
        </p:nvSpPr>
        <p:spPr>
          <a:xfrm>
            <a:off x="4866367" y="4311243"/>
            <a:ext cx="597198" cy="503827"/>
          </a:xfrm>
          <a:prstGeom prst="ellipse">
            <a:avLst/>
          </a:prstGeom>
          <a:noFill/>
          <a:ln w="38100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32497229-FE61-FAA7-EB41-E1D8E2597E8B}"/>
              </a:ext>
            </a:extLst>
          </p:cNvPr>
          <p:cNvSpPr/>
          <p:nvPr/>
        </p:nvSpPr>
        <p:spPr>
          <a:xfrm>
            <a:off x="5388252" y="3858268"/>
            <a:ext cx="1190847" cy="503827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Stabilizer rank</a:t>
            </a:r>
          </a:p>
        </p:txBody>
      </p:sp>
    </p:spTree>
    <p:extLst>
      <p:ext uri="{BB962C8B-B14F-4D97-AF65-F5344CB8AC3E}">
        <p14:creationId xmlns:p14="http://schemas.microsoft.com/office/powerpoint/2010/main" val="67799269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179E9-A557-0C00-23E9-A91E3E3D7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Related Problem: Stabilizer Rank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29F7990-45D2-C2C9-1796-ADAE4FF07FF7}"/>
                  </a:ext>
                </a:extLst>
              </p:cNvPr>
              <p:cNvSpPr txBox="1"/>
              <p:nvPr/>
            </p:nvSpPr>
            <p:spPr>
              <a:xfrm>
                <a:off x="2041704" y="1691797"/>
                <a:ext cx="8108591" cy="136781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C00000"/>
                    </a:solidFill>
                  </a:rPr>
                  <a:t>Conjecture</a:t>
                </a:r>
              </a:p>
              <a:p>
                <a:r>
                  <a:rPr lang="en-US" sz="2400" b="0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⟩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2400" b="0" i="1" dirty="0">
                    <a:latin typeface="Cambria Math" panose="02040503050406030204" pitchFamily="18" charset="0"/>
                  </a:rPr>
                  <a:t> </a:t>
                </a:r>
                <a:r>
                  <a:rPr lang="en-US" sz="2400" dirty="0"/>
                  <a:t>is a linear combination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sz="2400" dirty="0"/>
                  <a:t> stabilizer states, then</a:t>
                </a:r>
                <a:endParaRPr lang="en-US" sz="24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29F7990-45D2-C2C9-1796-ADAE4FF07F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1704" y="1691797"/>
                <a:ext cx="8108591" cy="1367810"/>
              </a:xfrm>
              <a:prstGeom prst="rect">
                <a:avLst/>
              </a:prstGeom>
              <a:blipFill>
                <a:blip r:embed="rId2"/>
                <a:stretch>
                  <a:fillRect l="-1579" t="-4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046725D-7227-9877-A653-A12D0AE7B56E}"/>
                  </a:ext>
                </a:extLst>
              </p:cNvPr>
              <p:cNvSpPr txBox="1"/>
              <p:nvPr/>
            </p:nvSpPr>
            <p:spPr>
              <a:xfrm>
                <a:off x="8975649" y="482084"/>
                <a:ext cx="2528779" cy="711157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⟩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/4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|1⟩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046725D-7227-9877-A653-A12D0AE7B5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5649" y="482084"/>
                <a:ext cx="2528779" cy="71115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942927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179E9-A557-0C00-23E9-A91E3E3D7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Related Problem: Stabilizer Rank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29F7990-45D2-C2C9-1796-ADAE4FF07FF7}"/>
                  </a:ext>
                </a:extLst>
              </p:cNvPr>
              <p:cNvSpPr txBox="1"/>
              <p:nvPr/>
            </p:nvSpPr>
            <p:spPr>
              <a:xfrm>
                <a:off x="2041704" y="1691797"/>
                <a:ext cx="8108591" cy="136781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C00000"/>
                    </a:solidFill>
                  </a:rPr>
                  <a:t>Conjecture</a:t>
                </a:r>
              </a:p>
              <a:p>
                <a:r>
                  <a:rPr lang="en-US" sz="2400" b="0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⟩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2400" b="0" i="1" dirty="0">
                    <a:latin typeface="Cambria Math" panose="02040503050406030204" pitchFamily="18" charset="0"/>
                  </a:rPr>
                  <a:t> </a:t>
                </a:r>
                <a:r>
                  <a:rPr lang="en-US" sz="2400" dirty="0"/>
                  <a:t>is a linear combination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sz="2400" dirty="0"/>
                  <a:t> stabilizer states, then</a:t>
                </a:r>
                <a:endParaRPr lang="en-US" sz="24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29F7990-45D2-C2C9-1796-ADAE4FF07F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1704" y="1691797"/>
                <a:ext cx="8108591" cy="1367810"/>
              </a:xfrm>
              <a:prstGeom prst="rect">
                <a:avLst/>
              </a:prstGeom>
              <a:blipFill>
                <a:blip r:embed="rId2"/>
                <a:stretch>
                  <a:fillRect l="-1579" t="-4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D19E0799-02CB-6732-F5FB-1E06D8689CC4}"/>
              </a:ext>
            </a:extLst>
          </p:cNvPr>
          <p:cNvSpPr txBox="1"/>
          <p:nvPr/>
        </p:nvSpPr>
        <p:spPr>
          <a:xfrm>
            <a:off x="9088634" y="5132531"/>
            <a:ext cx="199759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[</a:t>
            </a:r>
            <a:r>
              <a:rPr lang="en-US" sz="1600" dirty="0" err="1"/>
              <a:t>Bravyi</a:t>
            </a:r>
            <a:r>
              <a:rPr lang="en-US" sz="1600" dirty="0"/>
              <a:t>, Gosset’16]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046725D-7227-9877-A653-A12D0AE7B56E}"/>
                  </a:ext>
                </a:extLst>
              </p:cNvPr>
              <p:cNvSpPr txBox="1"/>
              <p:nvPr/>
            </p:nvSpPr>
            <p:spPr>
              <a:xfrm>
                <a:off x="8975649" y="482084"/>
                <a:ext cx="2528779" cy="711157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⟩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/4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|1⟩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046725D-7227-9877-A653-A12D0AE7B5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5649" y="482084"/>
                <a:ext cx="2528779" cy="71115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AE28894-CBD4-782A-1B84-69A2CD6203A0}"/>
              </a:ext>
            </a:extLst>
          </p:cNvPr>
          <p:cNvCxnSpPr>
            <a:cxnSpLocks/>
          </p:cNvCxnSpPr>
          <p:nvPr/>
        </p:nvCxnSpPr>
        <p:spPr>
          <a:xfrm>
            <a:off x="902882" y="4306186"/>
            <a:ext cx="10386236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10D8576D-6247-49E0-A9E3-156D2B5409B8}"/>
              </a:ext>
            </a:extLst>
          </p:cNvPr>
          <p:cNvSpPr txBox="1"/>
          <p:nvPr/>
        </p:nvSpPr>
        <p:spPr>
          <a:xfrm>
            <a:off x="10983654" y="5132512"/>
            <a:ext cx="74029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Trivial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E6F41257-33B9-B115-76F5-66947540B08C}"/>
              </a:ext>
            </a:extLst>
          </p:cNvPr>
          <p:cNvCxnSpPr>
            <a:cxnSpLocks/>
          </p:cNvCxnSpPr>
          <p:nvPr/>
        </p:nvCxnSpPr>
        <p:spPr>
          <a:xfrm flipH="1" flipV="1">
            <a:off x="11086226" y="4309152"/>
            <a:ext cx="245435" cy="823379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F3558F7-964E-9CB8-3CA3-AA433421D47E}"/>
                  </a:ext>
                </a:extLst>
              </p:cNvPr>
              <p:cNvSpPr txBox="1"/>
              <p:nvPr/>
            </p:nvSpPr>
            <p:spPr>
              <a:xfrm>
                <a:off x="10681578" y="3946542"/>
                <a:ext cx="75358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F3558F7-964E-9CB8-3CA3-AA433421D4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1578" y="3946542"/>
                <a:ext cx="753583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E8794911-C71A-6393-452C-F9D35E41291B}"/>
                  </a:ext>
                </a:extLst>
              </p:cNvPr>
              <p:cNvSpPr txBox="1"/>
              <p:nvPr/>
            </p:nvSpPr>
            <p:spPr>
              <a:xfrm>
                <a:off x="9804286" y="3935247"/>
                <a:ext cx="75358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0.23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E8794911-C71A-6393-452C-F9D35E4129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4286" y="3935247"/>
                <a:ext cx="753583" cy="369332"/>
              </a:xfrm>
              <a:prstGeom prst="rect">
                <a:avLst/>
              </a:prstGeom>
              <a:blipFill>
                <a:blip r:embed="rId8"/>
                <a:stretch>
                  <a:fillRect r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64C248A4-AC08-D4C5-F9DF-9C40B3C0017B}"/>
              </a:ext>
            </a:extLst>
          </p:cNvPr>
          <p:cNvCxnSpPr>
            <a:cxnSpLocks/>
            <a:stCxn id="48" idx="0"/>
          </p:cNvCxnSpPr>
          <p:nvPr/>
        </p:nvCxnSpPr>
        <p:spPr>
          <a:xfrm flipV="1">
            <a:off x="10087430" y="4315874"/>
            <a:ext cx="93648" cy="816657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2BAFA4D3-0396-58C2-B884-44A147E13951}"/>
                  </a:ext>
                </a:extLst>
              </p:cNvPr>
              <p:cNvSpPr txBox="1"/>
              <p:nvPr/>
            </p:nvSpPr>
            <p:spPr>
              <a:xfrm>
                <a:off x="8222067" y="3875935"/>
                <a:ext cx="75358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𝒓</m:t>
                      </m:r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</m:d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2BAFA4D3-0396-58C2-B884-44A147E139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2067" y="3875935"/>
                <a:ext cx="753583" cy="461665"/>
              </a:xfrm>
              <a:prstGeom prst="rect">
                <a:avLst/>
              </a:prstGeom>
              <a:blipFill>
                <a:blip r:embed="rId9"/>
                <a:stretch>
                  <a:fillRect r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169653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179E9-A557-0C00-23E9-A91E3E3D7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Related Problem: Stabilizer Rank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29F7990-45D2-C2C9-1796-ADAE4FF07FF7}"/>
                  </a:ext>
                </a:extLst>
              </p:cNvPr>
              <p:cNvSpPr txBox="1"/>
              <p:nvPr/>
            </p:nvSpPr>
            <p:spPr>
              <a:xfrm>
                <a:off x="2041704" y="1691797"/>
                <a:ext cx="8108591" cy="136781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C00000"/>
                    </a:solidFill>
                  </a:rPr>
                  <a:t>Conjecture</a:t>
                </a:r>
              </a:p>
              <a:p>
                <a:r>
                  <a:rPr lang="en-US" sz="2400" b="0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⟩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2400" b="0" i="1" dirty="0">
                    <a:latin typeface="Cambria Math" panose="02040503050406030204" pitchFamily="18" charset="0"/>
                  </a:rPr>
                  <a:t> </a:t>
                </a:r>
                <a:r>
                  <a:rPr lang="en-US" sz="2400" dirty="0"/>
                  <a:t>is a linear combination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sz="2400" dirty="0"/>
                  <a:t> stabilizer states, then</a:t>
                </a:r>
                <a:endParaRPr lang="en-US" sz="24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29F7990-45D2-C2C9-1796-ADAE4FF07F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1704" y="1691797"/>
                <a:ext cx="8108591" cy="1367810"/>
              </a:xfrm>
              <a:prstGeom prst="rect">
                <a:avLst/>
              </a:prstGeom>
              <a:blipFill>
                <a:blip r:embed="rId2"/>
                <a:stretch>
                  <a:fillRect l="-1579" t="-4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>
            <a:extLst>
              <a:ext uri="{FF2B5EF4-FFF2-40B4-BE49-F238E27FC236}">
                <a16:creationId xmlns:a16="http://schemas.microsoft.com/office/drawing/2014/main" id="{A2C000D1-28A2-1CD6-83BD-5DDC70DB2A48}"/>
              </a:ext>
            </a:extLst>
          </p:cNvPr>
          <p:cNvSpPr txBox="1"/>
          <p:nvPr/>
        </p:nvSpPr>
        <p:spPr>
          <a:xfrm>
            <a:off x="2315358" y="5117197"/>
            <a:ext cx="220690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[Labib’22]</a:t>
            </a:r>
          </a:p>
          <a:p>
            <a:r>
              <a:rPr lang="en-US" sz="1600" dirty="0"/>
              <a:t>[</a:t>
            </a:r>
            <a:r>
              <a:rPr lang="en-US" sz="1600" dirty="0" err="1"/>
              <a:t>Lovitz</a:t>
            </a:r>
            <a:r>
              <a:rPr lang="en-US" sz="1600" dirty="0"/>
              <a:t>, Steffan’22]</a:t>
            </a:r>
          </a:p>
          <a:p>
            <a:r>
              <a:rPr lang="en-US" sz="1600" dirty="0"/>
              <a:t>[Peleg, </a:t>
            </a:r>
            <a:r>
              <a:rPr lang="en-US" sz="1600" dirty="0" err="1"/>
              <a:t>Shpilka</a:t>
            </a:r>
            <a:r>
              <a:rPr lang="en-US" sz="1600" dirty="0"/>
              <a:t>, Volk’22]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19E0799-02CB-6732-F5FB-1E06D8689CC4}"/>
              </a:ext>
            </a:extLst>
          </p:cNvPr>
          <p:cNvSpPr txBox="1"/>
          <p:nvPr/>
        </p:nvSpPr>
        <p:spPr>
          <a:xfrm>
            <a:off x="9088634" y="5132531"/>
            <a:ext cx="199759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[</a:t>
            </a:r>
            <a:r>
              <a:rPr lang="en-US" sz="1600" dirty="0" err="1"/>
              <a:t>Bravyi</a:t>
            </a:r>
            <a:r>
              <a:rPr lang="en-US" sz="1600" dirty="0"/>
              <a:t>, Gosset’16]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046725D-7227-9877-A653-A12D0AE7B56E}"/>
                  </a:ext>
                </a:extLst>
              </p:cNvPr>
              <p:cNvSpPr txBox="1"/>
              <p:nvPr/>
            </p:nvSpPr>
            <p:spPr>
              <a:xfrm>
                <a:off x="8975649" y="482084"/>
                <a:ext cx="2528779" cy="711157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⟩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/4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|1⟩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046725D-7227-9877-A653-A12D0AE7B5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5649" y="482084"/>
                <a:ext cx="2528779" cy="71115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AE28894-CBD4-782A-1B84-69A2CD6203A0}"/>
              </a:ext>
            </a:extLst>
          </p:cNvPr>
          <p:cNvCxnSpPr>
            <a:cxnSpLocks/>
          </p:cNvCxnSpPr>
          <p:nvPr/>
        </p:nvCxnSpPr>
        <p:spPr>
          <a:xfrm>
            <a:off x="902882" y="4306186"/>
            <a:ext cx="10386236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1FDBACEB-9AB1-6911-282B-ED0E630B16AF}"/>
              </a:ext>
            </a:extLst>
          </p:cNvPr>
          <p:cNvSpPr txBox="1"/>
          <p:nvPr/>
        </p:nvSpPr>
        <p:spPr>
          <a:xfrm>
            <a:off x="4288788" y="5117197"/>
            <a:ext cx="267650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[</a:t>
            </a:r>
            <a:r>
              <a:rPr lang="en-US" sz="1600" dirty="0" err="1"/>
              <a:t>Mehraban</a:t>
            </a:r>
            <a:r>
              <a:rPr lang="en-US" sz="1600" dirty="0"/>
              <a:t>, Tahmasbi’24]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C99165A-74FF-C64A-F75C-B801D39EB5D5}"/>
              </a:ext>
            </a:extLst>
          </p:cNvPr>
          <p:cNvSpPr txBox="1"/>
          <p:nvPr/>
        </p:nvSpPr>
        <p:spPr>
          <a:xfrm>
            <a:off x="68668" y="5132531"/>
            <a:ext cx="2344923" cy="338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[</a:t>
            </a:r>
            <a:r>
              <a:rPr lang="en-US" sz="1600" dirty="0" err="1"/>
              <a:t>Bravyi</a:t>
            </a:r>
            <a:r>
              <a:rPr lang="en-US" sz="1600" dirty="0"/>
              <a:t>, Smith, Smolin’16] 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4617287-24F8-C38E-567E-5DEAEEF307F0}"/>
              </a:ext>
            </a:extLst>
          </p:cNvPr>
          <p:cNvCxnSpPr>
            <a:cxnSpLocks/>
            <a:stCxn id="22" idx="0"/>
          </p:cNvCxnSpPr>
          <p:nvPr/>
        </p:nvCxnSpPr>
        <p:spPr>
          <a:xfrm flipV="1">
            <a:off x="1241130" y="4306186"/>
            <a:ext cx="165792" cy="826345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2F22F7C-1F3C-F774-FA61-42695FC6BED8}"/>
                  </a:ext>
                </a:extLst>
              </p:cNvPr>
              <p:cNvSpPr txBox="1"/>
              <p:nvPr/>
            </p:nvSpPr>
            <p:spPr>
              <a:xfrm>
                <a:off x="945425" y="3904277"/>
                <a:ext cx="753583" cy="4049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 b="0" i="0" smtClean="0">
                          <a:latin typeface="Cambria Math" panose="02040503050406030204" pitchFamily="18" charset="0"/>
                        </a:rPr>
                        <m:t>Ω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2F22F7C-1F3C-F774-FA61-42695FC6BE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425" y="3904277"/>
                <a:ext cx="753583" cy="404983"/>
              </a:xfrm>
              <a:prstGeom prst="rect">
                <a:avLst/>
              </a:prstGeom>
              <a:blipFill>
                <a:blip r:embed="rId4"/>
                <a:stretch>
                  <a:fillRect r="-4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B2FF70F-EED3-FD6E-3D7F-6520F3B9207D}"/>
              </a:ext>
            </a:extLst>
          </p:cNvPr>
          <p:cNvCxnSpPr>
            <a:cxnSpLocks/>
          </p:cNvCxnSpPr>
          <p:nvPr/>
        </p:nvCxnSpPr>
        <p:spPr>
          <a:xfrm flipH="1" flipV="1">
            <a:off x="2792699" y="4293818"/>
            <a:ext cx="245435" cy="823379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CC44E23-BCD7-9236-9FD8-17B7134645D9}"/>
                  </a:ext>
                </a:extLst>
              </p:cNvPr>
              <p:cNvSpPr txBox="1"/>
              <p:nvPr/>
            </p:nvSpPr>
            <p:spPr>
              <a:xfrm>
                <a:off x="2253266" y="3946542"/>
                <a:ext cx="75358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 b="0" i="0" smtClean="0">
                          <a:latin typeface="Cambria Math" panose="02040503050406030204" pitchFamily="18" charset="0"/>
                        </a:rPr>
                        <m:t>Ω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CC44E23-BCD7-9236-9FD8-17B7134645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3266" y="3946542"/>
                <a:ext cx="75358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81E9585A-9002-5C32-E27C-D4001D00050D}"/>
              </a:ext>
            </a:extLst>
          </p:cNvPr>
          <p:cNvCxnSpPr>
            <a:cxnSpLocks/>
          </p:cNvCxnSpPr>
          <p:nvPr/>
        </p:nvCxnSpPr>
        <p:spPr>
          <a:xfrm flipH="1" flipV="1">
            <a:off x="4506873" y="4301203"/>
            <a:ext cx="245435" cy="823379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1B36BF3F-7882-1BF7-FE1E-6E11FD210EC2}"/>
                  </a:ext>
                </a:extLst>
              </p:cNvPr>
              <p:cNvSpPr txBox="1"/>
              <p:nvPr/>
            </p:nvSpPr>
            <p:spPr>
              <a:xfrm>
                <a:off x="3006849" y="3584028"/>
                <a:ext cx="2676508" cy="714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 b="0" i="0" smtClean="0">
                          <a:latin typeface="Cambria Math" panose="02040503050406030204" pitchFamily="18" charset="0"/>
                        </a:rPr>
                        <m:t>Ω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func>
                                <m:func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800" b="0" i="0" smtClean="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p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p>
                                  </m:sSup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</m:d>
                                </m:e>
                              </m:func>
                            </m:den>
                          </m:f>
                        </m:e>
                      </m:d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1B36BF3F-7882-1BF7-FE1E-6E11FD210E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6849" y="3584028"/>
                <a:ext cx="2676508" cy="7146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>
            <a:extLst>
              <a:ext uri="{FF2B5EF4-FFF2-40B4-BE49-F238E27FC236}">
                <a16:creationId xmlns:a16="http://schemas.microsoft.com/office/drawing/2014/main" id="{10D8576D-6247-49E0-A9E3-156D2B5409B8}"/>
              </a:ext>
            </a:extLst>
          </p:cNvPr>
          <p:cNvSpPr txBox="1"/>
          <p:nvPr/>
        </p:nvSpPr>
        <p:spPr>
          <a:xfrm>
            <a:off x="10983654" y="5132512"/>
            <a:ext cx="74029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Trivial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E6F41257-33B9-B115-76F5-66947540B08C}"/>
              </a:ext>
            </a:extLst>
          </p:cNvPr>
          <p:cNvCxnSpPr>
            <a:cxnSpLocks/>
          </p:cNvCxnSpPr>
          <p:nvPr/>
        </p:nvCxnSpPr>
        <p:spPr>
          <a:xfrm flipH="1" flipV="1">
            <a:off x="11086226" y="4309152"/>
            <a:ext cx="245435" cy="823379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F3558F7-964E-9CB8-3CA3-AA433421D47E}"/>
                  </a:ext>
                </a:extLst>
              </p:cNvPr>
              <p:cNvSpPr txBox="1"/>
              <p:nvPr/>
            </p:nvSpPr>
            <p:spPr>
              <a:xfrm>
                <a:off x="10681578" y="3946542"/>
                <a:ext cx="75358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F3558F7-964E-9CB8-3CA3-AA433421D4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1578" y="3946542"/>
                <a:ext cx="753583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E8794911-C71A-6393-452C-F9D35E41291B}"/>
                  </a:ext>
                </a:extLst>
              </p:cNvPr>
              <p:cNvSpPr txBox="1"/>
              <p:nvPr/>
            </p:nvSpPr>
            <p:spPr>
              <a:xfrm>
                <a:off x="9804286" y="3935247"/>
                <a:ext cx="75358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0.23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E8794911-C71A-6393-452C-F9D35E4129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4286" y="3935247"/>
                <a:ext cx="753583" cy="369332"/>
              </a:xfrm>
              <a:prstGeom prst="rect">
                <a:avLst/>
              </a:prstGeom>
              <a:blipFill>
                <a:blip r:embed="rId8"/>
                <a:stretch>
                  <a:fillRect r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64C248A4-AC08-D4C5-F9DF-9C40B3C0017B}"/>
              </a:ext>
            </a:extLst>
          </p:cNvPr>
          <p:cNvCxnSpPr>
            <a:cxnSpLocks/>
            <a:stCxn id="48" idx="0"/>
          </p:cNvCxnSpPr>
          <p:nvPr/>
        </p:nvCxnSpPr>
        <p:spPr>
          <a:xfrm flipV="1">
            <a:off x="10087430" y="4315874"/>
            <a:ext cx="93648" cy="816657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2BAFA4D3-0396-58C2-B884-44A147E13951}"/>
                  </a:ext>
                </a:extLst>
              </p:cNvPr>
              <p:cNvSpPr txBox="1"/>
              <p:nvPr/>
            </p:nvSpPr>
            <p:spPr>
              <a:xfrm>
                <a:off x="8222067" y="3875935"/>
                <a:ext cx="75358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𝒓</m:t>
                      </m:r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</m:d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2BAFA4D3-0396-58C2-B884-44A147E139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2067" y="3875935"/>
                <a:ext cx="753583" cy="461665"/>
              </a:xfrm>
              <a:prstGeom prst="rect">
                <a:avLst/>
              </a:prstGeom>
              <a:blipFill>
                <a:blip r:embed="rId9"/>
                <a:stretch>
                  <a:fillRect r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865086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179E9-A557-0C00-23E9-A91E3E3D7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Related Problem: Stabilizer Rank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29F7990-45D2-C2C9-1796-ADAE4FF07FF7}"/>
                  </a:ext>
                </a:extLst>
              </p:cNvPr>
              <p:cNvSpPr txBox="1"/>
              <p:nvPr/>
            </p:nvSpPr>
            <p:spPr>
              <a:xfrm>
                <a:off x="2041704" y="1691797"/>
                <a:ext cx="8108591" cy="136781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C00000"/>
                    </a:solidFill>
                  </a:rPr>
                  <a:t>Conjecture</a:t>
                </a:r>
              </a:p>
              <a:p>
                <a:r>
                  <a:rPr lang="en-US" sz="2400" b="0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⟩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2400" b="0" i="1" dirty="0">
                    <a:latin typeface="Cambria Math" panose="02040503050406030204" pitchFamily="18" charset="0"/>
                  </a:rPr>
                  <a:t> </a:t>
                </a:r>
                <a:r>
                  <a:rPr lang="en-US" sz="2400" dirty="0"/>
                  <a:t>is a linear combination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sz="2400" dirty="0"/>
                  <a:t> stabilizer states, then</a:t>
                </a:r>
                <a:endParaRPr lang="en-US" sz="24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29F7990-45D2-C2C9-1796-ADAE4FF07F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1704" y="1691797"/>
                <a:ext cx="8108591" cy="1367810"/>
              </a:xfrm>
              <a:prstGeom prst="rect">
                <a:avLst/>
              </a:prstGeom>
              <a:blipFill>
                <a:blip r:embed="rId2"/>
                <a:stretch>
                  <a:fillRect l="-1579" t="-4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>
            <a:extLst>
              <a:ext uri="{FF2B5EF4-FFF2-40B4-BE49-F238E27FC236}">
                <a16:creationId xmlns:a16="http://schemas.microsoft.com/office/drawing/2014/main" id="{A2C000D1-28A2-1CD6-83BD-5DDC70DB2A48}"/>
              </a:ext>
            </a:extLst>
          </p:cNvPr>
          <p:cNvSpPr txBox="1"/>
          <p:nvPr/>
        </p:nvSpPr>
        <p:spPr>
          <a:xfrm>
            <a:off x="2315358" y="5117197"/>
            <a:ext cx="220690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[Labib’22]</a:t>
            </a:r>
          </a:p>
          <a:p>
            <a:r>
              <a:rPr lang="en-US" sz="1600" dirty="0"/>
              <a:t>[</a:t>
            </a:r>
            <a:r>
              <a:rPr lang="en-US" sz="1600" dirty="0" err="1"/>
              <a:t>Lovitz</a:t>
            </a:r>
            <a:r>
              <a:rPr lang="en-US" sz="1600" dirty="0"/>
              <a:t>, Steffan’22]</a:t>
            </a:r>
          </a:p>
          <a:p>
            <a:r>
              <a:rPr lang="en-US" sz="1600" dirty="0"/>
              <a:t>[Peleg, </a:t>
            </a:r>
            <a:r>
              <a:rPr lang="en-US" sz="1600" dirty="0" err="1"/>
              <a:t>Shpilka</a:t>
            </a:r>
            <a:r>
              <a:rPr lang="en-US" sz="1600" dirty="0"/>
              <a:t>, Volk’22]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19E0799-02CB-6732-F5FB-1E06D8689CC4}"/>
              </a:ext>
            </a:extLst>
          </p:cNvPr>
          <p:cNvSpPr txBox="1"/>
          <p:nvPr/>
        </p:nvSpPr>
        <p:spPr>
          <a:xfrm>
            <a:off x="9088634" y="5132531"/>
            <a:ext cx="199759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[</a:t>
            </a:r>
            <a:r>
              <a:rPr lang="en-US" sz="1600" dirty="0" err="1"/>
              <a:t>Bravyi</a:t>
            </a:r>
            <a:r>
              <a:rPr lang="en-US" sz="1600" dirty="0"/>
              <a:t>, Gosset’16]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046725D-7227-9877-A653-A12D0AE7B56E}"/>
                  </a:ext>
                </a:extLst>
              </p:cNvPr>
              <p:cNvSpPr txBox="1"/>
              <p:nvPr/>
            </p:nvSpPr>
            <p:spPr>
              <a:xfrm>
                <a:off x="8975649" y="482084"/>
                <a:ext cx="2528779" cy="711157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⟩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/4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|1⟩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046725D-7227-9877-A653-A12D0AE7B5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5649" y="482084"/>
                <a:ext cx="2528779" cy="71115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AE28894-CBD4-782A-1B84-69A2CD6203A0}"/>
              </a:ext>
            </a:extLst>
          </p:cNvPr>
          <p:cNvCxnSpPr>
            <a:cxnSpLocks/>
          </p:cNvCxnSpPr>
          <p:nvPr/>
        </p:nvCxnSpPr>
        <p:spPr>
          <a:xfrm>
            <a:off x="902882" y="4306186"/>
            <a:ext cx="10386236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1FDBACEB-9AB1-6911-282B-ED0E630B16AF}"/>
              </a:ext>
            </a:extLst>
          </p:cNvPr>
          <p:cNvSpPr txBox="1"/>
          <p:nvPr/>
        </p:nvSpPr>
        <p:spPr>
          <a:xfrm>
            <a:off x="4288788" y="5117197"/>
            <a:ext cx="267650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[</a:t>
            </a:r>
            <a:r>
              <a:rPr lang="en-US" sz="1600" dirty="0" err="1"/>
              <a:t>Mehraban</a:t>
            </a:r>
            <a:r>
              <a:rPr lang="en-US" sz="1600" dirty="0"/>
              <a:t>, Tahmasbi’24]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C99165A-74FF-C64A-F75C-B801D39EB5D5}"/>
              </a:ext>
            </a:extLst>
          </p:cNvPr>
          <p:cNvSpPr txBox="1"/>
          <p:nvPr/>
        </p:nvSpPr>
        <p:spPr>
          <a:xfrm>
            <a:off x="68668" y="5132531"/>
            <a:ext cx="2344923" cy="338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[</a:t>
            </a:r>
            <a:r>
              <a:rPr lang="en-US" sz="1600" dirty="0" err="1"/>
              <a:t>Bravyi</a:t>
            </a:r>
            <a:r>
              <a:rPr lang="en-US" sz="1600" dirty="0"/>
              <a:t>, Smith, Smolin’16] 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4617287-24F8-C38E-567E-5DEAEEF307F0}"/>
              </a:ext>
            </a:extLst>
          </p:cNvPr>
          <p:cNvCxnSpPr>
            <a:cxnSpLocks/>
            <a:stCxn id="22" idx="0"/>
          </p:cNvCxnSpPr>
          <p:nvPr/>
        </p:nvCxnSpPr>
        <p:spPr>
          <a:xfrm flipV="1">
            <a:off x="1241130" y="4306186"/>
            <a:ext cx="165792" cy="826345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2F22F7C-1F3C-F774-FA61-42695FC6BED8}"/>
                  </a:ext>
                </a:extLst>
              </p:cNvPr>
              <p:cNvSpPr txBox="1"/>
              <p:nvPr/>
            </p:nvSpPr>
            <p:spPr>
              <a:xfrm>
                <a:off x="945425" y="3904277"/>
                <a:ext cx="753583" cy="4049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 b="0" i="0" smtClean="0">
                          <a:latin typeface="Cambria Math" panose="02040503050406030204" pitchFamily="18" charset="0"/>
                        </a:rPr>
                        <m:t>Ω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2F22F7C-1F3C-F774-FA61-42695FC6BE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425" y="3904277"/>
                <a:ext cx="753583" cy="404983"/>
              </a:xfrm>
              <a:prstGeom prst="rect">
                <a:avLst/>
              </a:prstGeom>
              <a:blipFill>
                <a:blip r:embed="rId4"/>
                <a:stretch>
                  <a:fillRect r="-4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B2FF70F-EED3-FD6E-3D7F-6520F3B9207D}"/>
              </a:ext>
            </a:extLst>
          </p:cNvPr>
          <p:cNvCxnSpPr>
            <a:cxnSpLocks/>
          </p:cNvCxnSpPr>
          <p:nvPr/>
        </p:nvCxnSpPr>
        <p:spPr>
          <a:xfrm flipH="1" flipV="1">
            <a:off x="2792699" y="4293818"/>
            <a:ext cx="245435" cy="823379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CC44E23-BCD7-9236-9FD8-17B7134645D9}"/>
                  </a:ext>
                </a:extLst>
              </p:cNvPr>
              <p:cNvSpPr txBox="1"/>
              <p:nvPr/>
            </p:nvSpPr>
            <p:spPr>
              <a:xfrm>
                <a:off x="2253266" y="3946542"/>
                <a:ext cx="75358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 b="0" i="0" smtClean="0">
                          <a:latin typeface="Cambria Math" panose="02040503050406030204" pitchFamily="18" charset="0"/>
                        </a:rPr>
                        <m:t>Ω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CC44E23-BCD7-9236-9FD8-17B7134645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3266" y="3946542"/>
                <a:ext cx="75358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81E9585A-9002-5C32-E27C-D4001D00050D}"/>
              </a:ext>
            </a:extLst>
          </p:cNvPr>
          <p:cNvCxnSpPr>
            <a:cxnSpLocks/>
          </p:cNvCxnSpPr>
          <p:nvPr/>
        </p:nvCxnSpPr>
        <p:spPr>
          <a:xfrm flipH="1" flipV="1">
            <a:off x="4506873" y="4301203"/>
            <a:ext cx="245435" cy="823379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1B36BF3F-7882-1BF7-FE1E-6E11FD210EC2}"/>
                  </a:ext>
                </a:extLst>
              </p:cNvPr>
              <p:cNvSpPr txBox="1"/>
              <p:nvPr/>
            </p:nvSpPr>
            <p:spPr>
              <a:xfrm>
                <a:off x="3006849" y="3584028"/>
                <a:ext cx="2676508" cy="714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 b="0" i="0" smtClean="0">
                          <a:latin typeface="Cambria Math" panose="02040503050406030204" pitchFamily="18" charset="0"/>
                        </a:rPr>
                        <m:t>Ω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func>
                                <m:func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800" b="0" i="0" smtClean="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p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p>
                                  </m:sSup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</m:d>
                                </m:e>
                              </m:func>
                            </m:den>
                          </m:f>
                        </m:e>
                      </m:d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1B36BF3F-7882-1BF7-FE1E-6E11FD210E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6849" y="3584028"/>
                <a:ext cx="2676508" cy="7146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>
            <a:extLst>
              <a:ext uri="{FF2B5EF4-FFF2-40B4-BE49-F238E27FC236}">
                <a16:creationId xmlns:a16="http://schemas.microsoft.com/office/drawing/2014/main" id="{10D8576D-6247-49E0-A9E3-156D2B5409B8}"/>
              </a:ext>
            </a:extLst>
          </p:cNvPr>
          <p:cNvSpPr txBox="1"/>
          <p:nvPr/>
        </p:nvSpPr>
        <p:spPr>
          <a:xfrm>
            <a:off x="10983654" y="5132512"/>
            <a:ext cx="74029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Trivial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E6F41257-33B9-B115-76F5-66947540B08C}"/>
              </a:ext>
            </a:extLst>
          </p:cNvPr>
          <p:cNvCxnSpPr>
            <a:cxnSpLocks/>
          </p:cNvCxnSpPr>
          <p:nvPr/>
        </p:nvCxnSpPr>
        <p:spPr>
          <a:xfrm flipH="1" flipV="1">
            <a:off x="11086226" y="4309152"/>
            <a:ext cx="245435" cy="823379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F3558F7-964E-9CB8-3CA3-AA433421D47E}"/>
                  </a:ext>
                </a:extLst>
              </p:cNvPr>
              <p:cNvSpPr txBox="1"/>
              <p:nvPr/>
            </p:nvSpPr>
            <p:spPr>
              <a:xfrm>
                <a:off x="10681578" y="3946542"/>
                <a:ext cx="75358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F3558F7-964E-9CB8-3CA3-AA433421D4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1578" y="3946542"/>
                <a:ext cx="753583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E8794911-C71A-6393-452C-F9D35E41291B}"/>
                  </a:ext>
                </a:extLst>
              </p:cNvPr>
              <p:cNvSpPr txBox="1"/>
              <p:nvPr/>
            </p:nvSpPr>
            <p:spPr>
              <a:xfrm>
                <a:off x="9804286" y="3935247"/>
                <a:ext cx="75358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0.23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E8794911-C71A-6393-452C-F9D35E4129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4286" y="3935247"/>
                <a:ext cx="753583" cy="369332"/>
              </a:xfrm>
              <a:prstGeom prst="rect">
                <a:avLst/>
              </a:prstGeom>
              <a:blipFill>
                <a:blip r:embed="rId8"/>
                <a:stretch>
                  <a:fillRect r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64C248A4-AC08-D4C5-F9DF-9C40B3C0017B}"/>
              </a:ext>
            </a:extLst>
          </p:cNvPr>
          <p:cNvCxnSpPr>
            <a:cxnSpLocks/>
            <a:stCxn id="48" idx="0"/>
          </p:cNvCxnSpPr>
          <p:nvPr/>
        </p:nvCxnSpPr>
        <p:spPr>
          <a:xfrm flipV="1">
            <a:off x="10087430" y="4315874"/>
            <a:ext cx="93648" cy="816657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2BAFA4D3-0396-58C2-B884-44A147E13951}"/>
                  </a:ext>
                </a:extLst>
              </p:cNvPr>
              <p:cNvSpPr txBox="1"/>
              <p:nvPr/>
            </p:nvSpPr>
            <p:spPr>
              <a:xfrm>
                <a:off x="8222067" y="3875935"/>
                <a:ext cx="75358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𝒓</m:t>
                      </m:r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</m:d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2BAFA4D3-0396-58C2-B884-44A147E139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2067" y="3875935"/>
                <a:ext cx="753583" cy="461665"/>
              </a:xfrm>
              <a:prstGeom prst="rect">
                <a:avLst/>
              </a:prstGeom>
              <a:blipFill>
                <a:blip r:embed="rId9"/>
                <a:stretch>
                  <a:fillRect r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821B84F0-607C-3DDA-1203-BDAC01BD8FA5}"/>
                  </a:ext>
                </a:extLst>
              </p:cNvPr>
              <p:cNvSpPr txBox="1"/>
              <p:nvPr/>
            </p:nvSpPr>
            <p:spPr>
              <a:xfrm>
                <a:off x="5156956" y="3598374"/>
                <a:ext cx="1461075" cy="720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  <m:d>
                        <m:dPr>
                          <m:ctrlPr>
                            <a:rPr lang="en-US" sz="1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func>
                                <m:funcPr>
                                  <m:ctrlPr>
                                    <a:rPr lang="en-US" sz="1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sz="18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800" b="0" i="0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p>
                                      <m:r>
                                        <a:rPr lang="en-US" sz="18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8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</m:d>
                                </m:e>
                              </m:func>
                            </m:den>
                          </m:f>
                        </m:e>
                      </m:d>
                    </m:oMath>
                  </m:oMathPara>
                </a14:m>
                <a:endParaRPr lang="en-US" sz="1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821B84F0-607C-3DDA-1203-BDAC01BD8F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6956" y="3598374"/>
                <a:ext cx="1461075" cy="72032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Box 59">
            <a:extLst>
              <a:ext uri="{FF2B5EF4-FFF2-40B4-BE49-F238E27FC236}">
                <a16:creationId xmlns:a16="http://schemas.microsoft.com/office/drawing/2014/main" id="{424E9AB5-54A9-8A7C-2D63-16639F984B8F}"/>
              </a:ext>
            </a:extLst>
          </p:cNvPr>
          <p:cNvSpPr txBox="1"/>
          <p:nvPr/>
        </p:nvSpPr>
        <p:spPr>
          <a:xfrm>
            <a:off x="4453303" y="4727877"/>
            <a:ext cx="24601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C00000"/>
                </a:solidFill>
              </a:rPr>
              <a:t>Our work</a:t>
            </a:r>
            <a:endParaRPr lang="en-US" sz="1800" b="0" i="0" dirty="0">
              <a:latin typeface="Cambria Math" panose="02040503050406030204" pitchFamily="18" charset="0"/>
            </a:endParaRP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9D021F52-50DC-4B0F-2ABB-F0EF8D879A61}"/>
              </a:ext>
            </a:extLst>
          </p:cNvPr>
          <p:cNvCxnSpPr>
            <a:cxnSpLocks/>
            <a:stCxn id="60" idx="0"/>
          </p:cNvCxnSpPr>
          <p:nvPr/>
        </p:nvCxnSpPr>
        <p:spPr>
          <a:xfrm flipV="1">
            <a:off x="5683357" y="4293818"/>
            <a:ext cx="47643" cy="434059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588288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179E9-A557-0C00-23E9-A91E3E3D7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Related Problem: Quadratic Uncertainty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1CCAE2-9A03-60AF-0CA8-114DEC52BD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974572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CN" sz="2400" dirty="0"/>
                  <a:t>Let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Suppose linear functions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</m:sub>
                    </m:sSub>
                  </m:oMath>
                </a14:m>
                <a:r>
                  <a:rPr lang="en-US" sz="2400" dirty="0"/>
                  <a:t> and coefficients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</m:sub>
                    </m:sSub>
                  </m:oMath>
                </a14:m>
                <a:r>
                  <a:rPr lang="en-US" sz="2400" dirty="0"/>
                  <a:t> satisfy</a:t>
                </a:r>
              </a:p>
              <a:p>
                <a:pPr marL="0" indent="0">
                  <a:buNone/>
                </a:pPr>
                <a:endParaRPr lang="en-US" sz="4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</m:sup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sup>
                          </m:sSup>
                        </m:e>
                      </m:nary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b="1" dirty="0">
                    <a:solidFill>
                      <a:srgbClr val="C00000"/>
                    </a:solidFill>
                  </a:rPr>
                  <a:t>How large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</m:d>
                  </m:oMath>
                </a14:m>
                <a:r>
                  <a:rPr lang="en-US" sz="2400" b="1" dirty="0">
                    <a:solidFill>
                      <a:srgbClr val="C00000"/>
                    </a:solidFill>
                  </a:rPr>
                  <a:t> needs to be?</a:t>
                </a:r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1CCAE2-9A03-60AF-0CA8-114DEC52BD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974572" cy="4351338"/>
              </a:xfrm>
              <a:blipFill>
                <a:blip r:embed="rId2"/>
                <a:stretch>
                  <a:fillRect l="-889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512332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179E9-A557-0C00-23E9-A91E3E3D7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Related Problem: Quadratic Uncertainty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1CCAE2-9A03-60AF-0CA8-114DEC52BD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974572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CN" sz="2400" dirty="0"/>
                  <a:t>Let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Suppose linear functions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</m:sub>
                    </m:sSub>
                  </m:oMath>
                </a14:m>
                <a:r>
                  <a:rPr lang="en-US" sz="2400" dirty="0"/>
                  <a:t> and coefficients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</m:sub>
                    </m:sSub>
                  </m:oMath>
                </a14:m>
                <a:r>
                  <a:rPr lang="en-US" sz="2400" dirty="0"/>
                  <a:t> satisfy</a:t>
                </a:r>
              </a:p>
              <a:p>
                <a:pPr marL="0" indent="0">
                  <a:buNone/>
                </a:pPr>
                <a:endParaRPr lang="en-US" sz="4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</m:sup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sup>
                          </m:sSup>
                        </m:e>
                      </m:nary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b="1" dirty="0">
                    <a:solidFill>
                      <a:srgbClr val="C00000"/>
                    </a:solidFill>
                  </a:rPr>
                  <a:t>How large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</m:d>
                  </m:oMath>
                </a14:m>
                <a:r>
                  <a:rPr lang="en-US" sz="2400" b="1" dirty="0">
                    <a:solidFill>
                      <a:srgbClr val="C00000"/>
                    </a:solidFill>
                  </a:rPr>
                  <a:t> needs to be?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b="1" dirty="0"/>
                  <a:t>Answer: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sz="2400" dirty="0"/>
                  <a:t> is the number of non-zero Fourier coefficients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1CCAE2-9A03-60AF-0CA8-114DEC52BD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974572" cy="4351338"/>
              </a:xfrm>
              <a:blipFill>
                <a:blip r:embed="rId2"/>
                <a:stretch>
                  <a:fillRect l="-889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258628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179E9-A557-0C00-23E9-A91E3E3D7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Related Problem: Quadratic Uncertainty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1CCAE2-9A03-60AF-0CA8-114DEC52BD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974572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CN" sz="2400" dirty="0"/>
                  <a:t>Let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Suppose </a:t>
                </a:r>
                <a:r>
                  <a:rPr 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quadratic</a:t>
                </a:r>
                <a:r>
                  <a:rPr lang="en-US" sz="2400" dirty="0"/>
                  <a:t> functions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</m:sub>
                    </m:sSub>
                  </m:oMath>
                </a14:m>
                <a:r>
                  <a:rPr lang="en-US" sz="2400" dirty="0"/>
                  <a:t> and coefficients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</m:sub>
                    </m:sSub>
                  </m:oMath>
                </a14:m>
                <a:r>
                  <a:rPr lang="en-US" sz="2400" dirty="0"/>
                  <a:t> satisfy</a:t>
                </a:r>
              </a:p>
              <a:p>
                <a:pPr marL="0" indent="0">
                  <a:buNone/>
                </a:pPr>
                <a:endParaRPr lang="en-US" sz="4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</m:sup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sup>
                          </m:sSup>
                        </m:e>
                      </m:nary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b="1" dirty="0">
                    <a:solidFill>
                      <a:srgbClr val="C00000"/>
                    </a:solidFill>
                  </a:rPr>
                  <a:t>How large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</m:d>
                  </m:oMath>
                </a14:m>
                <a:r>
                  <a:rPr lang="en-US" sz="2400" b="1" dirty="0">
                    <a:solidFill>
                      <a:srgbClr val="C00000"/>
                    </a:solidFill>
                  </a:rPr>
                  <a:t> needs to be?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1CCAE2-9A03-60AF-0CA8-114DEC52BD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974572" cy="4351338"/>
              </a:xfrm>
              <a:blipFill>
                <a:blip r:embed="rId2"/>
                <a:stretch>
                  <a:fillRect l="-889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433829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179E9-A557-0C00-23E9-A91E3E3D7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Related Problem: Quadratic Uncertainty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1CCAE2-9A03-60AF-0CA8-114DEC52BD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974572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CN" sz="2400" dirty="0"/>
                  <a:t>Let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Suppose </a:t>
                </a:r>
                <a:r>
                  <a:rPr 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quadratic</a:t>
                </a:r>
                <a:r>
                  <a:rPr lang="en-US" sz="2400" dirty="0"/>
                  <a:t> functions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</m:sub>
                    </m:sSub>
                  </m:oMath>
                </a14:m>
                <a:r>
                  <a:rPr lang="en-US" sz="2400" dirty="0"/>
                  <a:t> and coefficients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</m:sub>
                    </m:sSub>
                  </m:oMath>
                </a14:m>
                <a:r>
                  <a:rPr lang="en-US" sz="2400" dirty="0"/>
                  <a:t> satisfy</a:t>
                </a:r>
              </a:p>
              <a:p>
                <a:pPr marL="0" indent="0">
                  <a:buNone/>
                </a:pPr>
                <a:endParaRPr lang="en-US" sz="4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</m:sup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sup>
                          </m:sSup>
                        </m:e>
                      </m:nary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b="1" dirty="0">
                    <a:solidFill>
                      <a:srgbClr val="C00000"/>
                    </a:solidFill>
                  </a:rPr>
                  <a:t>How large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</m:d>
                  </m:oMath>
                </a14:m>
                <a:r>
                  <a:rPr lang="en-US" sz="2400" b="1" dirty="0">
                    <a:solidFill>
                      <a:srgbClr val="C00000"/>
                    </a:solidFill>
                  </a:rPr>
                  <a:t> needs to be? </a:t>
                </a:r>
              </a:p>
              <a:p>
                <a:pPr marL="0" indent="0">
                  <a:buNone/>
                </a:pPr>
                <a:r>
                  <a:rPr lang="en-US" sz="2400" b="1" dirty="0">
                    <a:solidFill>
                      <a:srgbClr val="C00000"/>
                    </a:solidFill>
                  </a:rPr>
                  <a:t>Even for </a:t>
                </a:r>
                <a14:m>
                  <m:oMath xmlns:m="http://schemas.openxmlformats.org/officeDocument/2006/math">
                    <m:r>
                      <a:rPr lang="en-US" sz="2400" b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𝐴𝑁𝐷</m:t>
                    </m:r>
                  </m:oMath>
                </a14:m>
                <a:r>
                  <a:rPr lang="en-US" sz="2400" b="1" dirty="0">
                    <a:solidFill>
                      <a:srgbClr val="C00000"/>
                    </a:solidFill>
                  </a:rPr>
                  <a:t>? </a:t>
                </a:r>
                <a:r>
                  <a:rPr lang="en-US" sz="1800" dirty="0">
                    <a:solidFill>
                      <a:schemeClr val="bg1">
                        <a:lumMod val="50000"/>
                      </a:schemeClr>
                    </a:solidFill>
                  </a:rPr>
                  <a:t>[Hatami’11]		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but conjectured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</m:oMath>
                </a14:m>
                <a:endParaRPr lang="en-US" sz="24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1CCAE2-9A03-60AF-0CA8-114DEC52BD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974572" cy="4351338"/>
              </a:xfrm>
              <a:blipFill>
                <a:blip r:embed="rId2"/>
                <a:stretch>
                  <a:fillRect l="-889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2652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3AB93-E0A9-83D3-68F1-1B6FFF1FB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Clifford+T</a:t>
            </a:r>
            <a:r>
              <a:rPr lang="en-US" b="1" dirty="0"/>
              <a:t> Circuit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30B2F20-D59B-A0C2-2323-47B044DEBC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8241" y="3327996"/>
            <a:ext cx="3295517" cy="128955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3FE1C67-BDEB-E382-4024-CDE1114AD6C2}"/>
              </a:ext>
            </a:extLst>
          </p:cNvPr>
          <p:cNvSpPr txBox="1"/>
          <p:nvPr/>
        </p:nvSpPr>
        <p:spPr>
          <a:xfrm>
            <a:off x="1217829" y="1926584"/>
            <a:ext cx="9756341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Universality</a:t>
            </a:r>
            <a:endParaRPr lang="en-US" sz="2800" dirty="0"/>
          </a:p>
          <a:p>
            <a:r>
              <a:rPr lang="en-US" sz="2800" dirty="0"/>
              <a:t>By including T gate, Clifford gates can represent all quantum computation</a:t>
            </a:r>
          </a:p>
        </p:txBody>
      </p:sp>
    </p:spTree>
    <p:extLst>
      <p:ext uri="{BB962C8B-B14F-4D97-AF65-F5344CB8AC3E}">
        <p14:creationId xmlns:p14="http://schemas.microsoft.com/office/powerpoint/2010/main" val="409926520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179E9-A557-0C00-23E9-A91E3E3D7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Related Problem: Quadratic Uncertainty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1CCAE2-9A03-60AF-0CA8-114DEC52BD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974572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CN" sz="2400" dirty="0"/>
                  <a:t>Let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Suppose </a:t>
                </a:r>
                <a:r>
                  <a:rPr 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quadratic</a:t>
                </a:r>
                <a:r>
                  <a:rPr lang="en-US" sz="2400" dirty="0"/>
                  <a:t> functions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</m:sub>
                    </m:sSub>
                  </m:oMath>
                </a14:m>
                <a:r>
                  <a:rPr lang="en-US" sz="2400" dirty="0"/>
                  <a:t> and coefficients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</m:sub>
                    </m:sSub>
                  </m:oMath>
                </a14:m>
                <a:r>
                  <a:rPr lang="en-US" sz="2400" dirty="0"/>
                  <a:t> satisfy</a:t>
                </a:r>
              </a:p>
              <a:p>
                <a:pPr marL="0" indent="0">
                  <a:buNone/>
                </a:pPr>
                <a:endParaRPr lang="en-US" sz="4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</m:sup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sup>
                          </m:sSup>
                        </m:e>
                      </m:nary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b="1" dirty="0">
                    <a:solidFill>
                      <a:srgbClr val="C00000"/>
                    </a:solidFill>
                  </a:rPr>
                  <a:t>How large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</m:d>
                  </m:oMath>
                </a14:m>
                <a:r>
                  <a:rPr lang="en-US" sz="2400" b="1" dirty="0">
                    <a:solidFill>
                      <a:srgbClr val="C00000"/>
                    </a:solidFill>
                  </a:rPr>
                  <a:t> needs to be? </a:t>
                </a:r>
              </a:p>
              <a:p>
                <a:pPr marL="0" indent="0">
                  <a:buNone/>
                </a:pPr>
                <a:r>
                  <a:rPr lang="en-US" sz="2400" b="1" dirty="0">
                    <a:solidFill>
                      <a:srgbClr val="C00000"/>
                    </a:solidFill>
                  </a:rPr>
                  <a:t>Even for </a:t>
                </a:r>
                <a14:m>
                  <m:oMath xmlns:m="http://schemas.openxmlformats.org/officeDocument/2006/math">
                    <m:r>
                      <a:rPr lang="en-US" sz="2400" b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𝐴𝑁𝐷</m:t>
                    </m:r>
                  </m:oMath>
                </a14:m>
                <a:r>
                  <a:rPr lang="en-US" sz="2400" b="1" dirty="0">
                    <a:solidFill>
                      <a:srgbClr val="C00000"/>
                    </a:solidFill>
                  </a:rPr>
                  <a:t>? </a:t>
                </a:r>
                <a:r>
                  <a:rPr lang="en-US" sz="1800" dirty="0">
                    <a:solidFill>
                      <a:schemeClr val="bg1">
                        <a:lumMod val="50000"/>
                      </a:schemeClr>
                    </a:solidFill>
                  </a:rPr>
                  <a:t>[Hatami’11]		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but conjectured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</m:oMath>
                </a14:m>
                <a:endParaRPr lang="en-US" sz="2400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sz="2400" b="1" dirty="0">
                    <a:solidFill>
                      <a:srgbClr val="C00000"/>
                    </a:solidFill>
                  </a:rPr>
                  <a:t>Explicit function </a:t>
                </a:r>
                <a14:m>
                  <m:oMath xmlns:m="http://schemas.openxmlformats.org/officeDocument/2006/math">
                    <m:r>
                      <a:rPr lang="en-US" sz="2400" b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r>
                  <a:rPr lang="en-US" sz="2400" b="1" dirty="0">
                    <a:solidFill>
                      <a:srgbClr val="C00000"/>
                    </a:solidFill>
                  </a:rPr>
                  <a:t>? </a:t>
                </a:r>
                <a:r>
                  <a:rPr lang="en-US" sz="1800" dirty="0">
                    <a:solidFill>
                      <a:schemeClr val="bg1">
                        <a:lumMod val="50000"/>
                      </a:schemeClr>
                    </a:solidFill>
                  </a:rPr>
                  <a:t>[Williams’18; Chen, Williams’19]	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for any fixed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24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1CCAE2-9A03-60AF-0CA8-114DEC52BD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974572" cy="4351338"/>
              </a:xfrm>
              <a:blipFill>
                <a:blip r:embed="rId2"/>
                <a:stretch>
                  <a:fillRect l="-889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086230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179E9-A557-0C00-23E9-A91E3E3D7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Related Problem: Quadratic Uncertainty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1CCAE2-9A03-60AF-0CA8-114DEC52BD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974572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CN" sz="2400" dirty="0"/>
                  <a:t>Let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Suppose </a:t>
                </a:r>
                <a:r>
                  <a:rPr 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quadratic</a:t>
                </a:r>
                <a:r>
                  <a:rPr lang="en-US" sz="2400" dirty="0"/>
                  <a:t> functions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</m:sub>
                    </m:sSub>
                  </m:oMath>
                </a14:m>
                <a:r>
                  <a:rPr lang="en-US" sz="2400" dirty="0"/>
                  <a:t> and coefficients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</m:sub>
                    </m:sSub>
                  </m:oMath>
                </a14:m>
                <a:r>
                  <a:rPr lang="en-US" sz="2400" dirty="0"/>
                  <a:t> satisfy</a:t>
                </a:r>
              </a:p>
              <a:p>
                <a:pPr marL="0" indent="0">
                  <a:buNone/>
                </a:pPr>
                <a:endParaRPr lang="en-US" sz="4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</m:sup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sup>
                          </m:sSup>
                        </m:e>
                      </m:nary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b="1" dirty="0">
                    <a:solidFill>
                      <a:srgbClr val="C00000"/>
                    </a:solidFill>
                  </a:rPr>
                  <a:t>How large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</m:d>
                  </m:oMath>
                </a14:m>
                <a:r>
                  <a:rPr lang="en-US" sz="2400" b="1" dirty="0">
                    <a:solidFill>
                      <a:srgbClr val="C00000"/>
                    </a:solidFill>
                  </a:rPr>
                  <a:t> needs to be? </a:t>
                </a:r>
              </a:p>
              <a:p>
                <a:pPr marL="0" indent="0">
                  <a:buNone/>
                </a:pPr>
                <a:r>
                  <a:rPr lang="en-US" sz="2400" b="1" dirty="0">
                    <a:solidFill>
                      <a:srgbClr val="C00000"/>
                    </a:solidFill>
                  </a:rPr>
                  <a:t>Even for </a:t>
                </a:r>
                <a14:m>
                  <m:oMath xmlns:m="http://schemas.openxmlformats.org/officeDocument/2006/math">
                    <m:r>
                      <a:rPr lang="en-US" sz="2400" b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𝐴𝑁𝐷</m:t>
                    </m:r>
                  </m:oMath>
                </a14:m>
                <a:r>
                  <a:rPr lang="en-US" sz="2400" b="1" dirty="0">
                    <a:solidFill>
                      <a:srgbClr val="C00000"/>
                    </a:solidFill>
                  </a:rPr>
                  <a:t>? </a:t>
                </a:r>
                <a:r>
                  <a:rPr lang="en-US" sz="1800" dirty="0">
                    <a:solidFill>
                      <a:schemeClr val="bg1">
                        <a:lumMod val="50000"/>
                      </a:schemeClr>
                    </a:solidFill>
                  </a:rPr>
                  <a:t>[Hatami’11]		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but conjectured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</m:oMath>
                </a14:m>
                <a:endParaRPr lang="en-US" sz="2400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sz="2400" b="1" dirty="0">
                    <a:solidFill>
                      <a:srgbClr val="C00000"/>
                    </a:solidFill>
                  </a:rPr>
                  <a:t>Explicit function </a:t>
                </a:r>
                <a14:m>
                  <m:oMath xmlns:m="http://schemas.openxmlformats.org/officeDocument/2006/math">
                    <m:r>
                      <a:rPr lang="en-US" sz="2400" b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r>
                  <a:rPr lang="en-US" sz="2400" b="1" dirty="0">
                    <a:solidFill>
                      <a:srgbClr val="C00000"/>
                    </a:solidFill>
                  </a:rPr>
                  <a:t>? </a:t>
                </a:r>
                <a:r>
                  <a:rPr lang="en-US" sz="1800" dirty="0">
                    <a:solidFill>
                      <a:schemeClr val="bg1">
                        <a:lumMod val="50000"/>
                      </a:schemeClr>
                    </a:solidFill>
                  </a:rPr>
                  <a:t>[Williams’18; Chen, Williams’19]	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for any fixed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2400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sz="2400" b="1" dirty="0">
                    <a:solidFill>
                      <a:srgbClr val="C00000"/>
                    </a:solidFill>
                  </a:rPr>
                  <a:t>Explicit function </a:t>
                </a:r>
                <a14:m>
                  <m:oMath xmlns:m="http://schemas.openxmlformats.org/officeDocument/2006/math">
                    <m:r>
                      <a:rPr lang="en-US" sz="2400" b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b="1" dirty="0">
                    <a:solidFill>
                      <a:srgbClr val="C00000"/>
                    </a:solidFill>
                  </a:rPr>
                  <a:t>? </a:t>
                </a:r>
                <a:r>
                  <a:rPr lang="en-US" sz="1800" dirty="0">
                    <a:solidFill>
                      <a:schemeClr val="bg1">
                        <a:lumMod val="50000"/>
                      </a:schemeClr>
                    </a:solidFill>
                  </a:rPr>
                  <a:t>[</a:t>
                </a:r>
                <a:r>
                  <a:rPr lang="en-US" sz="1800" dirty="0" err="1">
                    <a:solidFill>
                      <a:schemeClr val="bg1">
                        <a:lumMod val="50000"/>
                      </a:schemeClr>
                    </a:solidFill>
                  </a:rPr>
                  <a:t>Mehraban</a:t>
                </a:r>
                <a:r>
                  <a:rPr lang="en-US" sz="1800" dirty="0">
                    <a:solidFill>
                      <a:schemeClr val="bg1">
                        <a:lumMod val="50000"/>
                      </a:schemeClr>
                    </a:solidFill>
                  </a:rPr>
                  <a:t>, Tahmasbi’24]		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func>
                              <m:funcPr>
                                <m:ctrlPr>
                                  <a:rPr lang="en-US" sz="2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sz="24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</m:fName>
                              <m:e>
                                <m:d>
                                  <m:dPr>
                                    <m:ctrlPr>
                                      <a:rPr lang="en-US" sz="24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e>
                            </m:func>
                          </m:den>
                        </m:f>
                      </m:e>
                    </m:d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 </a:t>
                </a:r>
                <a:endParaRPr lang="en-US" sz="18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1CCAE2-9A03-60AF-0CA8-114DEC52BD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974572" cy="4351338"/>
              </a:xfrm>
              <a:blipFill>
                <a:blip r:embed="rId2"/>
                <a:stretch>
                  <a:fillRect l="-889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221808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179E9-A557-0C00-23E9-A91E3E3D7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Related Problem: Quadratic Uncertainty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1CCAE2-9A03-60AF-0CA8-114DEC52BD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974572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CN" sz="2400" dirty="0"/>
                  <a:t>Let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Suppose </a:t>
                </a:r>
                <a:r>
                  <a:rPr 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quadratic</a:t>
                </a:r>
                <a:r>
                  <a:rPr lang="en-US" sz="2400" dirty="0"/>
                  <a:t> functions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</m:sub>
                    </m:sSub>
                  </m:oMath>
                </a14:m>
                <a:r>
                  <a:rPr lang="en-US" sz="2400" dirty="0"/>
                  <a:t> and coefficients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</m:sub>
                    </m:sSub>
                  </m:oMath>
                </a14:m>
                <a:r>
                  <a:rPr lang="en-US" sz="2400" dirty="0"/>
                  <a:t> satisfy</a:t>
                </a:r>
              </a:p>
              <a:p>
                <a:pPr marL="0" indent="0">
                  <a:buNone/>
                </a:pPr>
                <a:endParaRPr lang="en-US" sz="4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</m:sup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sup>
                          </m:sSup>
                        </m:e>
                      </m:nary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b="1" dirty="0">
                    <a:solidFill>
                      <a:srgbClr val="C00000"/>
                    </a:solidFill>
                  </a:rPr>
                  <a:t>How large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</m:d>
                  </m:oMath>
                </a14:m>
                <a:r>
                  <a:rPr lang="en-US" sz="2400" b="1" dirty="0">
                    <a:solidFill>
                      <a:srgbClr val="C00000"/>
                    </a:solidFill>
                  </a:rPr>
                  <a:t> needs to be? </a:t>
                </a:r>
              </a:p>
              <a:p>
                <a:pPr marL="0" indent="0">
                  <a:buNone/>
                </a:pPr>
                <a:r>
                  <a:rPr lang="en-US" sz="2400" b="1" dirty="0">
                    <a:solidFill>
                      <a:srgbClr val="C00000"/>
                    </a:solidFill>
                  </a:rPr>
                  <a:t>Even for </a:t>
                </a:r>
                <a14:m>
                  <m:oMath xmlns:m="http://schemas.openxmlformats.org/officeDocument/2006/math">
                    <m:r>
                      <a:rPr lang="en-US" sz="2400" b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𝐴𝑁𝐷</m:t>
                    </m:r>
                  </m:oMath>
                </a14:m>
                <a:r>
                  <a:rPr lang="en-US" sz="2400" b="1" dirty="0">
                    <a:solidFill>
                      <a:srgbClr val="C00000"/>
                    </a:solidFill>
                  </a:rPr>
                  <a:t>? </a:t>
                </a:r>
                <a:r>
                  <a:rPr lang="en-US" sz="1800" dirty="0">
                    <a:solidFill>
                      <a:schemeClr val="bg1">
                        <a:lumMod val="50000"/>
                      </a:schemeClr>
                    </a:solidFill>
                  </a:rPr>
                  <a:t>[Hatami’11]		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but conjectured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</m:oMath>
                </a14:m>
                <a:endParaRPr lang="en-US" sz="2400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sz="2400" b="1" dirty="0">
                    <a:solidFill>
                      <a:srgbClr val="C00000"/>
                    </a:solidFill>
                  </a:rPr>
                  <a:t>Explicit function </a:t>
                </a:r>
                <a14:m>
                  <m:oMath xmlns:m="http://schemas.openxmlformats.org/officeDocument/2006/math">
                    <m:r>
                      <a:rPr lang="en-US" sz="2400" b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r>
                  <a:rPr lang="en-US" sz="2400" b="1" dirty="0">
                    <a:solidFill>
                      <a:srgbClr val="C00000"/>
                    </a:solidFill>
                  </a:rPr>
                  <a:t>? </a:t>
                </a:r>
                <a:r>
                  <a:rPr lang="en-US" sz="1800" dirty="0">
                    <a:solidFill>
                      <a:schemeClr val="bg1">
                        <a:lumMod val="50000"/>
                      </a:schemeClr>
                    </a:solidFill>
                  </a:rPr>
                  <a:t>[Williams’18; Chen, Williams’19]	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for any fixed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2400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sz="2400" b="1" dirty="0">
                    <a:solidFill>
                      <a:srgbClr val="C00000"/>
                    </a:solidFill>
                  </a:rPr>
                  <a:t>Explicit function </a:t>
                </a:r>
                <a14:m>
                  <m:oMath xmlns:m="http://schemas.openxmlformats.org/officeDocument/2006/math">
                    <m:r>
                      <a:rPr lang="en-US" sz="2400" b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b="1" dirty="0">
                    <a:solidFill>
                      <a:srgbClr val="C00000"/>
                    </a:solidFill>
                  </a:rPr>
                  <a:t>? </a:t>
                </a:r>
                <a:r>
                  <a:rPr lang="en-US" sz="1800" dirty="0">
                    <a:solidFill>
                      <a:schemeClr val="bg1">
                        <a:lumMod val="50000"/>
                      </a:schemeClr>
                    </a:solidFill>
                  </a:rPr>
                  <a:t>[</a:t>
                </a:r>
                <a:r>
                  <a:rPr lang="en-US" sz="1800" dirty="0" err="1">
                    <a:solidFill>
                      <a:schemeClr val="bg1">
                        <a:lumMod val="50000"/>
                      </a:schemeClr>
                    </a:solidFill>
                  </a:rPr>
                  <a:t>Mehraban</a:t>
                </a:r>
                <a:r>
                  <a:rPr lang="en-US" sz="1800" dirty="0">
                    <a:solidFill>
                      <a:schemeClr val="bg1">
                        <a:lumMod val="50000"/>
                      </a:schemeClr>
                    </a:solidFill>
                  </a:rPr>
                  <a:t>, Tahmasbi’24]		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func>
                              <m:funcPr>
                                <m:ctrlPr>
                                  <a:rPr lang="en-US" sz="2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sz="24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</m:fName>
                              <m:e>
                                <m:d>
                                  <m:dPr>
                                    <m:ctrlPr>
                                      <a:rPr lang="en-US" sz="24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e>
                            </m:func>
                          </m:den>
                        </m:f>
                      </m:e>
                    </m:d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 </a:t>
                </a:r>
                <a:endParaRPr lang="en-US" sz="18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1CCAE2-9A03-60AF-0CA8-114DEC52BD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974572" cy="4351338"/>
              </a:xfrm>
              <a:blipFill>
                <a:blip r:embed="rId2"/>
                <a:stretch>
                  <a:fillRect l="-889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3B067BD-54F5-C99F-E01F-BE68BE0B6EB5}"/>
                  </a:ext>
                </a:extLst>
              </p:cNvPr>
              <p:cNvSpPr txBox="1"/>
              <p:nvPr/>
            </p:nvSpPr>
            <p:spPr>
              <a:xfrm>
                <a:off x="9739588" y="5113514"/>
                <a:ext cx="1461075" cy="99732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 b="0" i="0" smtClean="0">
                          <a:latin typeface="Cambria Math" panose="02040503050406030204" pitchFamily="18" charset="0"/>
                        </a:rPr>
                        <m:t>Ω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func>
                                <m:func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800" b="0" i="0" smtClean="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p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d>
                                </m:e>
                              </m:func>
                            </m:den>
                          </m:f>
                        </m:e>
                      </m:d>
                    </m:oMath>
                  </m:oMathPara>
                </a14:m>
                <a:endParaRPr lang="en-US" sz="1800" dirty="0"/>
              </a:p>
              <a:p>
                <a:pPr algn="ctr"/>
                <a:r>
                  <a:rPr lang="en-US" sz="1800" b="1" dirty="0">
                    <a:solidFill>
                      <a:srgbClr val="C00000"/>
                    </a:solidFill>
                  </a:rPr>
                  <a:t>Our work</a:t>
                </a:r>
                <a:endParaRPr lang="en-US" sz="1800" b="0" i="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3B067BD-54F5-C99F-E01F-BE68BE0B6E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9588" y="5113514"/>
                <a:ext cx="1461075" cy="997324"/>
              </a:xfrm>
              <a:prstGeom prst="rect">
                <a:avLst/>
              </a:prstGeom>
              <a:blipFill>
                <a:blip r:embed="rId3"/>
                <a:stretch>
                  <a:fillRect b="-920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680691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179E9-A557-0C00-23E9-A91E3E3D7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Related Problem: Quadratic Uncertainty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1CCAE2-9A03-60AF-0CA8-114DEC52BD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974572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CN" sz="2400" dirty="0"/>
                  <a:t>Let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Suppose </a:t>
                </a:r>
                <a:r>
                  <a:rPr 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quadratic</a:t>
                </a:r>
                <a:r>
                  <a:rPr lang="en-US" sz="2400" dirty="0"/>
                  <a:t> functions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</m:sub>
                    </m:sSub>
                  </m:oMath>
                </a14:m>
                <a:r>
                  <a:rPr lang="en-US" sz="2400" dirty="0"/>
                  <a:t> and coefficients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</m:sub>
                    </m:sSub>
                  </m:oMath>
                </a14:m>
                <a:r>
                  <a:rPr lang="en-US" sz="2400" dirty="0"/>
                  <a:t> satisfy</a:t>
                </a:r>
              </a:p>
              <a:p>
                <a:pPr marL="0" indent="0">
                  <a:buNone/>
                </a:pPr>
                <a:endParaRPr lang="en-US" sz="4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</m:sup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sup>
                          </m:sSup>
                        </m:e>
                      </m:nary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b="1" dirty="0">
                    <a:solidFill>
                      <a:srgbClr val="C00000"/>
                    </a:solidFill>
                  </a:rPr>
                  <a:t>How large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</m:d>
                  </m:oMath>
                </a14:m>
                <a:r>
                  <a:rPr lang="en-US" sz="2400" b="1" dirty="0">
                    <a:solidFill>
                      <a:srgbClr val="C00000"/>
                    </a:solidFill>
                  </a:rPr>
                  <a:t> needs to be? </a:t>
                </a:r>
              </a:p>
              <a:p>
                <a:pPr marL="0" indent="0">
                  <a:buNone/>
                </a:pPr>
                <a:r>
                  <a:rPr lang="en-US" sz="2400" b="1" dirty="0">
                    <a:solidFill>
                      <a:srgbClr val="C00000"/>
                    </a:solidFill>
                  </a:rPr>
                  <a:t>Even for </a:t>
                </a:r>
                <a14:m>
                  <m:oMath xmlns:m="http://schemas.openxmlformats.org/officeDocument/2006/math">
                    <m:r>
                      <a:rPr lang="en-US" sz="2400" b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𝐴𝑁𝐷</m:t>
                    </m:r>
                  </m:oMath>
                </a14:m>
                <a:r>
                  <a:rPr lang="en-US" sz="2400" b="1" dirty="0">
                    <a:solidFill>
                      <a:srgbClr val="C00000"/>
                    </a:solidFill>
                  </a:rPr>
                  <a:t>? </a:t>
                </a:r>
                <a:r>
                  <a:rPr lang="en-US" sz="1800" dirty="0">
                    <a:solidFill>
                      <a:schemeClr val="bg1">
                        <a:lumMod val="50000"/>
                      </a:schemeClr>
                    </a:solidFill>
                  </a:rPr>
                  <a:t>[Hatami’11]		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but conjectured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</m:oMath>
                </a14:m>
                <a:endParaRPr lang="en-US" sz="2400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sz="2400" b="1" dirty="0">
                    <a:solidFill>
                      <a:srgbClr val="C00000"/>
                    </a:solidFill>
                  </a:rPr>
                  <a:t>Explicit function </a:t>
                </a:r>
                <a14:m>
                  <m:oMath xmlns:m="http://schemas.openxmlformats.org/officeDocument/2006/math">
                    <m:r>
                      <a:rPr lang="en-US" sz="2400" b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r>
                  <a:rPr lang="en-US" sz="2400" b="1" dirty="0">
                    <a:solidFill>
                      <a:srgbClr val="C00000"/>
                    </a:solidFill>
                  </a:rPr>
                  <a:t>? </a:t>
                </a:r>
                <a:r>
                  <a:rPr lang="en-US" sz="1800" dirty="0">
                    <a:solidFill>
                      <a:schemeClr val="bg1">
                        <a:lumMod val="50000"/>
                      </a:schemeClr>
                    </a:solidFill>
                  </a:rPr>
                  <a:t>[Williams’18; Chen, Williams’19]	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for any fixed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2400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sz="2400" b="1" dirty="0">
                    <a:solidFill>
                      <a:srgbClr val="C00000"/>
                    </a:solidFill>
                  </a:rPr>
                  <a:t>Explicit function </a:t>
                </a:r>
                <a14:m>
                  <m:oMath xmlns:m="http://schemas.openxmlformats.org/officeDocument/2006/math">
                    <m:r>
                      <a:rPr lang="en-US" sz="2400" b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b="1" dirty="0">
                    <a:solidFill>
                      <a:srgbClr val="C00000"/>
                    </a:solidFill>
                  </a:rPr>
                  <a:t>? </a:t>
                </a:r>
                <a:r>
                  <a:rPr lang="en-US" sz="1800" dirty="0">
                    <a:solidFill>
                      <a:schemeClr val="bg1">
                        <a:lumMod val="50000"/>
                      </a:schemeClr>
                    </a:solidFill>
                  </a:rPr>
                  <a:t>[</a:t>
                </a:r>
                <a:r>
                  <a:rPr lang="en-US" sz="1800" dirty="0" err="1">
                    <a:solidFill>
                      <a:schemeClr val="bg1">
                        <a:lumMod val="50000"/>
                      </a:schemeClr>
                    </a:solidFill>
                  </a:rPr>
                  <a:t>Mehraban</a:t>
                </a:r>
                <a:r>
                  <a:rPr lang="en-US" sz="1800" dirty="0">
                    <a:solidFill>
                      <a:schemeClr val="bg1">
                        <a:lumMod val="50000"/>
                      </a:schemeClr>
                    </a:solidFill>
                  </a:rPr>
                  <a:t>, Tahmasbi’24]		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func>
                              <m:funcPr>
                                <m:ctrlPr>
                                  <a:rPr lang="en-US" sz="2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sz="24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</m:fName>
                              <m:e>
                                <m:d>
                                  <m:dPr>
                                    <m:ctrlPr>
                                      <a:rPr lang="en-US" sz="24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e>
                            </m:func>
                          </m:den>
                        </m:f>
                      </m:e>
                    </m:d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 </a:t>
                </a:r>
                <a:endParaRPr lang="en-US" sz="18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1CCAE2-9A03-60AF-0CA8-114DEC52BD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974572" cy="4351338"/>
              </a:xfrm>
              <a:blipFill>
                <a:blip r:embed="rId2"/>
                <a:stretch>
                  <a:fillRect l="-889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3B067BD-54F5-C99F-E01F-BE68BE0B6EB5}"/>
                  </a:ext>
                </a:extLst>
              </p:cNvPr>
              <p:cNvSpPr txBox="1"/>
              <p:nvPr/>
            </p:nvSpPr>
            <p:spPr>
              <a:xfrm>
                <a:off x="9739588" y="5113514"/>
                <a:ext cx="1461075" cy="99732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 b="0" i="0" smtClean="0">
                          <a:latin typeface="Cambria Math" panose="02040503050406030204" pitchFamily="18" charset="0"/>
                        </a:rPr>
                        <m:t>Ω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func>
                                <m:func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800" b="0" i="0" smtClean="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p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d>
                                </m:e>
                              </m:func>
                            </m:den>
                          </m:f>
                        </m:e>
                      </m:d>
                    </m:oMath>
                  </m:oMathPara>
                </a14:m>
                <a:endParaRPr lang="en-US" sz="1800" dirty="0"/>
              </a:p>
              <a:p>
                <a:pPr algn="ctr"/>
                <a:r>
                  <a:rPr lang="en-US" sz="1800" b="1" dirty="0">
                    <a:solidFill>
                      <a:srgbClr val="C00000"/>
                    </a:solidFill>
                  </a:rPr>
                  <a:t>Our work</a:t>
                </a:r>
                <a:endParaRPr lang="en-US" sz="1800" b="0" i="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3B067BD-54F5-C99F-E01F-BE68BE0B6E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9588" y="5113514"/>
                <a:ext cx="1461075" cy="997324"/>
              </a:xfrm>
              <a:prstGeom prst="rect">
                <a:avLst/>
              </a:prstGeom>
              <a:blipFill>
                <a:blip r:embed="rId3"/>
                <a:stretch>
                  <a:fillRect b="-920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D4EA783A-22B5-3DE3-5E04-BC58607008D6}"/>
              </a:ext>
            </a:extLst>
          </p:cNvPr>
          <p:cNvSpPr txBox="1"/>
          <p:nvPr/>
        </p:nvSpPr>
        <p:spPr>
          <a:xfrm>
            <a:off x="1951443" y="6012744"/>
            <a:ext cx="6778256" cy="531209"/>
          </a:xfrm>
          <a:prstGeom prst="wedgeRoundRectCallout">
            <a:avLst>
              <a:gd name="adj1" fmla="val 47481"/>
              <a:gd name="adj2" fmla="val -92622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Question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A non-quantum proof for this?	</a:t>
            </a:r>
          </a:p>
        </p:txBody>
      </p:sp>
    </p:spTree>
    <p:extLst>
      <p:ext uri="{BB962C8B-B14F-4D97-AF65-F5344CB8AC3E}">
        <p14:creationId xmlns:p14="http://schemas.microsoft.com/office/powerpoint/2010/main" val="376655963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F90F0-EA0F-6458-FB44-99DCE7509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Related Problem by Dominic Berry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59BBB2E-2963-BCC4-0B2D-4AD50FD697AE}"/>
                  </a:ext>
                </a:extLst>
              </p:cNvPr>
              <p:cNvSpPr txBox="1"/>
              <p:nvPr/>
            </p:nvSpPr>
            <p:spPr>
              <a:xfrm>
                <a:off x="838200" y="1759688"/>
                <a:ext cx="105156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One diagonal unitary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400" dirty="0"/>
                  <a:t> can correct phases of amplitude: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begChr m:val="|"/>
                        <m:endChr m:val="⟩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</m:oMath>
                </a14:m>
                <a:endParaRPr lang="en-US" sz="2400" dirty="0"/>
              </a:p>
              <a:p>
                <a:r>
                  <a:rPr lang="en-US" sz="2400" dirty="0"/>
                  <a:t>How many diagonal </a:t>
                </a:r>
                <a:r>
                  <a:rPr lang="en-US" sz="2400" dirty="0" err="1"/>
                  <a:t>unitaries</a:t>
                </a:r>
                <a:r>
                  <a:rPr lang="en-US" sz="2400" dirty="0"/>
                  <a:t> can construct the state?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59BBB2E-2963-BCC4-0B2D-4AD50FD697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59688"/>
                <a:ext cx="10515600" cy="830997"/>
              </a:xfrm>
              <a:prstGeom prst="rect">
                <a:avLst/>
              </a:prstGeom>
              <a:blipFill>
                <a:blip r:embed="rId2"/>
                <a:stretch>
                  <a:fillRect l="-928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TextBox 83">
            <a:extLst>
              <a:ext uri="{FF2B5EF4-FFF2-40B4-BE49-F238E27FC236}">
                <a16:creationId xmlns:a16="http://schemas.microsoft.com/office/drawing/2014/main" id="{7388143E-CD3A-93E7-F7CC-A88511D69462}"/>
              </a:ext>
            </a:extLst>
          </p:cNvPr>
          <p:cNvSpPr txBox="1"/>
          <p:nvPr/>
        </p:nvSpPr>
        <p:spPr>
          <a:xfrm>
            <a:off x="9949859" y="1458704"/>
            <a:ext cx="22421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Dominic Berry</a:t>
            </a:r>
          </a:p>
          <a:p>
            <a:pPr algn="ctr"/>
            <a:r>
              <a:rPr lang="en-US" dirty="0"/>
              <a:t>Macquarie University</a:t>
            </a:r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6C8B6685-6542-BF33-CE60-8F16024F04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231" y="138586"/>
            <a:ext cx="1007395" cy="134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318641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F90F0-EA0F-6458-FB44-99DCE7509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Related Problem by Dominic Berry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59BBB2E-2963-BCC4-0B2D-4AD50FD697AE}"/>
                  </a:ext>
                </a:extLst>
              </p:cNvPr>
              <p:cNvSpPr txBox="1"/>
              <p:nvPr/>
            </p:nvSpPr>
            <p:spPr>
              <a:xfrm>
                <a:off x="838200" y="1759688"/>
                <a:ext cx="105156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One diagonal unitary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400" dirty="0"/>
                  <a:t> can correct phases of amplitude: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begChr m:val="|"/>
                        <m:endChr m:val="⟩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</m:oMath>
                </a14:m>
                <a:endParaRPr lang="en-US" sz="2400" dirty="0"/>
              </a:p>
              <a:p>
                <a:r>
                  <a:rPr lang="en-US" sz="2400" dirty="0"/>
                  <a:t>How many diagonal </a:t>
                </a:r>
                <a:r>
                  <a:rPr lang="en-US" sz="2400" dirty="0" err="1"/>
                  <a:t>unitaries</a:t>
                </a:r>
                <a:r>
                  <a:rPr lang="en-US" sz="2400" dirty="0"/>
                  <a:t> can construct the state?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59BBB2E-2963-BCC4-0B2D-4AD50FD697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59688"/>
                <a:ext cx="10515600" cy="830997"/>
              </a:xfrm>
              <a:prstGeom prst="rect">
                <a:avLst/>
              </a:prstGeom>
              <a:blipFill>
                <a:blip r:embed="rId2"/>
                <a:stretch>
                  <a:fillRect l="-928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0" name="Group 79">
            <a:extLst>
              <a:ext uri="{FF2B5EF4-FFF2-40B4-BE49-F238E27FC236}">
                <a16:creationId xmlns:a16="http://schemas.microsoft.com/office/drawing/2014/main" id="{2324301E-48DD-F670-D2C3-B589CE8E2896}"/>
              </a:ext>
            </a:extLst>
          </p:cNvPr>
          <p:cNvGrpSpPr/>
          <p:nvPr/>
        </p:nvGrpSpPr>
        <p:grpSpPr>
          <a:xfrm>
            <a:off x="1206610" y="2659685"/>
            <a:ext cx="6608298" cy="2054427"/>
            <a:chOff x="2905863" y="3214101"/>
            <a:chExt cx="6608298" cy="2054427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FF9C753-B15F-9FD7-1AF6-5E931FF5901D}"/>
                </a:ext>
              </a:extLst>
            </p:cNvPr>
            <p:cNvCxnSpPr>
              <a:cxnSpLocks/>
            </p:cNvCxnSpPr>
            <p:nvPr/>
          </p:nvCxnSpPr>
          <p:spPr>
            <a:xfrm>
              <a:off x="3384979" y="5061094"/>
              <a:ext cx="469427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BCC0609-3607-ECB5-311E-9C7400531305}"/>
                </a:ext>
              </a:extLst>
            </p:cNvPr>
            <p:cNvCxnSpPr>
              <a:cxnSpLocks/>
            </p:cNvCxnSpPr>
            <p:nvPr/>
          </p:nvCxnSpPr>
          <p:spPr>
            <a:xfrm>
              <a:off x="3384979" y="3407729"/>
              <a:ext cx="469427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F84C534-0B01-BDCB-23B9-1392685F7A59}"/>
                </a:ext>
              </a:extLst>
            </p:cNvPr>
            <p:cNvCxnSpPr>
              <a:cxnSpLocks/>
            </p:cNvCxnSpPr>
            <p:nvPr/>
          </p:nvCxnSpPr>
          <p:spPr>
            <a:xfrm>
              <a:off x="3384979" y="3735574"/>
              <a:ext cx="469427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A85DC3E-B84D-565E-8CF3-4FC757DE9E9F}"/>
                </a:ext>
              </a:extLst>
            </p:cNvPr>
            <p:cNvCxnSpPr>
              <a:cxnSpLocks/>
            </p:cNvCxnSpPr>
            <p:nvPr/>
          </p:nvCxnSpPr>
          <p:spPr>
            <a:xfrm>
              <a:off x="3384979" y="4072267"/>
              <a:ext cx="469427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0D65D8E-CFC2-D2DD-582C-408855C6D5B4}"/>
                </a:ext>
              </a:extLst>
            </p:cNvPr>
            <p:cNvCxnSpPr>
              <a:cxnSpLocks/>
            </p:cNvCxnSpPr>
            <p:nvPr/>
          </p:nvCxnSpPr>
          <p:spPr>
            <a:xfrm>
              <a:off x="3384979" y="4391244"/>
              <a:ext cx="469427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FC19E7F-DE63-CEC9-9E66-57418D73EA15}"/>
                </a:ext>
              </a:extLst>
            </p:cNvPr>
            <p:cNvCxnSpPr>
              <a:cxnSpLocks/>
            </p:cNvCxnSpPr>
            <p:nvPr/>
          </p:nvCxnSpPr>
          <p:spPr>
            <a:xfrm>
              <a:off x="3384979" y="4720860"/>
              <a:ext cx="469427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79BAB84C-9A9F-660A-3CA0-C0558264E5A7}"/>
                    </a:ext>
                  </a:extLst>
                </p:cNvPr>
                <p:cNvSpPr txBox="1"/>
                <p:nvPr/>
              </p:nvSpPr>
              <p:spPr>
                <a:xfrm>
                  <a:off x="2905863" y="3214101"/>
                  <a:ext cx="48909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⟩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79BAB84C-9A9F-660A-3CA0-C0558264E5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05863" y="3214101"/>
                  <a:ext cx="489098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C8F09FB9-BAB2-ECAF-958D-D44305413B84}"/>
                    </a:ext>
                  </a:extLst>
                </p:cNvPr>
                <p:cNvSpPr txBox="1"/>
                <p:nvPr/>
              </p:nvSpPr>
              <p:spPr>
                <a:xfrm>
                  <a:off x="2909405" y="3547253"/>
                  <a:ext cx="48909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⟩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C8F09FB9-BAB2-ECAF-958D-D44305413B8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09405" y="3547253"/>
                  <a:ext cx="489098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20204C5E-4930-F312-16D0-E6B46DDC5E6A}"/>
                    </a:ext>
                  </a:extLst>
                </p:cNvPr>
                <p:cNvSpPr txBox="1"/>
                <p:nvPr/>
              </p:nvSpPr>
              <p:spPr>
                <a:xfrm>
                  <a:off x="2909409" y="3892815"/>
                  <a:ext cx="48909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⟩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20204C5E-4930-F312-16D0-E6B46DDC5E6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09409" y="3892815"/>
                  <a:ext cx="489098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A05B170B-AA90-99EF-D73F-2C7E53F1A9EA}"/>
                    </a:ext>
                  </a:extLst>
                </p:cNvPr>
                <p:cNvSpPr txBox="1"/>
                <p:nvPr/>
              </p:nvSpPr>
              <p:spPr>
                <a:xfrm>
                  <a:off x="2909408" y="4195842"/>
                  <a:ext cx="48909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⟩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A05B170B-AA90-99EF-D73F-2C7E53F1A9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09408" y="4195842"/>
                  <a:ext cx="489098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36439011-C5A5-49D1-4C5E-52D8539DA314}"/>
                    </a:ext>
                  </a:extLst>
                </p:cNvPr>
                <p:cNvSpPr txBox="1"/>
                <p:nvPr/>
              </p:nvSpPr>
              <p:spPr>
                <a:xfrm>
                  <a:off x="2909409" y="4525447"/>
                  <a:ext cx="48909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⟩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36439011-C5A5-49D1-4C5E-52D8539DA3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09409" y="4525447"/>
                  <a:ext cx="489098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246566D1-4761-7BDE-FE5A-827757854881}"/>
                    </a:ext>
                  </a:extLst>
                </p:cNvPr>
                <p:cNvSpPr txBox="1"/>
                <p:nvPr/>
              </p:nvSpPr>
              <p:spPr>
                <a:xfrm>
                  <a:off x="2909410" y="4871006"/>
                  <a:ext cx="48909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⟩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246566D1-4761-7BDE-FE5A-8277578548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09410" y="4871006"/>
                  <a:ext cx="489098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7C33AAA-F7D9-CCDF-39B7-AD12C0541314}"/>
                </a:ext>
              </a:extLst>
            </p:cNvPr>
            <p:cNvSpPr txBox="1"/>
            <p:nvPr/>
          </p:nvSpPr>
          <p:spPr>
            <a:xfrm>
              <a:off x="8213302" y="3800657"/>
              <a:ext cx="130085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Target state</a:t>
              </a:r>
            </a:p>
          </p:txBody>
        </p:sp>
        <p:sp>
          <p:nvSpPr>
            <p:cNvPr id="19" name="Right Brace 18">
              <a:extLst>
                <a:ext uri="{FF2B5EF4-FFF2-40B4-BE49-F238E27FC236}">
                  <a16:creationId xmlns:a16="http://schemas.microsoft.com/office/drawing/2014/main" id="{5E57E54B-321D-E6D8-7835-5F336DF58DB9}"/>
                </a:ext>
              </a:extLst>
            </p:cNvPr>
            <p:cNvSpPr/>
            <p:nvPr/>
          </p:nvSpPr>
          <p:spPr>
            <a:xfrm>
              <a:off x="8149509" y="3361279"/>
              <a:ext cx="323361" cy="1750647"/>
            </a:xfrm>
            <a:prstGeom prst="rightBrace">
              <a:avLst>
                <a:gd name="adj1" fmla="val 56698"/>
                <a:gd name="adj2" fmla="val 50000"/>
              </a:avLst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AE42CD0-18E4-92FF-6EAF-FF0EB91275E9}"/>
                </a:ext>
              </a:extLst>
            </p:cNvPr>
            <p:cNvSpPr txBox="1"/>
            <p:nvPr/>
          </p:nvSpPr>
          <p:spPr>
            <a:xfrm>
              <a:off x="3601176" y="3245361"/>
              <a:ext cx="272901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H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BF0FB81-E045-3A84-4F3E-D2C6584C5910}"/>
                </a:ext>
              </a:extLst>
            </p:cNvPr>
            <p:cNvGrpSpPr/>
            <p:nvPr/>
          </p:nvGrpSpPr>
          <p:grpSpPr>
            <a:xfrm>
              <a:off x="3599405" y="3594465"/>
              <a:ext cx="278216" cy="1674063"/>
              <a:chOff x="3599405" y="3594465"/>
              <a:chExt cx="278216" cy="1674063"/>
            </a:xfrm>
          </p:grpSpPr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F3BAEB6-3101-017C-F1F5-63CD689EB85A}"/>
                  </a:ext>
                </a:extLst>
              </p:cNvPr>
              <p:cNvSpPr txBox="1"/>
              <p:nvPr/>
            </p:nvSpPr>
            <p:spPr>
              <a:xfrm>
                <a:off x="3599405" y="3594465"/>
                <a:ext cx="272901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H</a:t>
                </a: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F163FCC-A465-5DEE-53A3-992139B9D952}"/>
                  </a:ext>
                </a:extLst>
              </p:cNvPr>
              <p:cNvSpPr txBox="1"/>
              <p:nvPr/>
            </p:nvSpPr>
            <p:spPr>
              <a:xfrm>
                <a:off x="3601175" y="3929391"/>
                <a:ext cx="272901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H</a:t>
                </a: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A8FA3D6-32EB-7970-986C-6997FDFB215F}"/>
                  </a:ext>
                </a:extLst>
              </p:cNvPr>
              <p:cNvSpPr txBox="1"/>
              <p:nvPr/>
            </p:nvSpPr>
            <p:spPr>
              <a:xfrm>
                <a:off x="3604720" y="4264317"/>
                <a:ext cx="272901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H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7BAEDC0-8475-039F-760E-C356082DFEE8}"/>
                  </a:ext>
                </a:extLst>
              </p:cNvPr>
              <p:cNvSpPr txBox="1"/>
              <p:nvPr/>
            </p:nvSpPr>
            <p:spPr>
              <a:xfrm>
                <a:off x="3604720" y="4604560"/>
                <a:ext cx="272901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H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7E79331-349C-9025-119B-C08B4C9646EF}"/>
                  </a:ext>
                </a:extLst>
              </p:cNvPr>
              <p:cNvSpPr txBox="1"/>
              <p:nvPr/>
            </p:nvSpPr>
            <p:spPr>
              <a:xfrm>
                <a:off x="3604720" y="4960751"/>
                <a:ext cx="272901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H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600342CF-4DEB-D01D-38C4-265BD38E8708}"/>
                    </a:ext>
                  </a:extLst>
                </p:cNvPr>
                <p:cNvSpPr/>
                <p:nvPr/>
              </p:nvSpPr>
              <p:spPr>
                <a:xfrm>
                  <a:off x="4168807" y="3245359"/>
                  <a:ext cx="653902" cy="2023167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600342CF-4DEB-D01D-38C4-265BD38E870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68807" y="3245359"/>
                  <a:ext cx="653902" cy="202316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545A4DA-0644-88C1-0A1D-1F27D4834704}"/>
                </a:ext>
              </a:extLst>
            </p:cNvPr>
            <p:cNvSpPr txBox="1"/>
            <p:nvPr/>
          </p:nvSpPr>
          <p:spPr>
            <a:xfrm>
              <a:off x="5120981" y="3245359"/>
              <a:ext cx="272901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H</a:t>
              </a:r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27A80894-3B66-69C7-152D-0F74554626B9}"/>
                </a:ext>
              </a:extLst>
            </p:cNvPr>
            <p:cNvGrpSpPr/>
            <p:nvPr/>
          </p:nvGrpSpPr>
          <p:grpSpPr>
            <a:xfrm>
              <a:off x="5119210" y="3594463"/>
              <a:ext cx="278216" cy="1674063"/>
              <a:chOff x="3599405" y="3594465"/>
              <a:chExt cx="278216" cy="1674063"/>
            </a:xfrm>
          </p:grpSpPr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1D7113EE-C5F8-8AB3-3C38-E0BBB3467EB9}"/>
                  </a:ext>
                </a:extLst>
              </p:cNvPr>
              <p:cNvSpPr txBox="1"/>
              <p:nvPr/>
            </p:nvSpPr>
            <p:spPr>
              <a:xfrm>
                <a:off x="3599405" y="3594465"/>
                <a:ext cx="272901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H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ADC07E6-7ADF-B603-D966-D301F93EB6CE}"/>
                  </a:ext>
                </a:extLst>
              </p:cNvPr>
              <p:cNvSpPr txBox="1"/>
              <p:nvPr/>
            </p:nvSpPr>
            <p:spPr>
              <a:xfrm>
                <a:off x="3601175" y="3929391"/>
                <a:ext cx="272901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H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56061D3A-E8B0-072E-F4EC-2D2DC1D9B460}"/>
                  </a:ext>
                </a:extLst>
              </p:cNvPr>
              <p:cNvSpPr txBox="1"/>
              <p:nvPr/>
            </p:nvSpPr>
            <p:spPr>
              <a:xfrm>
                <a:off x="3604720" y="4264317"/>
                <a:ext cx="272901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H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3825357F-FECB-8A08-8CE1-E6BBA5BC71D3}"/>
                  </a:ext>
                </a:extLst>
              </p:cNvPr>
              <p:cNvSpPr txBox="1"/>
              <p:nvPr/>
            </p:nvSpPr>
            <p:spPr>
              <a:xfrm>
                <a:off x="3604720" y="4604560"/>
                <a:ext cx="272901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H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F13D285F-DD18-84D0-CCCF-2B99FB52FB0A}"/>
                  </a:ext>
                </a:extLst>
              </p:cNvPr>
              <p:cNvSpPr txBox="1"/>
              <p:nvPr/>
            </p:nvSpPr>
            <p:spPr>
              <a:xfrm>
                <a:off x="3604720" y="4960751"/>
                <a:ext cx="272901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H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B1B44EBD-8A1A-61C9-94F4-92CF3EFB056E}"/>
                    </a:ext>
                  </a:extLst>
                </p:cNvPr>
                <p:cNvSpPr/>
                <p:nvPr/>
              </p:nvSpPr>
              <p:spPr>
                <a:xfrm>
                  <a:off x="5674295" y="3245359"/>
                  <a:ext cx="653902" cy="2023167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B1B44EBD-8A1A-61C9-94F4-92CF3EFB056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74295" y="3245359"/>
                  <a:ext cx="653902" cy="202316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15028BDB-38B1-C115-F430-ACC037EEB368}"/>
                </a:ext>
              </a:extLst>
            </p:cNvPr>
            <p:cNvSpPr txBox="1"/>
            <p:nvPr/>
          </p:nvSpPr>
          <p:spPr>
            <a:xfrm>
              <a:off x="6578249" y="3245359"/>
              <a:ext cx="272901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H</a:t>
              </a:r>
            </a:p>
          </p:txBody>
        </p: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8EA3955F-C485-F348-C494-A68B3A8C0F59}"/>
                </a:ext>
              </a:extLst>
            </p:cNvPr>
            <p:cNvGrpSpPr/>
            <p:nvPr/>
          </p:nvGrpSpPr>
          <p:grpSpPr>
            <a:xfrm>
              <a:off x="6576478" y="3594463"/>
              <a:ext cx="278216" cy="1674063"/>
              <a:chOff x="3599405" y="3594465"/>
              <a:chExt cx="278216" cy="1674063"/>
            </a:xfrm>
          </p:grpSpPr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8E2BDC6D-093E-C633-994F-8F083A27AC3E}"/>
                  </a:ext>
                </a:extLst>
              </p:cNvPr>
              <p:cNvSpPr txBox="1"/>
              <p:nvPr/>
            </p:nvSpPr>
            <p:spPr>
              <a:xfrm>
                <a:off x="3599405" y="3594465"/>
                <a:ext cx="272901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H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752642E2-9875-20D0-D7F4-92AD3A4A362B}"/>
                  </a:ext>
                </a:extLst>
              </p:cNvPr>
              <p:cNvSpPr txBox="1"/>
              <p:nvPr/>
            </p:nvSpPr>
            <p:spPr>
              <a:xfrm>
                <a:off x="3601175" y="3929391"/>
                <a:ext cx="272901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H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838C46E4-2CE1-BEA6-D0B1-F21339650CD5}"/>
                  </a:ext>
                </a:extLst>
              </p:cNvPr>
              <p:cNvSpPr txBox="1"/>
              <p:nvPr/>
            </p:nvSpPr>
            <p:spPr>
              <a:xfrm>
                <a:off x="3604720" y="4264317"/>
                <a:ext cx="272901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H</a:t>
                </a: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328B4B50-7425-D9C5-F957-74D08AB14C35}"/>
                  </a:ext>
                </a:extLst>
              </p:cNvPr>
              <p:cNvSpPr txBox="1"/>
              <p:nvPr/>
            </p:nvSpPr>
            <p:spPr>
              <a:xfrm>
                <a:off x="3604720" y="4604560"/>
                <a:ext cx="272901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H</a:t>
                </a: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BE44B802-14D3-44C8-006E-85EDBA6663F9}"/>
                  </a:ext>
                </a:extLst>
              </p:cNvPr>
              <p:cNvSpPr txBox="1"/>
              <p:nvPr/>
            </p:nvSpPr>
            <p:spPr>
              <a:xfrm>
                <a:off x="3604720" y="4960751"/>
                <a:ext cx="272901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H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1302FBF6-5E91-45DD-EF80-23A18266E80A}"/>
                    </a:ext>
                  </a:extLst>
                </p:cNvPr>
                <p:cNvSpPr/>
                <p:nvPr/>
              </p:nvSpPr>
              <p:spPr>
                <a:xfrm>
                  <a:off x="7104745" y="3245359"/>
                  <a:ext cx="653902" cy="2023167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1302FBF6-5E91-45DD-EF80-23A18266E80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04745" y="3245359"/>
                  <a:ext cx="653902" cy="2023167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4" name="TextBox 83">
            <a:extLst>
              <a:ext uri="{FF2B5EF4-FFF2-40B4-BE49-F238E27FC236}">
                <a16:creationId xmlns:a16="http://schemas.microsoft.com/office/drawing/2014/main" id="{7388143E-CD3A-93E7-F7CC-A88511D69462}"/>
              </a:ext>
            </a:extLst>
          </p:cNvPr>
          <p:cNvSpPr txBox="1"/>
          <p:nvPr/>
        </p:nvSpPr>
        <p:spPr>
          <a:xfrm>
            <a:off x="9949859" y="1458704"/>
            <a:ext cx="22421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Dominic Berry</a:t>
            </a:r>
          </a:p>
          <a:p>
            <a:pPr algn="ctr"/>
            <a:r>
              <a:rPr lang="en-US" dirty="0"/>
              <a:t>Macquarie University</a:t>
            </a:r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6C8B6685-6542-BF33-CE60-8F16024F044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231" y="138586"/>
            <a:ext cx="1007395" cy="13467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4B81E79B-2B11-65E7-2F0B-C112FC5E227C}"/>
                  </a:ext>
                </a:extLst>
              </p:cNvPr>
              <p:cNvSpPr txBox="1"/>
              <p:nvPr/>
            </p:nvSpPr>
            <p:spPr>
              <a:xfrm>
                <a:off x="3048792" y="4971759"/>
                <a:ext cx="6662415" cy="1173911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Conjecture</a:t>
                </a:r>
                <a:r>
                  <a:rPr lang="en-US" sz="2800" b="1" dirty="0">
                    <a:solidFill>
                      <a:srgbClr val="C00000"/>
                    </a:solidFill>
                    <a:latin typeface="Calibri" panose="020F0502020204030204"/>
                  </a:rPr>
                  <a:t>: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3 diagonals suffice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lang="en-US" sz="2000" dirty="0">
                    <a:solidFill>
                      <a:prstClr val="black"/>
                    </a:solidFill>
                    <a:latin typeface="Calibri" panose="020F0502020204030204"/>
                  </a:rPr>
                  <a:t>For every state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, there exists diagonal</a:t>
                </a:r>
                <a:r>
                  <a:rPr kumimoji="0" lang="en-US" sz="2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 </a:t>
                </a:r>
                <a:r>
                  <a:rPr kumimoji="0" lang="en-US" sz="2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unitaries</a:t>
                </a:r>
                <a:r>
                  <a:rPr kumimoji="0" lang="en-US" sz="2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0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0" lang="en-US" sz="20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0" lang="en-US" sz="20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0" lang="en-US" sz="20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0" lang="en-US" sz="20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 such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p>
                      <m:sSup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⊗</m:t>
                        </m:r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sSub>
                      <m:sSub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⊗</m:t>
                        </m:r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sSub>
                      <m:sSub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⊗</m:t>
                        </m:r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d>
                      <m:dPr>
                        <m:begChr m:val="|"/>
                        <m:endChr m:val="⟩"/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4B81E79B-2B11-65E7-2F0B-C112FC5E22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792" y="4971759"/>
                <a:ext cx="6662415" cy="1173911"/>
              </a:xfrm>
              <a:prstGeom prst="rect">
                <a:avLst/>
              </a:prstGeom>
              <a:blipFill>
                <a:blip r:embed="rId13"/>
                <a:stretch>
                  <a:fillRect l="-1830" t="-8854" b="-8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204154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F90F0-EA0F-6458-FB44-99DCE7509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Related Problem by Dominic Berry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59BBB2E-2963-BCC4-0B2D-4AD50FD697AE}"/>
                  </a:ext>
                </a:extLst>
              </p:cNvPr>
              <p:cNvSpPr txBox="1"/>
              <p:nvPr/>
            </p:nvSpPr>
            <p:spPr>
              <a:xfrm>
                <a:off x="838200" y="1759688"/>
                <a:ext cx="105156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One diagonal unitary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400" dirty="0"/>
                  <a:t> can correct phases of amplitude: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begChr m:val="|"/>
                        <m:endChr m:val="⟩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</m:oMath>
                </a14:m>
                <a:endParaRPr lang="en-US" sz="2400" dirty="0"/>
              </a:p>
              <a:p>
                <a:r>
                  <a:rPr lang="en-US" sz="2400" dirty="0"/>
                  <a:t>How many diagonal </a:t>
                </a:r>
                <a:r>
                  <a:rPr lang="en-US" sz="2400" dirty="0" err="1"/>
                  <a:t>unitaries</a:t>
                </a:r>
                <a:r>
                  <a:rPr lang="en-US" sz="2400" dirty="0"/>
                  <a:t> can construct the state?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59BBB2E-2963-BCC4-0B2D-4AD50FD697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59688"/>
                <a:ext cx="10515600" cy="830997"/>
              </a:xfrm>
              <a:prstGeom prst="rect">
                <a:avLst/>
              </a:prstGeom>
              <a:blipFill>
                <a:blip r:embed="rId2"/>
                <a:stretch>
                  <a:fillRect l="-928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0" name="Group 79">
            <a:extLst>
              <a:ext uri="{FF2B5EF4-FFF2-40B4-BE49-F238E27FC236}">
                <a16:creationId xmlns:a16="http://schemas.microsoft.com/office/drawing/2014/main" id="{2324301E-48DD-F670-D2C3-B589CE8E2896}"/>
              </a:ext>
            </a:extLst>
          </p:cNvPr>
          <p:cNvGrpSpPr/>
          <p:nvPr/>
        </p:nvGrpSpPr>
        <p:grpSpPr>
          <a:xfrm>
            <a:off x="1206610" y="2659685"/>
            <a:ext cx="6608298" cy="2054427"/>
            <a:chOff x="2905863" y="3214101"/>
            <a:chExt cx="6608298" cy="2054427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FF9C753-B15F-9FD7-1AF6-5E931FF5901D}"/>
                </a:ext>
              </a:extLst>
            </p:cNvPr>
            <p:cNvCxnSpPr>
              <a:cxnSpLocks/>
            </p:cNvCxnSpPr>
            <p:nvPr/>
          </p:nvCxnSpPr>
          <p:spPr>
            <a:xfrm>
              <a:off x="3384979" y="5061094"/>
              <a:ext cx="469427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BCC0609-3607-ECB5-311E-9C7400531305}"/>
                </a:ext>
              </a:extLst>
            </p:cNvPr>
            <p:cNvCxnSpPr>
              <a:cxnSpLocks/>
            </p:cNvCxnSpPr>
            <p:nvPr/>
          </p:nvCxnSpPr>
          <p:spPr>
            <a:xfrm>
              <a:off x="3384979" y="3407729"/>
              <a:ext cx="469427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F84C534-0B01-BDCB-23B9-1392685F7A59}"/>
                </a:ext>
              </a:extLst>
            </p:cNvPr>
            <p:cNvCxnSpPr>
              <a:cxnSpLocks/>
            </p:cNvCxnSpPr>
            <p:nvPr/>
          </p:nvCxnSpPr>
          <p:spPr>
            <a:xfrm>
              <a:off x="3384979" y="3735574"/>
              <a:ext cx="469427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A85DC3E-B84D-565E-8CF3-4FC757DE9E9F}"/>
                </a:ext>
              </a:extLst>
            </p:cNvPr>
            <p:cNvCxnSpPr>
              <a:cxnSpLocks/>
            </p:cNvCxnSpPr>
            <p:nvPr/>
          </p:nvCxnSpPr>
          <p:spPr>
            <a:xfrm>
              <a:off x="3384979" y="4072267"/>
              <a:ext cx="469427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0D65D8E-CFC2-D2DD-582C-408855C6D5B4}"/>
                </a:ext>
              </a:extLst>
            </p:cNvPr>
            <p:cNvCxnSpPr>
              <a:cxnSpLocks/>
            </p:cNvCxnSpPr>
            <p:nvPr/>
          </p:nvCxnSpPr>
          <p:spPr>
            <a:xfrm>
              <a:off x="3384979" y="4391244"/>
              <a:ext cx="469427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FC19E7F-DE63-CEC9-9E66-57418D73EA15}"/>
                </a:ext>
              </a:extLst>
            </p:cNvPr>
            <p:cNvCxnSpPr>
              <a:cxnSpLocks/>
            </p:cNvCxnSpPr>
            <p:nvPr/>
          </p:nvCxnSpPr>
          <p:spPr>
            <a:xfrm>
              <a:off x="3384979" y="4720860"/>
              <a:ext cx="469427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79BAB84C-9A9F-660A-3CA0-C0558264E5A7}"/>
                    </a:ext>
                  </a:extLst>
                </p:cNvPr>
                <p:cNvSpPr txBox="1"/>
                <p:nvPr/>
              </p:nvSpPr>
              <p:spPr>
                <a:xfrm>
                  <a:off x="2905863" y="3214101"/>
                  <a:ext cx="48909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⟩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79BAB84C-9A9F-660A-3CA0-C0558264E5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05863" y="3214101"/>
                  <a:ext cx="489098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C8F09FB9-BAB2-ECAF-958D-D44305413B84}"/>
                    </a:ext>
                  </a:extLst>
                </p:cNvPr>
                <p:cNvSpPr txBox="1"/>
                <p:nvPr/>
              </p:nvSpPr>
              <p:spPr>
                <a:xfrm>
                  <a:off x="2909405" y="3547253"/>
                  <a:ext cx="48909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⟩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C8F09FB9-BAB2-ECAF-958D-D44305413B8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09405" y="3547253"/>
                  <a:ext cx="489098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20204C5E-4930-F312-16D0-E6B46DDC5E6A}"/>
                    </a:ext>
                  </a:extLst>
                </p:cNvPr>
                <p:cNvSpPr txBox="1"/>
                <p:nvPr/>
              </p:nvSpPr>
              <p:spPr>
                <a:xfrm>
                  <a:off x="2909409" y="3892815"/>
                  <a:ext cx="48909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⟩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20204C5E-4930-F312-16D0-E6B46DDC5E6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09409" y="3892815"/>
                  <a:ext cx="489098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A05B170B-AA90-99EF-D73F-2C7E53F1A9EA}"/>
                    </a:ext>
                  </a:extLst>
                </p:cNvPr>
                <p:cNvSpPr txBox="1"/>
                <p:nvPr/>
              </p:nvSpPr>
              <p:spPr>
                <a:xfrm>
                  <a:off x="2909408" y="4195842"/>
                  <a:ext cx="48909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⟩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A05B170B-AA90-99EF-D73F-2C7E53F1A9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09408" y="4195842"/>
                  <a:ext cx="489098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36439011-C5A5-49D1-4C5E-52D8539DA314}"/>
                    </a:ext>
                  </a:extLst>
                </p:cNvPr>
                <p:cNvSpPr txBox="1"/>
                <p:nvPr/>
              </p:nvSpPr>
              <p:spPr>
                <a:xfrm>
                  <a:off x="2909409" y="4525447"/>
                  <a:ext cx="48909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⟩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36439011-C5A5-49D1-4C5E-52D8539DA3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09409" y="4525447"/>
                  <a:ext cx="489098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246566D1-4761-7BDE-FE5A-827757854881}"/>
                    </a:ext>
                  </a:extLst>
                </p:cNvPr>
                <p:cNvSpPr txBox="1"/>
                <p:nvPr/>
              </p:nvSpPr>
              <p:spPr>
                <a:xfrm>
                  <a:off x="2909410" y="4871006"/>
                  <a:ext cx="48909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⟩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246566D1-4761-7BDE-FE5A-8277578548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09410" y="4871006"/>
                  <a:ext cx="489098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7C33AAA-F7D9-CCDF-39B7-AD12C0541314}"/>
                </a:ext>
              </a:extLst>
            </p:cNvPr>
            <p:cNvSpPr txBox="1"/>
            <p:nvPr/>
          </p:nvSpPr>
          <p:spPr>
            <a:xfrm>
              <a:off x="8213302" y="3800657"/>
              <a:ext cx="130085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Target state</a:t>
              </a:r>
            </a:p>
          </p:txBody>
        </p:sp>
        <p:sp>
          <p:nvSpPr>
            <p:cNvPr id="19" name="Right Brace 18">
              <a:extLst>
                <a:ext uri="{FF2B5EF4-FFF2-40B4-BE49-F238E27FC236}">
                  <a16:creationId xmlns:a16="http://schemas.microsoft.com/office/drawing/2014/main" id="{5E57E54B-321D-E6D8-7835-5F336DF58DB9}"/>
                </a:ext>
              </a:extLst>
            </p:cNvPr>
            <p:cNvSpPr/>
            <p:nvPr/>
          </p:nvSpPr>
          <p:spPr>
            <a:xfrm>
              <a:off x="8149509" y="3361279"/>
              <a:ext cx="323361" cy="1750647"/>
            </a:xfrm>
            <a:prstGeom prst="rightBrace">
              <a:avLst>
                <a:gd name="adj1" fmla="val 56698"/>
                <a:gd name="adj2" fmla="val 50000"/>
              </a:avLst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AE42CD0-18E4-92FF-6EAF-FF0EB91275E9}"/>
                </a:ext>
              </a:extLst>
            </p:cNvPr>
            <p:cNvSpPr txBox="1"/>
            <p:nvPr/>
          </p:nvSpPr>
          <p:spPr>
            <a:xfrm>
              <a:off x="3601176" y="3245361"/>
              <a:ext cx="272901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H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BF0FB81-E045-3A84-4F3E-D2C6584C5910}"/>
                </a:ext>
              </a:extLst>
            </p:cNvPr>
            <p:cNvGrpSpPr/>
            <p:nvPr/>
          </p:nvGrpSpPr>
          <p:grpSpPr>
            <a:xfrm>
              <a:off x="3599405" y="3594465"/>
              <a:ext cx="278216" cy="1674063"/>
              <a:chOff x="3599405" y="3594465"/>
              <a:chExt cx="278216" cy="1674063"/>
            </a:xfrm>
          </p:grpSpPr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F3BAEB6-3101-017C-F1F5-63CD689EB85A}"/>
                  </a:ext>
                </a:extLst>
              </p:cNvPr>
              <p:cNvSpPr txBox="1"/>
              <p:nvPr/>
            </p:nvSpPr>
            <p:spPr>
              <a:xfrm>
                <a:off x="3599405" y="3594465"/>
                <a:ext cx="272901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H</a:t>
                </a: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F163FCC-A465-5DEE-53A3-992139B9D952}"/>
                  </a:ext>
                </a:extLst>
              </p:cNvPr>
              <p:cNvSpPr txBox="1"/>
              <p:nvPr/>
            </p:nvSpPr>
            <p:spPr>
              <a:xfrm>
                <a:off x="3601175" y="3929391"/>
                <a:ext cx="272901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H</a:t>
                </a: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A8FA3D6-32EB-7970-986C-6997FDFB215F}"/>
                  </a:ext>
                </a:extLst>
              </p:cNvPr>
              <p:cNvSpPr txBox="1"/>
              <p:nvPr/>
            </p:nvSpPr>
            <p:spPr>
              <a:xfrm>
                <a:off x="3604720" y="4264317"/>
                <a:ext cx="272901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H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7BAEDC0-8475-039F-760E-C356082DFEE8}"/>
                  </a:ext>
                </a:extLst>
              </p:cNvPr>
              <p:cNvSpPr txBox="1"/>
              <p:nvPr/>
            </p:nvSpPr>
            <p:spPr>
              <a:xfrm>
                <a:off x="3604720" y="4604560"/>
                <a:ext cx="272901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H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7E79331-349C-9025-119B-C08B4C9646EF}"/>
                  </a:ext>
                </a:extLst>
              </p:cNvPr>
              <p:cNvSpPr txBox="1"/>
              <p:nvPr/>
            </p:nvSpPr>
            <p:spPr>
              <a:xfrm>
                <a:off x="3604720" y="4960751"/>
                <a:ext cx="272901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H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600342CF-4DEB-D01D-38C4-265BD38E8708}"/>
                    </a:ext>
                  </a:extLst>
                </p:cNvPr>
                <p:cNvSpPr/>
                <p:nvPr/>
              </p:nvSpPr>
              <p:spPr>
                <a:xfrm>
                  <a:off x="4168807" y="3245359"/>
                  <a:ext cx="653902" cy="2023167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600342CF-4DEB-D01D-38C4-265BD38E870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68807" y="3245359"/>
                  <a:ext cx="653902" cy="202316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545A4DA-0644-88C1-0A1D-1F27D4834704}"/>
                </a:ext>
              </a:extLst>
            </p:cNvPr>
            <p:cNvSpPr txBox="1"/>
            <p:nvPr/>
          </p:nvSpPr>
          <p:spPr>
            <a:xfrm>
              <a:off x="5120981" y="3245359"/>
              <a:ext cx="272901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H</a:t>
              </a:r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27A80894-3B66-69C7-152D-0F74554626B9}"/>
                </a:ext>
              </a:extLst>
            </p:cNvPr>
            <p:cNvGrpSpPr/>
            <p:nvPr/>
          </p:nvGrpSpPr>
          <p:grpSpPr>
            <a:xfrm>
              <a:off x="5119210" y="3594463"/>
              <a:ext cx="278216" cy="1674063"/>
              <a:chOff x="3599405" y="3594465"/>
              <a:chExt cx="278216" cy="1674063"/>
            </a:xfrm>
          </p:grpSpPr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1D7113EE-C5F8-8AB3-3C38-E0BBB3467EB9}"/>
                  </a:ext>
                </a:extLst>
              </p:cNvPr>
              <p:cNvSpPr txBox="1"/>
              <p:nvPr/>
            </p:nvSpPr>
            <p:spPr>
              <a:xfrm>
                <a:off x="3599405" y="3594465"/>
                <a:ext cx="272901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H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ADC07E6-7ADF-B603-D966-D301F93EB6CE}"/>
                  </a:ext>
                </a:extLst>
              </p:cNvPr>
              <p:cNvSpPr txBox="1"/>
              <p:nvPr/>
            </p:nvSpPr>
            <p:spPr>
              <a:xfrm>
                <a:off x="3601175" y="3929391"/>
                <a:ext cx="272901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H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56061D3A-E8B0-072E-F4EC-2D2DC1D9B460}"/>
                  </a:ext>
                </a:extLst>
              </p:cNvPr>
              <p:cNvSpPr txBox="1"/>
              <p:nvPr/>
            </p:nvSpPr>
            <p:spPr>
              <a:xfrm>
                <a:off x="3604720" y="4264317"/>
                <a:ext cx="272901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H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3825357F-FECB-8A08-8CE1-E6BBA5BC71D3}"/>
                  </a:ext>
                </a:extLst>
              </p:cNvPr>
              <p:cNvSpPr txBox="1"/>
              <p:nvPr/>
            </p:nvSpPr>
            <p:spPr>
              <a:xfrm>
                <a:off x="3604720" y="4604560"/>
                <a:ext cx="272901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H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F13D285F-DD18-84D0-CCCF-2B99FB52FB0A}"/>
                  </a:ext>
                </a:extLst>
              </p:cNvPr>
              <p:cNvSpPr txBox="1"/>
              <p:nvPr/>
            </p:nvSpPr>
            <p:spPr>
              <a:xfrm>
                <a:off x="3604720" y="4960751"/>
                <a:ext cx="272901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H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B1B44EBD-8A1A-61C9-94F4-92CF3EFB056E}"/>
                    </a:ext>
                  </a:extLst>
                </p:cNvPr>
                <p:cNvSpPr/>
                <p:nvPr/>
              </p:nvSpPr>
              <p:spPr>
                <a:xfrm>
                  <a:off x="5674295" y="3245359"/>
                  <a:ext cx="653902" cy="2023167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B1B44EBD-8A1A-61C9-94F4-92CF3EFB056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74295" y="3245359"/>
                  <a:ext cx="653902" cy="202316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15028BDB-38B1-C115-F430-ACC037EEB368}"/>
                </a:ext>
              </a:extLst>
            </p:cNvPr>
            <p:cNvSpPr txBox="1"/>
            <p:nvPr/>
          </p:nvSpPr>
          <p:spPr>
            <a:xfrm>
              <a:off x="6578249" y="3245359"/>
              <a:ext cx="272901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H</a:t>
              </a:r>
            </a:p>
          </p:txBody>
        </p: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8EA3955F-C485-F348-C494-A68B3A8C0F59}"/>
                </a:ext>
              </a:extLst>
            </p:cNvPr>
            <p:cNvGrpSpPr/>
            <p:nvPr/>
          </p:nvGrpSpPr>
          <p:grpSpPr>
            <a:xfrm>
              <a:off x="6576478" y="3594463"/>
              <a:ext cx="278216" cy="1674063"/>
              <a:chOff x="3599405" y="3594465"/>
              <a:chExt cx="278216" cy="1674063"/>
            </a:xfrm>
          </p:grpSpPr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8E2BDC6D-093E-C633-994F-8F083A27AC3E}"/>
                  </a:ext>
                </a:extLst>
              </p:cNvPr>
              <p:cNvSpPr txBox="1"/>
              <p:nvPr/>
            </p:nvSpPr>
            <p:spPr>
              <a:xfrm>
                <a:off x="3599405" y="3594465"/>
                <a:ext cx="272901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H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752642E2-9875-20D0-D7F4-92AD3A4A362B}"/>
                  </a:ext>
                </a:extLst>
              </p:cNvPr>
              <p:cNvSpPr txBox="1"/>
              <p:nvPr/>
            </p:nvSpPr>
            <p:spPr>
              <a:xfrm>
                <a:off x="3601175" y="3929391"/>
                <a:ext cx="272901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H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838C46E4-2CE1-BEA6-D0B1-F21339650CD5}"/>
                  </a:ext>
                </a:extLst>
              </p:cNvPr>
              <p:cNvSpPr txBox="1"/>
              <p:nvPr/>
            </p:nvSpPr>
            <p:spPr>
              <a:xfrm>
                <a:off x="3604720" y="4264317"/>
                <a:ext cx="272901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H</a:t>
                </a: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328B4B50-7425-D9C5-F957-74D08AB14C35}"/>
                  </a:ext>
                </a:extLst>
              </p:cNvPr>
              <p:cNvSpPr txBox="1"/>
              <p:nvPr/>
            </p:nvSpPr>
            <p:spPr>
              <a:xfrm>
                <a:off x="3604720" y="4604560"/>
                <a:ext cx="272901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H</a:t>
                </a: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BE44B802-14D3-44C8-006E-85EDBA6663F9}"/>
                  </a:ext>
                </a:extLst>
              </p:cNvPr>
              <p:cNvSpPr txBox="1"/>
              <p:nvPr/>
            </p:nvSpPr>
            <p:spPr>
              <a:xfrm>
                <a:off x="3604720" y="4960751"/>
                <a:ext cx="272901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H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1302FBF6-5E91-45DD-EF80-23A18266E80A}"/>
                    </a:ext>
                  </a:extLst>
                </p:cNvPr>
                <p:cNvSpPr/>
                <p:nvPr/>
              </p:nvSpPr>
              <p:spPr>
                <a:xfrm>
                  <a:off x="7104745" y="3245359"/>
                  <a:ext cx="653902" cy="2023167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1302FBF6-5E91-45DD-EF80-23A18266E80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04745" y="3245359"/>
                  <a:ext cx="653902" cy="2023167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4" name="TextBox 83">
            <a:extLst>
              <a:ext uri="{FF2B5EF4-FFF2-40B4-BE49-F238E27FC236}">
                <a16:creationId xmlns:a16="http://schemas.microsoft.com/office/drawing/2014/main" id="{7388143E-CD3A-93E7-F7CC-A88511D69462}"/>
              </a:ext>
            </a:extLst>
          </p:cNvPr>
          <p:cNvSpPr txBox="1"/>
          <p:nvPr/>
        </p:nvSpPr>
        <p:spPr>
          <a:xfrm>
            <a:off x="9949859" y="1458704"/>
            <a:ext cx="22421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Dominic Berry</a:t>
            </a:r>
          </a:p>
          <a:p>
            <a:pPr algn="ctr"/>
            <a:r>
              <a:rPr lang="en-US" dirty="0"/>
              <a:t>Macquarie University</a:t>
            </a:r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6C8B6685-6542-BF33-CE60-8F16024F044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231" y="138586"/>
            <a:ext cx="1007395" cy="1346785"/>
          </a:xfrm>
          <a:prstGeom prst="rect">
            <a:avLst/>
          </a:prstGeom>
        </p:spPr>
      </p:pic>
      <p:sp>
        <p:nvSpPr>
          <p:cNvPr id="87" name="TextBox 86">
            <a:extLst>
              <a:ext uri="{FF2B5EF4-FFF2-40B4-BE49-F238E27FC236}">
                <a16:creationId xmlns:a16="http://schemas.microsoft.com/office/drawing/2014/main" id="{CB3902FD-C70D-04C3-CA90-5AC0E859233D}"/>
              </a:ext>
            </a:extLst>
          </p:cNvPr>
          <p:cNvSpPr txBox="1"/>
          <p:nvPr/>
        </p:nvSpPr>
        <p:spPr>
          <a:xfrm>
            <a:off x="7737468" y="3010674"/>
            <a:ext cx="396995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this 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Simple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Captures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Forrelation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(BQP-complete)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Easy to analyze T-count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4B81E79B-2B11-65E7-2F0B-C112FC5E227C}"/>
                  </a:ext>
                </a:extLst>
              </p:cNvPr>
              <p:cNvSpPr txBox="1"/>
              <p:nvPr/>
            </p:nvSpPr>
            <p:spPr>
              <a:xfrm>
                <a:off x="3048792" y="4971759"/>
                <a:ext cx="6662415" cy="1173911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Conjecture</a:t>
                </a:r>
                <a:r>
                  <a:rPr lang="en-US" sz="2800" b="1" dirty="0">
                    <a:solidFill>
                      <a:srgbClr val="C00000"/>
                    </a:solidFill>
                    <a:latin typeface="Calibri" panose="020F0502020204030204"/>
                  </a:rPr>
                  <a:t>: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3 diagonals suffice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lang="en-US" sz="2000" dirty="0">
                    <a:solidFill>
                      <a:prstClr val="black"/>
                    </a:solidFill>
                    <a:latin typeface="Calibri" panose="020F0502020204030204"/>
                  </a:rPr>
                  <a:t>For every state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, there exists diagonal</a:t>
                </a:r>
                <a:r>
                  <a:rPr kumimoji="0" lang="en-US" sz="2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 </a:t>
                </a:r>
                <a:r>
                  <a:rPr kumimoji="0" lang="en-US" sz="2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unitaries</a:t>
                </a:r>
                <a:r>
                  <a:rPr kumimoji="0" lang="en-US" sz="2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0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0" lang="en-US" sz="20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0" lang="en-US" sz="20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0" lang="en-US" sz="20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0" lang="en-US" sz="20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 such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p>
                      <m:sSup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⊗</m:t>
                        </m:r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sSub>
                      <m:sSub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⊗</m:t>
                        </m:r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sSub>
                      <m:sSub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⊗</m:t>
                        </m:r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d>
                      <m:dPr>
                        <m:begChr m:val="|"/>
                        <m:endChr m:val="⟩"/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4B81E79B-2B11-65E7-2F0B-C112FC5E22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792" y="4971759"/>
                <a:ext cx="6662415" cy="1173911"/>
              </a:xfrm>
              <a:prstGeom prst="rect">
                <a:avLst/>
              </a:prstGeom>
              <a:blipFill>
                <a:blip r:embed="rId13"/>
                <a:stretch>
                  <a:fillRect l="-1830" t="-8854" b="-8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695802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F90F0-EA0F-6458-FB44-99DCE7509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Implication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2324301E-48DD-F670-D2C3-B589CE8E2896}"/>
              </a:ext>
            </a:extLst>
          </p:cNvPr>
          <p:cNvGrpSpPr/>
          <p:nvPr/>
        </p:nvGrpSpPr>
        <p:grpSpPr>
          <a:xfrm>
            <a:off x="375684" y="1690688"/>
            <a:ext cx="6608298" cy="2054427"/>
            <a:chOff x="2905863" y="3214101"/>
            <a:chExt cx="6608298" cy="2054427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FF9C753-B15F-9FD7-1AF6-5E931FF5901D}"/>
                </a:ext>
              </a:extLst>
            </p:cNvPr>
            <p:cNvCxnSpPr>
              <a:cxnSpLocks/>
            </p:cNvCxnSpPr>
            <p:nvPr/>
          </p:nvCxnSpPr>
          <p:spPr>
            <a:xfrm>
              <a:off x="3384979" y="5061094"/>
              <a:ext cx="469427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BCC0609-3607-ECB5-311E-9C7400531305}"/>
                </a:ext>
              </a:extLst>
            </p:cNvPr>
            <p:cNvCxnSpPr>
              <a:cxnSpLocks/>
            </p:cNvCxnSpPr>
            <p:nvPr/>
          </p:nvCxnSpPr>
          <p:spPr>
            <a:xfrm>
              <a:off x="3384979" y="3407729"/>
              <a:ext cx="469427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F84C534-0B01-BDCB-23B9-1392685F7A59}"/>
                </a:ext>
              </a:extLst>
            </p:cNvPr>
            <p:cNvCxnSpPr>
              <a:cxnSpLocks/>
            </p:cNvCxnSpPr>
            <p:nvPr/>
          </p:nvCxnSpPr>
          <p:spPr>
            <a:xfrm>
              <a:off x="3384979" y="3735574"/>
              <a:ext cx="469427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A85DC3E-B84D-565E-8CF3-4FC757DE9E9F}"/>
                </a:ext>
              </a:extLst>
            </p:cNvPr>
            <p:cNvCxnSpPr>
              <a:cxnSpLocks/>
            </p:cNvCxnSpPr>
            <p:nvPr/>
          </p:nvCxnSpPr>
          <p:spPr>
            <a:xfrm>
              <a:off x="3384979" y="4072267"/>
              <a:ext cx="469427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0D65D8E-CFC2-D2DD-582C-408855C6D5B4}"/>
                </a:ext>
              </a:extLst>
            </p:cNvPr>
            <p:cNvCxnSpPr>
              <a:cxnSpLocks/>
            </p:cNvCxnSpPr>
            <p:nvPr/>
          </p:nvCxnSpPr>
          <p:spPr>
            <a:xfrm>
              <a:off x="3384979" y="4391244"/>
              <a:ext cx="469427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FC19E7F-DE63-CEC9-9E66-57418D73EA15}"/>
                </a:ext>
              </a:extLst>
            </p:cNvPr>
            <p:cNvCxnSpPr>
              <a:cxnSpLocks/>
            </p:cNvCxnSpPr>
            <p:nvPr/>
          </p:nvCxnSpPr>
          <p:spPr>
            <a:xfrm>
              <a:off x="3384979" y="4720860"/>
              <a:ext cx="469427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79BAB84C-9A9F-660A-3CA0-C0558264E5A7}"/>
                    </a:ext>
                  </a:extLst>
                </p:cNvPr>
                <p:cNvSpPr txBox="1"/>
                <p:nvPr/>
              </p:nvSpPr>
              <p:spPr>
                <a:xfrm>
                  <a:off x="2905863" y="3214101"/>
                  <a:ext cx="48909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⟩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79BAB84C-9A9F-660A-3CA0-C0558264E5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05863" y="3214101"/>
                  <a:ext cx="489098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C8F09FB9-BAB2-ECAF-958D-D44305413B84}"/>
                    </a:ext>
                  </a:extLst>
                </p:cNvPr>
                <p:cNvSpPr txBox="1"/>
                <p:nvPr/>
              </p:nvSpPr>
              <p:spPr>
                <a:xfrm>
                  <a:off x="2909405" y="3547253"/>
                  <a:ext cx="48909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⟩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C8F09FB9-BAB2-ECAF-958D-D44305413B8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09405" y="3547253"/>
                  <a:ext cx="489098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20204C5E-4930-F312-16D0-E6B46DDC5E6A}"/>
                    </a:ext>
                  </a:extLst>
                </p:cNvPr>
                <p:cNvSpPr txBox="1"/>
                <p:nvPr/>
              </p:nvSpPr>
              <p:spPr>
                <a:xfrm>
                  <a:off x="2909409" y="3892815"/>
                  <a:ext cx="48909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⟩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20204C5E-4930-F312-16D0-E6B46DDC5E6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09409" y="3892815"/>
                  <a:ext cx="489098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A05B170B-AA90-99EF-D73F-2C7E53F1A9EA}"/>
                    </a:ext>
                  </a:extLst>
                </p:cNvPr>
                <p:cNvSpPr txBox="1"/>
                <p:nvPr/>
              </p:nvSpPr>
              <p:spPr>
                <a:xfrm>
                  <a:off x="2909408" y="4195842"/>
                  <a:ext cx="48909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⟩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A05B170B-AA90-99EF-D73F-2C7E53F1A9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09408" y="4195842"/>
                  <a:ext cx="489098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36439011-C5A5-49D1-4C5E-52D8539DA314}"/>
                    </a:ext>
                  </a:extLst>
                </p:cNvPr>
                <p:cNvSpPr txBox="1"/>
                <p:nvPr/>
              </p:nvSpPr>
              <p:spPr>
                <a:xfrm>
                  <a:off x="2909409" y="4525447"/>
                  <a:ext cx="48909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⟩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36439011-C5A5-49D1-4C5E-52D8539DA3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09409" y="4525447"/>
                  <a:ext cx="489098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246566D1-4761-7BDE-FE5A-827757854881}"/>
                    </a:ext>
                  </a:extLst>
                </p:cNvPr>
                <p:cNvSpPr txBox="1"/>
                <p:nvPr/>
              </p:nvSpPr>
              <p:spPr>
                <a:xfrm>
                  <a:off x="2909410" y="4871006"/>
                  <a:ext cx="48909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⟩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246566D1-4761-7BDE-FE5A-8277578548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09410" y="4871006"/>
                  <a:ext cx="489098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7C33AAA-F7D9-CCDF-39B7-AD12C0541314}"/>
                </a:ext>
              </a:extLst>
            </p:cNvPr>
            <p:cNvSpPr txBox="1"/>
            <p:nvPr/>
          </p:nvSpPr>
          <p:spPr>
            <a:xfrm>
              <a:off x="8213302" y="3800657"/>
              <a:ext cx="130085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Target state</a:t>
              </a:r>
            </a:p>
          </p:txBody>
        </p:sp>
        <p:sp>
          <p:nvSpPr>
            <p:cNvPr id="19" name="Right Brace 18">
              <a:extLst>
                <a:ext uri="{FF2B5EF4-FFF2-40B4-BE49-F238E27FC236}">
                  <a16:creationId xmlns:a16="http://schemas.microsoft.com/office/drawing/2014/main" id="{5E57E54B-321D-E6D8-7835-5F336DF58DB9}"/>
                </a:ext>
              </a:extLst>
            </p:cNvPr>
            <p:cNvSpPr/>
            <p:nvPr/>
          </p:nvSpPr>
          <p:spPr>
            <a:xfrm>
              <a:off x="8149509" y="3361279"/>
              <a:ext cx="323361" cy="1750647"/>
            </a:xfrm>
            <a:prstGeom prst="rightBrace">
              <a:avLst>
                <a:gd name="adj1" fmla="val 56698"/>
                <a:gd name="adj2" fmla="val 50000"/>
              </a:avLst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AE42CD0-18E4-92FF-6EAF-FF0EB91275E9}"/>
                </a:ext>
              </a:extLst>
            </p:cNvPr>
            <p:cNvSpPr txBox="1"/>
            <p:nvPr/>
          </p:nvSpPr>
          <p:spPr>
            <a:xfrm>
              <a:off x="3601176" y="3245361"/>
              <a:ext cx="272901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H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BF0FB81-E045-3A84-4F3E-D2C6584C5910}"/>
                </a:ext>
              </a:extLst>
            </p:cNvPr>
            <p:cNvGrpSpPr/>
            <p:nvPr/>
          </p:nvGrpSpPr>
          <p:grpSpPr>
            <a:xfrm>
              <a:off x="3599405" y="3594465"/>
              <a:ext cx="278216" cy="1674063"/>
              <a:chOff x="3599405" y="3594465"/>
              <a:chExt cx="278216" cy="1674063"/>
            </a:xfrm>
          </p:grpSpPr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F3BAEB6-3101-017C-F1F5-63CD689EB85A}"/>
                  </a:ext>
                </a:extLst>
              </p:cNvPr>
              <p:cNvSpPr txBox="1"/>
              <p:nvPr/>
            </p:nvSpPr>
            <p:spPr>
              <a:xfrm>
                <a:off x="3599405" y="3594465"/>
                <a:ext cx="272901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H</a:t>
                </a: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F163FCC-A465-5DEE-53A3-992139B9D952}"/>
                  </a:ext>
                </a:extLst>
              </p:cNvPr>
              <p:cNvSpPr txBox="1"/>
              <p:nvPr/>
            </p:nvSpPr>
            <p:spPr>
              <a:xfrm>
                <a:off x="3601175" y="3929391"/>
                <a:ext cx="272901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H</a:t>
                </a: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A8FA3D6-32EB-7970-986C-6997FDFB215F}"/>
                  </a:ext>
                </a:extLst>
              </p:cNvPr>
              <p:cNvSpPr txBox="1"/>
              <p:nvPr/>
            </p:nvSpPr>
            <p:spPr>
              <a:xfrm>
                <a:off x="3604720" y="4264317"/>
                <a:ext cx="272901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H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7BAEDC0-8475-039F-760E-C356082DFEE8}"/>
                  </a:ext>
                </a:extLst>
              </p:cNvPr>
              <p:cNvSpPr txBox="1"/>
              <p:nvPr/>
            </p:nvSpPr>
            <p:spPr>
              <a:xfrm>
                <a:off x="3604720" y="4604560"/>
                <a:ext cx="272901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H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7E79331-349C-9025-119B-C08B4C9646EF}"/>
                  </a:ext>
                </a:extLst>
              </p:cNvPr>
              <p:cNvSpPr txBox="1"/>
              <p:nvPr/>
            </p:nvSpPr>
            <p:spPr>
              <a:xfrm>
                <a:off x="3604720" y="4960751"/>
                <a:ext cx="272901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H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600342CF-4DEB-D01D-38C4-265BD38E8708}"/>
                    </a:ext>
                  </a:extLst>
                </p:cNvPr>
                <p:cNvSpPr/>
                <p:nvPr/>
              </p:nvSpPr>
              <p:spPr>
                <a:xfrm>
                  <a:off x="4168807" y="3245359"/>
                  <a:ext cx="653902" cy="2023167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600342CF-4DEB-D01D-38C4-265BD38E870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68807" y="3245359"/>
                  <a:ext cx="653902" cy="202316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545A4DA-0644-88C1-0A1D-1F27D4834704}"/>
                </a:ext>
              </a:extLst>
            </p:cNvPr>
            <p:cNvSpPr txBox="1"/>
            <p:nvPr/>
          </p:nvSpPr>
          <p:spPr>
            <a:xfrm>
              <a:off x="5120981" y="3245359"/>
              <a:ext cx="272901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H</a:t>
              </a:r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27A80894-3B66-69C7-152D-0F74554626B9}"/>
                </a:ext>
              </a:extLst>
            </p:cNvPr>
            <p:cNvGrpSpPr/>
            <p:nvPr/>
          </p:nvGrpSpPr>
          <p:grpSpPr>
            <a:xfrm>
              <a:off x="5119210" y="3594463"/>
              <a:ext cx="278216" cy="1674063"/>
              <a:chOff x="3599405" y="3594465"/>
              <a:chExt cx="278216" cy="1674063"/>
            </a:xfrm>
          </p:grpSpPr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1D7113EE-C5F8-8AB3-3C38-E0BBB3467EB9}"/>
                  </a:ext>
                </a:extLst>
              </p:cNvPr>
              <p:cNvSpPr txBox="1"/>
              <p:nvPr/>
            </p:nvSpPr>
            <p:spPr>
              <a:xfrm>
                <a:off x="3599405" y="3594465"/>
                <a:ext cx="272901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H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ADC07E6-7ADF-B603-D966-D301F93EB6CE}"/>
                  </a:ext>
                </a:extLst>
              </p:cNvPr>
              <p:cNvSpPr txBox="1"/>
              <p:nvPr/>
            </p:nvSpPr>
            <p:spPr>
              <a:xfrm>
                <a:off x="3601175" y="3929391"/>
                <a:ext cx="272901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H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56061D3A-E8B0-072E-F4EC-2D2DC1D9B460}"/>
                  </a:ext>
                </a:extLst>
              </p:cNvPr>
              <p:cNvSpPr txBox="1"/>
              <p:nvPr/>
            </p:nvSpPr>
            <p:spPr>
              <a:xfrm>
                <a:off x="3604720" y="4264317"/>
                <a:ext cx="272901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H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3825357F-FECB-8A08-8CE1-E6BBA5BC71D3}"/>
                  </a:ext>
                </a:extLst>
              </p:cNvPr>
              <p:cNvSpPr txBox="1"/>
              <p:nvPr/>
            </p:nvSpPr>
            <p:spPr>
              <a:xfrm>
                <a:off x="3604720" y="4604560"/>
                <a:ext cx="272901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H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F13D285F-DD18-84D0-CCCF-2B99FB52FB0A}"/>
                  </a:ext>
                </a:extLst>
              </p:cNvPr>
              <p:cNvSpPr txBox="1"/>
              <p:nvPr/>
            </p:nvSpPr>
            <p:spPr>
              <a:xfrm>
                <a:off x="3604720" y="4960751"/>
                <a:ext cx="272901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H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B1B44EBD-8A1A-61C9-94F4-92CF3EFB056E}"/>
                    </a:ext>
                  </a:extLst>
                </p:cNvPr>
                <p:cNvSpPr/>
                <p:nvPr/>
              </p:nvSpPr>
              <p:spPr>
                <a:xfrm>
                  <a:off x="5674295" y="3245359"/>
                  <a:ext cx="653902" cy="2023167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B1B44EBD-8A1A-61C9-94F4-92CF3EFB056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74295" y="3245359"/>
                  <a:ext cx="653902" cy="202316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15028BDB-38B1-C115-F430-ACC037EEB368}"/>
                </a:ext>
              </a:extLst>
            </p:cNvPr>
            <p:cNvSpPr txBox="1"/>
            <p:nvPr/>
          </p:nvSpPr>
          <p:spPr>
            <a:xfrm>
              <a:off x="6578249" y="3245359"/>
              <a:ext cx="272901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H</a:t>
              </a:r>
            </a:p>
          </p:txBody>
        </p: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8EA3955F-C485-F348-C494-A68B3A8C0F59}"/>
                </a:ext>
              </a:extLst>
            </p:cNvPr>
            <p:cNvGrpSpPr/>
            <p:nvPr/>
          </p:nvGrpSpPr>
          <p:grpSpPr>
            <a:xfrm>
              <a:off x="6576478" y="3594463"/>
              <a:ext cx="278216" cy="1674063"/>
              <a:chOff x="3599405" y="3594465"/>
              <a:chExt cx="278216" cy="1674063"/>
            </a:xfrm>
          </p:grpSpPr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8E2BDC6D-093E-C633-994F-8F083A27AC3E}"/>
                  </a:ext>
                </a:extLst>
              </p:cNvPr>
              <p:cNvSpPr txBox="1"/>
              <p:nvPr/>
            </p:nvSpPr>
            <p:spPr>
              <a:xfrm>
                <a:off x="3599405" y="3594465"/>
                <a:ext cx="272901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H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752642E2-9875-20D0-D7F4-92AD3A4A362B}"/>
                  </a:ext>
                </a:extLst>
              </p:cNvPr>
              <p:cNvSpPr txBox="1"/>
              <p:nvPr/>
            </p:nvSpPr>
            <p:spPr>
              <a:xfrm>
                <a:off x="3601175" y="3929391"/>
                <a:ext cx="272901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H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838C46E4-2CE1-BEA6-D0B1-F21339650CD5}"/>
                  </a:ext>
                </a:extLst>
              </p:cNvPr>
              <p:cNvSpPr txBox="1"/>
              <p:nvPr/>
            </p:nvSpPr>
            <p:spPr>
              <a:xfrm>
                <a:off x="3604720" y="4264317"/>
                <a:ext cx="272901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H</a:t>
                </a: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328B4B50-7425-D9C5-F957-74D08AB14C35}"/>
                  </a:ext>
                </a:extLst>
              </p:cNvPr>
              <p:cNvSpPr txBox="1"/>
              <p:nvPr/>
            </p:nvSpPr>
            <p:spPr>
              <a:xfrm>
                <a:off x="3604720" y="4604560"/>
                <a:ext cx="272901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H</a:t>
                </a: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BE44B802-14D3-44C8-006E-85EDBA6663F9}"/>
                  </a:ext>
                </a:extLst>
              </p:cNvPr>
              <p:cNvSpPr txBox="1"/>
              <p:nvPr/>
            </p:nvSpPr>
            <p:spPr>
              <a:xfrm>
                <a:off x="3604720" y="4960751"/>
                <a:ext cx="272901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H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1302FBF6-5E91-45DD-EF80-23A18266E80A}"/>
                    </a:ext>
                  </a:extLst>
                </p:cNvPr>
                <p:cNvSpPr/>
                <p:nvPr/>
              </p:nvSpPr>
              <p:spPr>
                <a:xfrm>
                  <a:off x="7104745" y="3245359"/>
                  <a:ext cx="653902" cy="2023167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1302FBF6-5E91-45DD-EF80-23A18266E80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04745" y="3245359"/>
                  <a:ext cx="653902" cy="2023167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8" name="TextBox 87">
            <a:extLst>
              <a:ext uri="{FF2B5EF4-FFF2-40B4-BE49-F238E27FC236}">
                <a16:creationId xmlns:a16="http://schemas.microsoft.com/office/drawing/2014/main" id="{4B81E79B-2B11-65E7-2F0B-C112FC5E227C}"/>
              </a:ext>
            </a:extLst>
          </p:cNvPr>
          <p:cNvSpPr txBox="1"/>
          <p:nvPr/>
        </p:nvSpPr>
        <p:spPr>
          <a:xfrm>
            <a:off x="7047775" y="2473123"/>
            <a:ext cx="4739556" cy="4801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Conjecture</a:t>
            </a:r>
            <a:r>
              <a:rPr lang="en-US" sz="2800" b="1" dirty="0">
                <a:solidFill>
                  <a:srgbClr val="C00000"/>
                </a:solidFill>
                <a:latin typeface="Calibri" panose="020F0502020204030204"/>
              </a:rPr>
              <a:t>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diagonals suffice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8349019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F90F0-EA0F-6458-FB44-99DCE7509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Implication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2324301E-48DD-F670-D2C3-B589CE8E2896}"/>
              </a:ext>
            </a:extLst>
          </p:cNvPr>
          <p:cNvGrpSpPr/>
          <p:nvPr/>
        </p:nvGrpSpPr>
        <p:grpSpPr>
          <a:xfrm>
            <a:off x="375684" y="1690688"/>
            <a:ext cx="6608298" cy="2054427"/>
            <a:chOff x="2905863" y="3214101"/>
            <a:chExt cx="6608298" cy="2054427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FF9C753-B15F-9FD7-1AF6-5E931FF5901D}"/>
                </a:ext>
              </a:extLst>
            </p:cNvPr>
            <p:cNvCxnSpPr>
              <a:cxnSpLocks/>
            </p:cNvCxnSpPr>
            <p:nvPr/>
          </p:nvCxnSpPr>
          <p:spPr>
            <a:xfrm>
              <a:off x="3384979" y="5061094"/>
              <a:ext cx="469427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BCC0609-3607-ECB5-311E-9C7400531305}"/>
                </a:ext>
              </a:extLst>
            </p:cNvPr>
            <p:cNvCxnSpPr>
              <a:cxnSpLocks/>
            </p:cNvCxnSpPr>
            <p:nvPr/>
          </p:nvCxnSpPr>
          <p:spPr>
            <a:xfrm>
              <a:off x="3384979" y="3407729"/>
              <a:ext cx="469427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F84C534-0B01-BDCB-23B9-1392685F7A59}"/>
                </a:ext>
              </a:extLst>
            </p:cNvPr>
            <p:cNvCxnSpPr>
              <a:cxnSpLocks/>
            </p:cNvCxnSpPr>
            <p:nvPr/>
          </p:nvCxnSpPr>
          <p:spPr>
            <a:xfrm>
              <a:off x="3384979" y="3735574"/>
              <a:ext cx="469427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A85DC3E-B84D-565E-8CF3-4FC757DE9E9F}"/>
                </a:ext>
              </a:extLst>
            </p:cNvPr>
            <p:cNvCxnSpPr>
              <a:cxnSpLocks/>
            </p:cNvCxnSpPr>
            <p:nvPr/>
          </p:nvCxnSpPr>
          <p:spPr>
            <a:xfrm>
              <a:off x="3384979" y="4072267"/>
              <a:ext cx="469427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0D65D8E-CFC2-D2DD-582C-408855C6D5B4}"/>
                </a:ext>
              </a:extLst>
            </p:cNvPr>
            <p:cNvCxnSpPr>
              <a:cxnSpLocks/>
            </p:cNvCxnSpPr>
            <p:nvPr/>
          </p:nvCxnSpPr>
          <p:spPr>
            <a:xfrm>
              <a:off x="3384979" y="4391244"/>
              <a:ext cx="469427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FC19E7F-DE63-CEC9-9E66-57418D73EA15}"/>
                </a:ext>
              </a:extLst>
            </p:cNvPr>
            <p:cNvCxnSpPr>
              <a:cxnSpLocks/>
            </p:cNvCxnSpPr>
            <p:nvPr/>
          </p:nvCxnSpPr>
          <p:spPr>
            <a:xfrm>
              <a:off x="3384979" y="4720860"/>
              <a:ext cx="469427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79BAB84C-9A9F-660A-3CA0-C0558264E5A7}"/>
                    </a:ext>
                  </a:extLst>
                </p:cNvPr>
                <p:cNvSpPr txBox="1"/>
                <p:nvPr/>
              </p:nvSpPr>
              <p:spPr>
                <a:xfrm>
                  <a:off x="2905863" y="3214101"/>
                  <a:ext cx="48909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⟩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79BAB84C-9A9F-660A-3CA0-C0558264E5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05863" y="3214101"/>
                  <a:ext cx="489098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C8F09FB9-BAB2-ECAF-958D-D44305413B84}"/>
                    </a:ext>
                  </a:extLst>
                </p:cNvPr>
                <p:cNvSpPr txBox="1"/>
                <p:nvPr/>
              </p:nvSpPr>
              <p:spPr>
                <a:xfrm>
                  <a:off x="2909405" y="3547253"/>
                  <a:ext cx="48909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⟩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C8F09FB9-BAB2-ECAF-958D-D44305413B8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09405" y="3547253"/>
                  <a:ext cx="489098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20204C5E-4930-F312-16D0-E6B46DDC5E6A}"/>
                    </a:ext>
                  </a:extLst>
                </p:cNvPr>
                <p:cNvSpPr txBox="1"/>
                <p:nvPr/>
              </p:nvSpPr>
              <p:spPr>
                <a:xfrm>
                  <a:off x="2909409" y="3892815"/>
                  <a:ext cx="48909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⟩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20204C5E-4930-F312-16D0-E6B46DDC5E6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09409" y="3892815"/>
                  <a:ext cx="489098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A05B170B-AA90-99EF-D73F-2C7E53F1A9EA}"/>
                    </a:ext>
                  </a:extLst>
                </p:cNvPr>
                <p:cNvSpPr txBox="1"/>
                <p:nvPr/>
              </p:nvSpPr>
              <p:spPr>
                <a:xfrm>
                  <a:off x="2909408" y="4195842"/>
                  <a:ext cx="48909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⟩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A05B170B-AA90-99EF-D73F-2C7E53F1A9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09408" y="4195842"/>
                  <a:ext cx="489098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36439011-C5A5-49D1-4C5E-52D8539DA314}"/>
                    </a:ext>
                  </a:extLst>
                </p:cNvPr>
                <p:cNvSpPr txBox="1"/>
                <p:nvPr/>
              </p:nvSpPr>
              <p:spPr>
                <a:xfrm>
                  <a:off x="2909409" y="4525447"/>
                  <a:ext cx="48909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⟩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36439011-C5A5-49D1-4C5E-52D8539DA3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09409" y="4525447"/>
                  <a:ext cx="489098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246566D1-4761-7BDE-FE5A-827757854881}"/>
                    </a:ext>
                  </a:extLst>
                </p:cNvPr>
                <p:cNvSpPr txBox="1"/>
                <p:nvPr/>
              </p:nvSpPr>
              <p:spPr>
                <a:xfrm>
                  <a:off x="2909410" y="4871006"/>
                  <a:ext cx="48909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⟩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246566D1-4761-7BDE-FE5A-8277578548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09410" y="4871006"/>
                  <a:ext cx="489098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7C33AAA-F7D9-CCDF-39B7-AD12C0541314}"/>
                </a:ext>
              </a:extLst>
            </p:cNvPr>
            <p:cNvSpPr txBox="1"/>
            <p:nvPr/>
          </p:nvSpPr>
          <p:spPr>
            <a:xfrm>
              <a:off x="8213302" y="3800657"/>
              <a:ext cx="130085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Target state</a:t>
              </a:r>
            </a:p>
          </p:txBody>
        </p:sp>
        <p:sp>
          <p:nvSpPr>
            <p:cNvPr id="19" name="Right Brace 18">
              <a:extLst>
                <a:ext uri="{FF2B5EF4-FFF2-40B4-BE49-F238E27FC236}">
                  <a16:creationId xmlns:a16="http://schemas.microsoft.com/office/drawing/2014/main" id="{5E57E54B-321D-E6D8-7835-5F336DF58DB9}"/>
                </a:ext>
              </a:extLst>
            </p:cNvPr>
            <p:cNvSpPr/>
            <p:nvPr/>
          </p:nvSpPr>
          <p:spPr>
            <a:xfrm>
              <a:off x="8149509" y="3361279"/>
              <a:ext cx="323361" cy="1750647"/>
            </a:xfrm>
            <a:prstGeom prst="rightBrace">
              <a:avLst>
                <a:gd name="adj1" fmla="val 56698"/>
                <a:gd name="adj2" fmla="val 50000"/>
              </a:avLst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AE42CD0-18E4-92FF-6EAF-FF0EB91275E9}"/>
                </a:ext>
              </a:extLst>
            </p:cNvPr>
            <p:cNvSpPr txBox="1"/>
            <p:nvPr/>
          </p:nvSpPr>
          <p:spPr>
            <a:xfrm>
              <a:off x="3601176" y="3245361"/>
              <a:ext cx="272901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H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BF0FB81-E045-3A84-4F3E-D2C6584C5910}"/>
                </a:ext>
              </a:extLst>
            </p:cNvPr>
            <p:cNvGrpSpPr/>
            <p:nvPr/>
          </p:nvGrpSpPr>
          <p:grpSpPr>
            <a:xfrm>
              <a:off x="3599405" y="3594465"/>
              <a:ext cx="278216" cy="1674063"/>
              <a:chOff x="3599405" y="3594465"/>
              <a:chExt cx="278216" cy="1674063"/>
            </a:xfrm>
          </p:grpSpPr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F3BAEB6-3101-017C-F1F5-63CD689EB85A}"/>
                  </a:ext>
                </a:extLst>
              </p:cNvPr>
              <p:cNvSpPr txBox="1"/>
              <p:nvPr/>
            </p:nvSpPr>
            <p:spPr>
              <a:xfrm>
                <a:off x="3599405" y="3594465"/>
                <a:ext cx="272901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H</a:t>
                </a: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F163FCC-A465-5DEE-53A3-992139B9D952}"/>
                  </a:ext>
                </a:extLst>
              </p:cNvPr>
              <p:cNvSpPr txBox="1"/>
              <p:nvPr/>
            </p:nvSpPr>
            <p:spPr>
              <a:xfrm>
                <a:off x="3601175" y="3929391"/>
                <a:ext cx="272901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H</a:t>
                </a: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A8FA3D6-32EB-7970-986C-6997FDFB215F}"/>
                  </a:ext>
                </a:extLst>
              </p:cNvPr>
              <p:cNvSpPr txBox="1"/>
              <p:nvPr/>
            </p:nvSpPr>
            <p:spPr>
              <a:xfrm>
                <a:off x="3604720" y="4264317"/>
                <a:ext cx="272901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H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7BAEDC0-8475-039F-760E-C356082DFEE8}"/>
                  </a:ext>
                </a:extLst>
              </p:cNvPr>
              <p:cNvSpPr txBox="1"/>
              <p:nvPr/>
            </p:nvSpPr>
            <p:spPr>
              <a:xfrm>
                <a:off x="3604720" y="4604560"/>
                <a:ext cx="272901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H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7E79331-349C-9025-119B-C08B4C9646EF}"/>
                  </a:ext>
                </a:extLst>
              </p:cNvPr>
              <p:cNvSpPr txBox="1"/>
              <p:nvPr/>
            </p:nvSpPr>
            <p:spPr>
              <a:xfrm>
                <a:off x="3604720" y="4960751"/>
                <a:ext cx="272901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H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600342CF-4DEB-D01D-38C4-265BD38E8708}"/>
                    </a:ext>
                  </a:extLst>
                </p:cNvPr>
                <p:cNvSpPr/>
                <p:nvPr/>
              </p:nvSpPr>
              <p:spPr>
                <a:xfrm>
                  <a:off x="4168807" y="3245359"/>
                  <a:ext cx="653902" cy="2023167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600342CF-4DEB-D01D-38C4-265BD38E870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68807" y="3245359"/>
                  <a:ext cx="653902" cy="202316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545A4DA-0644-88C1-0A1D-1F27D4834704}"/>
                </a:ext>
              </a:extLst>
            </p:cNvPr>
            <p:cNvSpPr txBox="1"/>
            <p:nvPr/>
          </p:nvSpPr>
          <p:spPr>
            <a:xfrm>
              <a:off x="5120981" y="3245359"/>
              <a:ext cx="272901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H</a:t>
              </a:r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27A80894-3B66-69C7-152D-0F74554626B9}"/>
                </a:ext>
              </a:extLst>
            </p:cNvPr>
            <p:cNvGrpSpPr/>
            <p:nvPr/>
          </p:nvGrpSpPr>
          <p:grpSpPr>
            <a:xfrm>
              <a:off x="5119210" y="3594463"/>
              <a:ext cx="278216" cy="1674063"/>
              <a:chOff x="3599405" y="3594465"/>
              <a:chExt cx="278216" cy="1674063"/>
            </a:xfrm>
          </p:grpSpPr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1D7113EE-C5F8-8AB3-3C38-E0BBB3467EB9}"/>
                  </a:ext>
                </a:extLst>
              </p:cNvPr>
              <p:cNvSpPr txBox="1"/>
              <p:nvPr/>
            </p:nvSpPr>
            <p:spPr>
              <a:xfrm>
                <a:off x="3599405" y="3594465"/>
                <a:ext cx="272901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H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ADC07E6-7ADF-B603-D966-D301F93EB6CE}"/>
                  </a:ext>
                </a:extLst>
              </p:cNvPr>
              <p:cNvSpPr txBox="1"/>
              <p:nvPr/>
            </p:nvSpPr>
            <p:spPr>
              <a:xfrm>
                <a:off x="3601175" y="3929391"/>
                <a:ext cx="272901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H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56061D3A-E8B0-072E-F4EC-2D2DC1D9B460}"/>
                  </a:ext>
                </a:extLst>
              </p:cNvPr>
              <p:cNvSpPr txBox="1"/>
              <p:nvPr/>
            </p:nvSpPr>
            <p:spPr>
              <a:xfrm>
                <a:off x="3604720" y="4264317"/>
                <a:ext cx="272901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H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3825357F-FECB-8A08-8CE1-E6BBA5BC71D3}"/>
                  </a:ext>
                </a:extLst>
              </p:cNvPr>
              <p:cNvSpPr txBox="1"/>
              <p:nvPr/>
            </p:nvSpPr>
            <p:spPr>
              <a:xfrm>
                <a:off x="3604720" y="4604560"/>
                <a:ext cx="272901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H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F13D285F-DD18-84D0-CCCF-2B99FB52FB0A}"/>
                  </a:ext>
                </a:extLst>
              </p:cNvPr>
              <p:cNvSpPr txBox="1"/>
              <p:nvPr/>
            </p:nvSpPr>
            <p:spPr>
              <a:xfrm>
                <a:off x="3604720" y="4960751"/>
                <a:ext cx="272901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H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B1B44EBD-8A1A-61C9-94F4-92CF3EFB056E}"/>
                    </a:ext>
                  </a:extLst>
                </p:cNvPr>
                <p:cNvSpPr/>
                <p:nvPr/>
              </p:nvSpPr>
              <p:spPr>
                <a:xfrm>
                  <a:off x="5674295" y="3245359"/>
                  <a:ext cx="653902" cy="2023167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B1B44EBD-8A1A-61C9-94F4-92CF3EFB056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74295" y="3245359"/>
                  <a:ext cx="653902" cy="202316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15028BDB-38B1-C115-F430-ACC037EEB368}"/>
                </a:ext>
              </a:extLst>
            </p:cNvPr>
            <p:cNvSpPr txBox="1"/>
            <p:nvPr/>
          </p:nvSpPr>
          <p:spPr>
            <a:xfrm>
              <a:off x="6578249" y="3245359"/>
              <a:ext cx="272901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H</a:t>
              </a:r>
            </a:p>
          </p:txBody>
        </p: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8EA3955F-C485-F348-C494-A68B3A8C0F59}"/>
                </a:ext>
              </a:extLst>
            </p:cNvPr>
            <p:cNvGrpSpPr/>
            <p:nvPr/>
          </p:nvGrpSpPr>
          <p:grpSpPr>
            <a:xfrm>
              <a:off x="6576478" y="3594463"/>
              <a:ext cx="278216" cy="1674063"/>
              <a:chOff x="3599405" y="3594465"/>
              <a:chExt cx="278216" cy="1674063"/>
            </a:xfrm>
          </p:grpSpPr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8E2BDC6D-093E-C633-994F-8F083A27AC3E}"/>
                  </a:ext>
                </a:extLst>
              </p:cNvPr>
              <p:cNvSpPr txBox="1"/>
              <p:nvPr/>
            </p:nvSpPr>
            <p:spPr>
              <a:xfrm>
                <a:off x="3599405" y="3594465"/>
                <a:ext cx="272901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H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752642E2-9875-20D0-D7F4-92AD3A4A362B}"/>
                  </a:ext>
                </a:extLst>
              </p:cNvPr>
              <p:cNvSpPr txBox="1"/>
              <p:nvPr/>
            </p:nvSpPr>
            <p:spPr>
              <a:xfrm>
                <a:off x="3601175" y="3929391"/>
                <a:ext cx="272901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H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838C46E4-2CE1-BEA6-D0B1-F21339650CD5}"/>
                  </a:ext>
                </a:extLst>
              </p:cNvPr>
              <p:cNvSpPr txBox="1"/>
              <p:nvPr/>
            </p:nvSpPr>
            <p:spPr>
              <a:xfrm>
                <a:off x="3604720" y="4264317"/>
                <a:ext cx="272901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H</a:t>
                </a: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328B4B50-7425-D9C5-F957-74D08AB14C35}"/>
                  </a:ext>
                </a:extLst>
              </p:cNvPr>
              <p:cNvSpPr txBox="1"/>
              <p:nvPr/>
            </p:nvSpPr>
            <p:spPr>
              <a:xfrm>
                <a:off x="3604720" y="4604560"/>
                <a:ext cx="272901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H</a:t>
                </a: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BE44B802-14D3-44C8-006E-85EDBA6663F9}"/>
                  </a:ext>
                </a:extLst>
              </p:cNvPr>
              <p:cNvSpPr txBox="1"/>
              <p:nvPr/>
            </p:nvSpPr>
            <p:spPr>
              <a:xfrm>
                <a:off x="3604720" y="4960751"/>
                <a:ext cx="272901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H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1302FBF6-5E91-45DD-EF80-23A18266E80A}"/>
                    </a:ext>
                  </a:extLst>
                </p:cNvPr>
                <p:cNvSpPr/>
                <p:nvPr/>
              </p:nvSpPr>
              <p:spPr>
                <a:xfrm>
                  <a:off x="7104745" y="3245359"/>
                  <a:ext cx="653902" cy="2023167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1302FBF6-5E91-45DD-EF80-23A18266E80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04745" y="3245359"/>
                  <a:ext cx="653902" cy="2023167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8" name="TextBox 87">
            <a:extLst>
              <a:ext uri="{FF2B5EF4-FFF2-40B4-BE49-F238E27FC236}">
                <a16:creationId xmlns:a16="http://schemas.microsoft.com/office/drawing/2014/main" id="{4B81E79B-2B11-65E7-2F0B-C112FC5E227C}"/>
              </a:ext>
            </a:extLst>
          </p:cNvPr>
          <p:cNvSpPr txBox="1"/>
          <p:nvPr/>
        </p:nvSpPr>
        <p:spPr>
          <a:xfrm>
            <a:off x="7047775" y="2473123"/>
            <a:ext cx="4739556" cy="4801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Conjecture</a:t>
            </a:r>
            <a:r>
              <a:rPr lang="en-US" sz="2800" b="1" dirty="0">
                <a:solidFill>
                  <a:srgbClr val="C00000"/>
                </a:solidFill>
                <a:latin typeface="Calibri" panose="020F0502020204030204"/>
              </a:rPr>
              <a:t>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diagonals suffice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8E94CEF-6148-01DA-14F0-04A8FF1EECE2}"/>
              </a:ext>
            </a:extLst>
          </p:cNvPr>
          <p:cNvGrpSpPr/>
          <p:nvPr/>
        </p:nvGrpSpPr>
        <p:grpSpPr>
          <a:xfrm>
            <a:off x="1240779" y="3759813"/>
            <a:ext cx="4308295" cy="1897440"/>
            <a:chOff x="1240779" y="3759813"/>
            <a:chExt cx="4308295" cy="18974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F50BDB45-26C8-738D-C8D0-CBB6D28D069B}"/>
                    </a:ext>
                  </a:extLst>
                </p:cNvPr>
                <p:cNvSpPr txBox="1"/>
                <p:nvPr/>
              </p:nvSpPr>
              <p:spPr>
                <a:xfrm>
                  <a:off x="1240779" y="4464426"/>
                  <a:ext cx="4308295" cy="1192827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2000" b="1" i="1" smtClean="0">
                          <a:effectLst/>
                          <a:latin typeface="Cambria Math" panose="02040503050406030204" pitchFamily="18" charset="0"/>
                        </a:rPr>
                        <m:t>𝒏</m:t>
                      </m:r>
                    </m:oMath>
                  </a14:m>
                  <a:r>
                    <a:rPr lang="en-US" sz="2000" b="1" dirty="0">
                      <a:effectLst/>
                    </a:rPr>
                    <a:t>-qubit diagonal unitary has T-count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 i="1" smtClean="0">
                            <a:effectLst/>
                            <a:latin typeface="Cambria Math" panose="02040503050406030204" pitchFamily="18" charset="0"/>
                          </a:rPr>
                          <m:t>𝑶</m:t>
                        </m:r>
                        <m:d>
                          <m:dPr>
                            <m:ctrlPr>
                              <a:rPr lang="en-US" sz="1600" b="1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1600" b="1" i="1" smtClean="0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US" sz="1600" b="1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1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  <m:sup>
                                    <m:r>
                                      <a:rPr lang="en-US" sz="1600" b="1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sup>
                                </m:sSup>
                                <m:func>
                                  <m:funcPr>
                                    <m:ctrlPr>
                                      <a:rPr lang="en-US" sz="1600" b="1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1600" b="1" i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𝐥𝐨𝐠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1600" b="1" i="1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1600" b="1" i="1" smtClean="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1600" b="1" i="1" smtClean="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𝟏</m:t>
                                            </m:r>
                                          </m:num>
                                          <m:den>
                                            <m:r>
                                              <a:rPr lang="en-US" sz="1600" b="1" i="1" smtClean="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𝝐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</m:func>
                              </m:e>
                            </m:rad>
                            <m:r>
                              <a:rPr lang="en-US" sz="1600" b="1" i="1" smtClean="0">
                                <a:effectLst/>
                                <a:latin typeface="Cambria Math" panose="02040503050406030204" pitchFamily="18" charset="0"/>
                              </a:rPr>
                              <m:t>+</m:t>
                            </m:r>
                            <m:func>
                              <m:funcPr>
                                <m:ctrlPr>
                                  <a:rPr lang="en-US" sz="1600" b="1" i="1" smtClean="0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1600" b="1" i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𝐥𝐨𝐠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1600" b="1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1600" b="1" i="1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600" b="1" i="1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num>
                                      <m:den>
                                        <m:r>
                                          <a:rPr lang="en-US" sz="1600" b="1" i="1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𝝐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func>
                          </m:e>
                        </m:d>
                      </m:oMath>
                    </m:oMathPara>
                  </a14:m>
                  <a:endParaRPr lang="en-US" sz="1400" b="1" dirty="0">
                    <a:effectLst/>
                  </a:endParaRPr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F50BDB45-26C8-738D-C8D0-CBB6D28D06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40779" y="4464426"/>
                  <a:ext cx="4308295" cy="1192827"/>
                </a:xfrm>
                <a:prstGeom prst="rect">
                  <a:avLst/>
                </a:prstGeom>
                <a:blipFill>
                  <a:blip r:embed="rId12"/>
                  <a:stretch>
                    <a:fillRect t="-25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D39A0583-3852-DC14-351C-EA0F17F27907}"/>
                </a:ext>
              </a:extLst>
            </p:cNvPr>
            <p:cNvSpPr/>
            <p:nvPr/>
          </p:nvSpPr>
          <p:spPr>
            <a:xfrm>
              <a:off x="1716761" y="3776371"/>
              <a:ext cx="526709" cy="704613"/>
            </a:xfrm>
            <a:prstGeom prst="triangle">
              <a:avLst>
                <a:gd name="adj" fmla="val 45614"/>
              </a:avLst>
            </a:prstGeom>
            <a:solidFill>
              <a:srgbClr val="FBE5D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3D364DC4-AC38-F7D0-CE53-1E0630DAEA56}"/>
                </a:ext>
              </a:extLst>
            </p:cNvPr>
            <p:cNvSpPr/>
            <p:nvPr/>
          </p:nvSpPr>
          <p:spPr>
            <a:xfrm>
              <a:off x="3201937" y="3776370"/>
              <a:ext cx="526709" cy="704613"/>
            </a:xfrm>
            <a:prstGeom prst="triangle">
              <a:avLst>
                <a:gd name="adj" fmla="val 45614"/>
              </a:avLst>
            </a:prstGeom>
            <a:solidFill>
              <a:srgbClr val="FBE5D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F348BCB9-F75B-E64E-C515-B34873A5A0E7}"/>
                </a:ext>
              </a:extLst>
            </p:cNvPr>
            <p:cNvSpPr/>
            <p:nvPr/>
          </p:nvSpPr>
          <p:spPr>
            <a:xfrm>
              <a:off x="4638162" y="3759813"/>
              <a:ext cx="526709" cy="704613"/>
            </a:xfrm>
            <a:prstGeom prst="triangle">
              <a:avLst>
                <a:gd name="adj" fmla="val 45614"/>
              </a:avLst>
            </a:prstGeom>
            <a:solidFill>
              <a:srgbClr val="FBE5D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02705629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F90F0-EA0F-6458-FB44-99DCE7509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Implication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2324301E-48DD-F670-D2C3-B589CE8E2896}"/>
              </a:ext>
            </a:extLst>
          </p:cNvPr>
          <p:cNvGrpSpPr/>
          <p:nvPr/>
        </p:nvGrpSpPr>
        <p:grpSpPr>
          <a:xfrm>
            <a:off x="375684" y="1690688"/>
            <a:ext cx="6608298" cy="2054427"/>
            <a:chOff x="2905863" y="3214101"/>
            <a:chExt cx="6608298" cy="2054427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FF9C753-B15F-9FD7-1AF6-5E931FF5901D}"/>
                </a:ext>
              </a:extLst>
            </p:cNvPr>
            <p:cNvCxnSpPr>
              <a:cxnSpLocks/>
            </p:cNvCxnSpPr>
            <p:nvPr/>
          </p:nvCxnSpPr>
          <p:spPr>
            <a:xfrm>
              <a:off x="3384979" y="5061094"/>
              <a:ext cx="469427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BCC0609-3607-ECB5-311E-9C7400531305}"/>
                </a:ext>
              </a:extLst>
            </p:cNvPr>
            <p:cNvCxnSpPr>
              <a:cxnSpLocks/>
            </p:cNvCxnSpPr>
            <p:nvPr/>
          </p:nvCxnSpPr>
          <p:spPr>
            <a:xfrm>
              <a:off x="3384979" y="3407729"/>
              <a:ext cx="469427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F84C534-0B01-BDCB-23B9-1392685F7A59}"/>
                </a:ext>
              </a:extLst>
            </p:cNvPr>
            <p:cNvCxnSpPr>
              <a:cxnSpLocks/>
            </p:cNvCxnSpPr>
            <p:nvPr/>
          </p:nvCxnSpPr>
          <p:spPr>
            <a:xfrm>
              <a:off x="3384979" y="3735574"/>
              <a:ext cx="469427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A85DC3E-B84D-565E-8CF3-4FC757DE9E9F}"/>
                </a:ext>
              </a:extLst>
            </p:cNvPr>
            <p:cNvCxnSpPr>
              <a:cxnSpLocks/>
            </p:cNvCxnSpPr>
            <p:nvPr/>
          </p:nvCxnSpPr>
          <p:spPr>
            <a:xfrm>
              <a:off x="3384979" y="4072267"/>
              <a:ext cx="469427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0D65D8E-CFC2-D2DD-582C-408855C6D5B4}"/>
                </a:ext>
              </a:extLst>
            </p:cNvPr>
            <p:cNvCxnSpPr>
              <a:cxnSpLocks/>
            </p:cNvCxnSpPr>
            <p:nvPr/>
          </p:nvCxnSpPr>
          <p:spPr>
            <a:xfrm>
              <a:off x="3384979" y="4391244"/>
              <a:ext cx="469427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FC19E7F-DE63-CEC9-9E66-57418D73EA15}"/>
                </a:ext>
              </a:extLst>
            </p:cNvPr>
            <p:cNvCxnSpPr>
              <a:cxnSpLocks/>
            </p:cNvCxnSpPr>
            <p:nvPr/>
          </p:nvCxnSpPr>
          <p:spPr>
            <a:xfrm>
              <a:off x="3384979" y="4720860"/>
              <a:ext cx="469427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79BAB84C-9A9F-660A-3CA0-C0558264E5A7}"/>
                    </a:ext>
                  </a:extLst>
                </p:cNvPr>
                <p:cNvSpPr txBox="1"/>
                <p:nvPr/>
              </p:nvSpPr>
              <p:spPr>
                <a:xfrm>
                  <a:off x="2905863" y="3214101"/>
                  <a:ext cx="48909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⟩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79BAB84C-9A9F-660A-3CA0-C0558264E5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05863" y="3214101"/>
                  <a:ext cx="489098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C8F09FB9-BAB2-ECAF-958D-D44305413B84}"/>
                    </a:ext>
                  </a:extLst>
                </p:cNvPr>
                <p:cNvSpPr txBox="1"/>
                <p:nvPr/>
              </p:nvSpPr>
              <p:spPr>
                <a:xfrm>
                  <a:off x="2909405" y="3547253"/>
                  <a:ext cx="48909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⟩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C8F09FB9-BAB2-ECAF-958D-D44305413B8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09405" y="3547253"/>
                  <a:ext cx="489098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20204C5E-4930-F312-16D0-E6B46DDC5E6A}"/>
                    </a:ext>
                  </a:extLst>
                </p:cNvPr>
                <p:cNvSpPr txBox="1"/>
                <p:nvPr/>
              </p:nvSpPr>
              <p:spPr>
                <a:xfrm>
                  <a:off x="2909409" y="3892815"/>
                  <a:ext cx="48909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⟩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20204C5E-4930-F312-16D0-E6B46DDC5E6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09409" y="3892815"/>
                  <a:ext cx="489098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A05B170B-AA90-99EF-D73F-2C7E53F1A9EA}"/>
                    </a:ext>
                  </a:extLst>
                </p:cNvPr>
                <p:cNvSpPr txBox="1"/>
                <p:nvPr/>
              </p:nvSpPr>
              <p:spPr>
                <a:xfrm>
                  <a:off x="2909408" y="4195842"/>
                  <a:ext cx="48909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⟩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A05B170B-AA90-99EF-D73F-2C7E53F1A9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09408" y="4195842"/>
                  <a:ext cx="489098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36439011-C5A5-49D1-4C5E-52D8539DA314}"/>
                    </a:ext>
                  </a:extLst>
                </p:cNvPr>
                <p:cNvSpPr txBox="1"/>
                <p:nvPr/>
              </p:nvSpPr>
              <p:spPr>
                <a:xfrm>
                  <a:off x="2909409" y="4525447"/>
                  <a:ext cx="48909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⟩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36439011-C5A5-49D1-4C5E-52D8539DA3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09409" y="4525447"/>
                  <a:ext cx="489098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246566D1-4761-7BDE-FE5A-827757854881}"/>
                    </a:ext>
                  </a:extLst>
                </p:cNvPr>
                <p:cNvSpPr txBox="1"/>
                <p:nvPr/>
              </p:nvSpPr>
              <p:spPr>
                <a:xfrm>
                  <a:off x="2909410" y="4871006"/>
                  <a:ext cx="48909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⟩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246566D1-4761-7BDE-FE5A-8277578548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09410" y="4871006"/>
                  <a:ext cx="489098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7C33AAA-F7D9-CCDF-39B7-AD12C0541314}"/>
                </a:ext>
              </a:extLst>
            </p:cNvPr>
            <p:cNvSpPr txBox="1"/>
            <p:nvPr/>
          </p:nvSpPr>
          <p:spPr>
            <a:xfrm>
              <a:off x="8213302" y="3800657"/>
              <a:ext cx="130085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Target state</a:t>
              </a:r>
            </a:p>
          </p:txBody>
        </p:sp>
        <p:sp>
          <p:nvSpPr>
            <p:cNvPr id="19" name="Right Brace 18">
              <a:extLst>
                <a:ext uri="{FF2B5EF4-FFF2-40B4-BE49-F238E27FC236}">
                  <a16:creationId xmlns:a16="http://schemas.microsoft.com/office/drawing/2014/main" id="{5E57E54B-321D-E6D8-7835-5F336DF58DB9}"/>
                </a:ext>
              </a:extLst>
            </p:cNvPr>
            <p:cNvSpPr/>
            <p:nvPr/>
          </p:nvSpPr>
          <p:spPr>
            <a:xfrm>
              <a:off x="8149509" y="3361279"/>
              <a:ext cx="323361" cy="1750647"/>
            </a:xfrm>
            <a:prstGeom prst="rightBrace">
              <a:avLst>
                <a:gd name="adj1" fmla="val 56698"/>
                <a:gd name="adj2" fmla="val 50000"/>
              </a:avLst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AE42CD0-18E4-92FF-6EAF-FF0EB91275E9}"/>
                </a:ext>
              </a:extLst>
            </p:cNvPr>
            <p:cNvSpPr txBox="1"/>
            <p:nvPr/>
          </p:nvSpPr>
          <p:spPr>
            <a:xfrm>
              <a:off x="3601176" y="3245361"/>
              <a:ext cx="272901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H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BF0FB81-E045-3A84-4F3E-D2C6584C5910}"/>
                </a:ext>
              </a:extLst>
            </p:cNvPr>
            <p:cNvGrpSpPr/>
            <p:nvPr/>
          </p:nvGrpSpPr>
          <p:grpSpPr>
            <a:xfrm>
              <a:off x="3599405" y="3594465"/>
              <a:ext cx="278216" cy="1674063"/>
              <a:chOff x="3599405" y="3594465"/>
              <a:chExt cx="278216" cy="1674063"/>
            </a:xfrm>
          </p:grpSpPr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F3BAEB6-3101-017C-F1F5-63CD689EB85A}"/>
                  </a:ext>
                </a:extLst>
              </p:cNvPr>
              <p:cNvSpPr txBox="1"/>
              <p:nvPr/>
            </p:nvSpPr>
            <p:spPr>
              <a:xfrm>
                <a:off x="3599405" y="3594465"/>
                <a:ext cx="272901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H</a:t>
                </a: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F163FCC-A465-5DEE-53A3-992139B9D952}"/>
                  </a:ext>
                </a:extLst>
              </p:cNvPr>
              <p:cNvSpPr txBox="1"/>
              <p:nvPr/>
            </p:nvSpPr>
            <p:spPr>
              <a:xfrm>
                <a:off x="3601175" y="3929391"/>
                <a:ext cx="272901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H</a:t>
                </a: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A8FA3D6-32EB-7970-986C-6997FDFB215F}"/>
                  </a:ext>
                </a:extLst>
              </p:cNvPr>
              <p:cNvSpPr txBox="1"/>
              <p:nvPr/>
            </p:nvSpPr>
            <p:spPr>
              <a:xfrm>
                <a:off x="3604720" y="4264317"/>
                <a:ext cx="272901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H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7BAEDC0-8475-039F-760E-C356082DFEE8}"/>
                  </a:ext>
                </a:extLst>
              </p:cNvPr>
              <p:cNvSpPr txBox="1"/>
              <p:nvPr/>
            </p:nvSpPr>
            <p:spPr>
              <a:xfrm>
                <a:off x="3604720" y="4604560"/>
                <a:ext cx="272901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H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7E79331-349C-9025-119B-C08B4C9646EF}"/>
                  </a:ext>
                </a:extLst>
              </p:cNvPr>
              <p:cNvSpPr txBox="1"/>
              <p:nvPr/>
            </p:nvSpPr>
            <p:spPr>
              <a:xfrm>
                <a:off x="3604720" y="4960751"/>
                <a:ext cx="272901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H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600342CF-4DEB-D01D-38C4-265BD38E8708}"/>
                    </a:ext>
                  </a:extLst>
                </p:cNvPr>
                <p:cNvSpPr/>
                <p:nvPr/>
              </p:nvSpPr>
              <p:spPr>
                <a:xfrm>
                  <a:off x="4168807" y="3245359"/>
                  <a:ext cx="653902" cy="2023167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600342CF-4DEB-D01D-38C4-265BD38E870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68807" y="3245359"/>
                  <a:ext cx="653902" cy="202316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545A4DA-0644-88C1-0A1D-1F27D4834704}"/>
                </a:ext>
              </a:extLst>
            </p:cNvPr>
            <p:cNvSpPr txBox="1"/>
            <p:nvPr/>
          </p:nvSpPr>
          <p:spPr>
            <a:xfrm>
              <a:off x="5120981" y="3245359"/>
              <a:ext cx="272901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H</a:t>
              </a:r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27A80894-3B66-69C7-152D-0F74554626B9}"/>
                </a:ext>
              </a:extLst>
            </p:cNvPr>
            <p:cNvGrpSpPr/>
            <p:nvPr/>
          </p:nvGrpSpPr>
          <p:grpSpPr>
            <a:xfrm>
              <a:off x="5119210" y="3594463"/>
              <a:ext cx="278216" cy="1674063"/>
              <a:chOff x="3599405" y="3594465"/>
              <a:chExt cx="278216" cy="1674063"/>
            </a:xfrm>
          </p:grpSpPr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1D7113EE-C5F8-8AB3-3C38-E0BBB3467EB9}"/>
                  </a:ext>
                </a:extLst>
              </p:cNvPr>
              <p:cNvSpPr txBox="1"/>
              <p:nvPr/>
            </p:nvSpPr>
            <p:spPr>
              <a:xfrm>
                <a:off x="3599405" y="3594465"/>
                <a:ext cx="272901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H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ADC07E6-7ADF-B603-D966-D301F93EB6CE}"/>
                  </a:ext>
                </a:extLst>
              </p:cNvPr>
              <p:cNvSpPr txBox="1"/>
              <p:nvPr/>
            </p:nvSpPr>
            <p:spPr>
              <a:xfrm>
                <a:off x="3601175" y="3929391"/>
                <a:ext cx="272901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H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56061D3A-E8B0-072E-F4EC-2D2DC1D9B460}"/>
                  </a:ext>
                </a:extLst>
              </p:cNvPr>
              <p:cNvSpPr txBox="1"/>
              <p:nvPr/>
            </p:nvSpPr>
            <p:spPr>
              <a:xfrm>
                <a:off x="3604720" y="4264317"/>
                <a:ext cx="272901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H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3825357F-FECB-8A08-8CE1-E6BBA5BC71D3}"/>
                  </a:ext>
                </a:extLst>
              </p:cNvPr>
              <p:cNvSpPr txBox="1"/>
              <p:nvPr/>
            </p:nvSpPr>
            <p:spPr>
              <a:xfrm>
                <a:off x="3604720" y="4604560"/>
                <a:ext cx="272901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H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F13D285F-DD18-84D0-CCCF-2B99FB52FB0A}"/>
                  </a:ext>
                </a:extLst>
              </p:cNvPr>
              <p:cNvSpPr txBox="1"/>
              <p:nvPr/>
            </p:nvSpPr>
            <p:spPr>
              <a:xfrm>
                <a:off x="3604720" y="4960751"/>
                <a:ext cx="272901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H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B1B44EBD-8A1A-61C9-94F4-92CF3EFB056E}"/>
                    </a:ext>
                  </a:extLst>
                </p:cNvPr>
                <p:cNvSpPr/>
                <p:nvPr/>
              </p:nvSpPr>
              <p:spPr>
                <a:xfrm>
                  <a:off x="5674295" y="3245359"/>
                  <a:ext cx="653902" cy="2023167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B1B44EBD-8A1A-61C9-94F4-92CF3EFB056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74295" y="3245359"/>
                  <a:ext cx="653902" cy="202316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15028BDB-38B1-C115-F430-ACC037EEB368}"/>
                </a:ext>
              </a:extLst>
            </p:cNvPr>
            <p:cNvSpPr txBox="1"/>
            <p:nvPr/>
          </p:nvSpPr>
          <p:spPr>
            <a:xfrm>
              <a:off x="6578249" y="3245359"/>
              <a:ext cx="272901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H</a:t>
              </a:r>
            </a:p>
          </p:txBody>
        </p: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8EA3955F-C485-F348-C494-A68B3A8C0F59}"/>
                </a:ext>
              </a:extLst>
            </p:cNvPr>
            <p:cNvGrpSpPr/>
            <p:nvPr/>
          </p:nvGrpSpPr>
          <p:grpSpPr>
            <a:xfrm>
              <a:off x="6576478" y="3594463"/>
              <a:ext cx="278216" cy="1674063"/>
              <a:chOff x="3599405" y="3594465"/>
              <a:chExt cx="278216" cy="1674063"/>
            </a:xfrm>
          </p:grpSpPr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8E2BDC6D-093E-C633-994F-8F083A27AC3E}"/>
                  </a:ext>
                </a:extLst>
              </p:cNvPr>
              <p:cNvSpPr txBox="1"/>
              <p:nvPr/>
            </p:nvSpPr>
            <p:spPr>
              <a:xfrm>
                <a:off x="3599405" y="3594465"/>
                <a:ext cx="272901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H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752642E2-9875-20D0-D7F4-92AD3A4A362B}"/>
                  </a:ext>
                </a:extLst>
              </p:cNvPr>
              <p:cNvSpPr txBox="1"/>
              <p:nvPr/>
            </p:nvSpPr>
            <p:spPr>
              <a:xfrm>
                <a:off x="3601175" y="3929391"/>
                <a:ext cx="272901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H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838C46E4-2CE1-BEA6-D0B1-F21339650CD5}"/>
                  </a:ext>
                </a:extLst>
              </p:cNvPr>
              <p:cNvSpPr txBox="1"/>
              <p:nvPr/>
            </p:nvSpPr>
            <p:spPr>
              <a:xfrm>
                <a:off x="3604720" y="4264317"/>
                <a:ext cx="272901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H</a:t>
                </a: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328B4B50-7425-D9C5-F957-74D08AB14C35}"/>
                  </a:ext>
                </a:extLst>
              </p:cNvPr>
              <p:cNvSpPr txBox="1"/>
              <p:nvPr/>
            </p:nvSpPr>
            <p:spPr>
              <a:xfrm>
                <a:off x="3604720" y="4604560"/>
                <a:ext cx="272901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H</a:t>
                </a: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BE44B802-14D3-44C8-006E-85EDBA6663F9}"/>
                  </a:ext>
                </a:extLst>
              </p:cNvPr>
              <p:cNvSpPr txBox="1"/>
              <p:nvPr/>
            </p:nvSpPr>
            <p:spPr>
              <a:xfrm>
                <a:off x="3604720" y="4960751"/>
                <a:ext cx="272901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H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1302FBF6-5E91-45DD-EF80-23A18266E80A}"/>
                    </a:ext>
                  </a:extLst>
                </p:cNvPr>
                <p:cNvSpPr/>
                <p:nvPr/>
              </p:nvSpPr>
              <p:spPr>
                <a:xfrm>
                  <a:off x="7104745" y="3245359"/>
                  <a:ext cx="653902" cy="2023167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1302FBF6-5E91-45DD-EF80-23A18266E80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04745" y="3245359"/>
                  <a:ext cx="653902" cy="2023167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8" name="TextBox 87">
            <a:extLst>
              <a:ext uri="{FF2B5EF4-FFF2-40B4-BE49-F238E27FC236}">
                <a16:creationId xmlns:a16="http://schemas.microsoft.com/office/drawing/2014/main" id="{4B81E79B-2B11-65E7-2F0B-C112FC5E227C}"/>
              </a:ext>
            </a:extLst>
          </p:cNvPr>
          <p:cNvSpPr txBox="1"/>
          <p:nvPr/>
        </p:nvSpPr>
        <p:spPr>
          <a:xfrm>
            <a:off x="7047775" y="2473123"/>
            <a:ext cx="4739556" cy="4801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Conjecture</a:t>
            </a:r>
            <a:r>
              <a:rPr lang="en-US" sz="2800" b="1" dirty="0">
                <a:solidFill>
                  <a:srgbClr val="C00000"/>
                </a:solidFill>
                <a:latin typeface="Calibri" panose="020F0502020204030204"/>
              </a:rPr>
              <a:t>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diagonals suffice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8E94CEF-6148-01DA-14F0-04A8FF1EECE2}"/>
              </a:ext>
            </a:extLst>
          </p:cNvPr>
          <p:cNvGrpSpPr/>
          <p:nvPr/>
        </p:nvGrpSpPr>
        <p:grpSpPr>
          <a:xfrm>
            <a:off x="1240779" y="3759813"/>
            <a:ext cx="4308295" cy="1897440"/>
            <a:chOff x="1240779" y="3759813"/>
            <a:chExt cx="4308295" cy="18974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F50BDB45-26C8-738D-C8D0-CBB6D28D069B}"/>
                    </a:ext>
                  </a:extLst>
                </p:cNvPr>
                <p:cNvSpPr txBox="1"/>
                <p:nvPr/>
              </p:nvSpPr>
              <p:spPr>
                <a:xfrm>
                  <a:off x="1240779" y="4464426"/>
                  <a:ext cx="4308295" cy="1192827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2000" b="1" i="1" smtClean="0">
                          <a:effectLst/>
                          <a:latin typeface="Cambria Math" panose="02040503050406030204" pitchFamily="18" charset="0"/>
                        </a:rPr>
                        <m:t>𝒏</m:t>
                      </m:r>
                    </m:oMath>
                  </a14:m>
                  <a:r>
                    <a:rPr lang="en-US" sz="2000" b="1" dirty="0">
                      <a:effectLst/>
                    </a:rPr>
                    <a:t>-qubit diagonal unitary has T-count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 i="1" smtClean="0">
                            <a:effectLst/>
                            <a:latin typeface="Cambria Math" panose="02040503050406030204" pitchFamily="18" charset="0"/>
                          </a:rPr>
                          <m:t>𝑶</m:t>
                        </m:r>
                        <m:d>
                          <m:dPr>
                            <m:ctrlPr>
                              <a:rPr lang="en-US" sz="1600" b="1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1600" b="1" i="1" smtClean="0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US" sz="1600" b="1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1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  <m:sup>
                                    <m:r>
                                      <a:rPr lang="en-US" sz="1600" b="1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sup>
                                </m:sSup>
                                <m:func>
                                  <m:funcPr>
                                    <m:ctrlPr>
                                      <a:rPr lang="en-US" sz="1600" b="1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1600" b="1" i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𝐥𝐨𝐠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1600" b="1" i="1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1600" b="1" i="1" smtClean="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1600" b="1" i="1" smtClean="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𝟏</m:t>
                                            </m:r>
                                          </m:num>
                                          <m:den>
                                            <m:r>
                                              <a:rPr lang="en-US" sz="1600" b="1" i="1" smtClean="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𝝐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</m:func>
                              </m:e>
                            </m:rad>
                            <m:r>
                              <a:rPr lang="en-US" sz="1600" b="1" i="1" smtClean="0">
                                <a:effectLst/>
                                <a:latin typeface="Cambria Math" panose="02040503050406030204" pitchFamily="18" charset="0"/>
                              </a:rPr>
                              <m:t>+</m:t>
                            </m:r>
                            <m:func>
                              <m:funcPr>
                                <m:ctrlPr>
                                  <a:rPr lang="en-US" sz="1600" b="1" i="1" smtClean="0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1600" b="1" i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𝐥𝐨𝐠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1600" b="1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1600" b="1" i="1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600" b="1" i="1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num>
                                      <m:den>
                                        <m:r>
                                          <a:rPr lang="en-US" sz="1600" b="1" i="1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𝝐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func>
                          </m:e>
                        </m:d>
                      </m:oMath>
                    </m:oMathPara>
                  </a14:m>
                  <a:endParaRPr lang="en-US" sz="1400" b="1" dirty="0">
                    <a:effectLst/>
                  </a:endParaRPr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F50BDB45-26C8-738D-C8D0-CBB6D28D06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40779" y="4464426"/>
                  <a:ext cx="4308295" cy="1192827"/>
                </a:xfrm>
                <a:prstGeom prst="rect">
                  <a:avLst/>
                </a:prstGeom>
                <a:blipFill>
                  <a:blip r:embed="rId12"/>
                  <a:stretch>
                    <a:fillRect t="-25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D39A0583-3852-DC14-351C-EA0F17F27907}"/>
                </a:ext>
              </a:extLst>
            </p:cNvPr>
            <p:cNvSpPr/>
            <p:nvPr/>
          </p:nvSpPr>
          <p:spPr>
            <a:xfrm>
              <a:off x="1716761" y="3776371"/>
              <a:ext cx="526709" cy="704613"/>
            </a:xfrm>
            <a:prstGeom prst="triangle">
              <a:avLst>
                <a:gd name="adj" fmla="val 45614"/>
              </a:avLst>
            </a:prstGeom>
            <a:solidFill>
              <a:srgbClr val="FBE5D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3D364DC4-AC38-F7D0-CE53-1E0630DAEA56}"/>
                </a:ext>
              </a:extLst>
            </p:cNvPr>
            <p:cNvSpPr/>
            <p:nvPr/>
          </p:nvSpPr>
          <p:spPr>
            <a:xfrm>
              <a:off x="3201937" y="3776370"/>
              <a:ext cx="526709" cy="704613"/>
            </a:xfrm>
            <a:prstGeom prst="triangle">
              <a:avLst>
                <a:gd name="adj" fmla="val 45614"/>
              </a:avLst>
            </a:prstGeom>
            <a:solidFill>
              <a:srgbClr val="FBE5D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F348BCB9-F75B-E64E-C515-B34873A5A0E7}"/>
                </a:ext>
              </a:extLst>
            </p:cNvPr>
            <p:cNvSpPr/>
            <p:nvPr/>
          </p:nvSpPr>
          <p:spPr>
            <a:xfrm>
              <a:off x="4638162" y="3759813"/>
              <a:ext cx="526709" cy="704613"/>
            </a:xfrm>
            <a:prstGeom prst="triangle">
              <a:avLst>
                <a:gd name="adj" fmla="val 45614"/>
              </a:avLst>
            </a:prstGeom>
            <a:solidFill>
              <a:srgbClr val="FBE5D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Arrow: Down 30">
            <a:extLst>
              <a:ext uri="{FF2B5EF4-FFF2-40B4-BE49-F238E27FC236}">
                <a16:creationId xmlns:a16="http://schemas.microsoft.com/office/drawing/2014/main" id="{566AA8EC-8E8A-1BDB-7303-482E1F8701A7}"/>
              </a:ext>
            </a:extLst>
          </p:cNvPr>
          <p:cNvSpPr/>
          <p:nvPr/>
        </p:nvSpPr>
        <p:spPr>
          <a:xfrm>
            <a:off x="7660152" y="3161930"/>
            <a:ext cx="414670" cy="704613"/>
          </a:xfrm>
          <a:prstGeom prst="down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2DED49E-405F-2A1A-A8F0-D65F4A11FE41}"/>
                  </a:ext>
                </a:extLst>
              </p:cNvPr>
              <p:cNvSpPr txBox="1"/>
              <p:nvPr/>
            </p:nvSpPr>
            <p:spPr>
              <a:xfrm>
                <a:off x="6030372" y="4146253"/>
                <a:ext cx="5474056" cy="1488036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State preparation with optimal T-count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effectLst/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160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1600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60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en-US" sz="160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600" b="0" i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600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600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600" b="0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1600" b="0" i="1" smtClean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𝜖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e>
                          </m:rad>
                          <m:r>
                            <a:rPr lang="en-US" sz="1600" b="0" i="1" smtClean="0">
                              <a:effectLst/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1600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effectLst/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60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600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b="0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1600" b="0" i="1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𝜖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kumimoji="0" lang="en-US" sz="1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lang="en-US" altLang="zh-CN" sz="1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/>
                  </a:rPr>
                  <a:t>Simpler proof and better constant</a:t>
                </a:r>
                <a:endParaRPr kumimoji="0" lang="en-US" sz="160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2DED49E-405F-2A1A-A8F0-D65F4A11FE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0372" y="4146253"/>
                <a:ext cx="5474056" cy="1488036"/>
              </a:xfrm>
              <a:prstGeom prst="rect">
                <a:avLst/>
              </a:prstGeom>
              <a:blipFill>
                <a:blip r:embed="rId13"/>
                <a:stretch>
                  <a:fillRect l="-1670" t="-5738" b="-4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79180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16234</TotalTime>
  <Words>8696</Words>
  <Application>Microsoft Office PowerPoint</Application>
  <PresentationFormat>Widescreen</PresentationFormat>
  <Paragraphs>2251</Paragraphs>
  <Slides>170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170</vt:i4>
      </vt:variant>
    </vt:vector>
  </HeadingPairs>
  <TitlesOfParts>
    <vt:vector size="175" baseType="lpstr">
      <vt:lpstr>Arial</vt:lpstr>
      <vt:lpstr>Calibri</vt:lpstr>
      <vt:lpstr>Calibri Light</vt:lpstr>
      <vt:lpstr>Cambria Math</vt:lpstr>
      <vt:lpstr>Office Theme</vt:lpstr>
      <vt:lpstr>Quantum State Preparation with Optimal T-Count</vt:lpstr>
      <vt:lpstr>Outline</vt:lpstr>
      <vt:lpstr>Clifford Gates</vt:lpstr>
      <vt:lpstr>Clifford Gates</vt:lpstr>
      <vt:lpstr>Clifford Gates</vt:lpstr>
      <vt:lpstr>Clifford Circuit</vt:lpstr>
      <vt:lpstr>Clifford Circuit</vt:lpstr>
      <vt:lpstr>Clifford Circuit</vt:lpstr>
      <vt:lpstr>Clifford+T Circuit</vt:lpstr>
      <vt:lpstr>Clifford+T Circuit</vt:lpstr>
      <vt:lpstr>A General Goal</vt:lpstr>
      <vt:lpstr>A General Goal</vt:lpstr>
      <vt:lpstr>A General Goal</vt:lpstr>
      <vt:lpstr>A General Goal</vt:lpstr>
      <vt:lpstr>A General Goal</vt:lpstr>
      <vt:lpstr>Our Task: State Preparation</vt:lpstr>
      <vt:lpstr>Our Task: State Preparation</vt:lpstr>
      <vt:lpstr>Our Task: State Preparation</vt:lpstr>
      <vt:lpstr>Our Task: State Preparation</vt:lpstr>
      <vt:lpstr>Single-Qubit Case</vt:lpstr>
      <vt:lpstr>Single-Qubit Case</vt:lpstr>
      <vt:lpstr>Single-Qubit Case</vt:lpstr>
      <vt:lpstr>Single-Qubit Case</vt:lpstr>
      <vt:lpstr>General Case</vt:lpstr>
      <vt:lpstr>General Case</vt:lpstr>
      <vt:lpstr>General Case</vt:lpstr>
      <vt:lpstr>General Case</vt:lpstr>
      <vt:lpstr>Our Result</vt:lpstr>
      <vt:lpstr>Our Result</vt:lpstr>
      <vt:lpstr>Our Result</vt:lpstr>
      <vt:lpstr>Our Result</vt:lpstr>
      <vt:lpstr>Our Result</vt:lpstr>
      <vt:lpstr>Byproduct: Diagonal Unitary Synthesis</vt:lpstr>
      <vt:lpstr>Byproduct: Diagonal Unitary Synthesis</vt:lpstr>
      <vt:lpstr>Byproduct: Diagonal Unitary Synthesis</vt:lpstr>
      <vt:lpstr>Byproduct: Diagonal Unitary Synthesis</vt:lpstr>
      <vt:lpstr>Application: Batched Synthesis</vt:lpstr>
      <vt:lpstr>Application: Batched Synthesis</vt:lpstr>
      <vt:lpstr>Application: Batched Synthesis</vt:lpstr>
      <vt:lpstr>Application: Batched Synthesis</vt:lpstr>
      <vt:lpstr>Application: Batched Synthesis</vt:lpstr>
      <vt:lpstr>Application: Batched Synthesis</vt:lpstr>
      <vt:lpstr>Proof of Batched Synthesis</vt:lpstr>
      <vt:lpstr>Proof of Batched Synthesis</vt:lpstr>
      <vt:lpstr>Proof of Batched Synthesis</vt:lpstr>
      <vt:lpstr>Proof of Batched Synthesis</vt:lpstr>
      <vt:lpstr>Proof of Batched Synthesis</vt:lpstr>
      <vt:lpstr>Proof of Batched Synthesis</vt:lpstr>
      <vt:lpstr>Proof of Batched Synthesis</vt:lpstr>
      <vt:lpstr>Proof of Batched Synthesis</vt:lpstr>
      <vt:lpstr>Application: Mass Production</vt:lpstr>
      <vt:lpstr>Application: Mass Production</vt:lpstr>
      <vt:lpstr>Application: Mass Production</vt:lpstr>
      <vt:lpstr>Application: Mass Production</vt:lpstr>
      <vt:lpstr>Application: Mass Production</vt:lpstr>
      <vt:lpstr>Application: Mass Production</vt:lpstr>
      <vt:lpstr>Application: Mass Production</vt:lpstr>
      <vt:lpstr>Application: Mass Production</vt:lpstr>
      <vt:lpstr>Proof of Mass Production</vt:lpstr>
      <vt:lpstr>Proof of Mass Production</vt:lpstr>
      <vt:lpstr>Proof of Mass Production</vt:lpstr>
      <vt:lpstr>Proof of Mass Production</vt:lpstr>
      <vt:lpstr>Proof of Mass Production</vt:lpstr>
      <vt:lpstr>Proof of Mass Production</vt:lpstr>
      <vt:lpstr>Proof of Mass Production</vt:lpstr>
      <vt:lpstr>Proof of Mass Production</vt:lpstr>
      <vt:lpstr>Proof of Mass Production</vt:lpstr>
      <vt:lpstr>Summary and Related Problems</vt:lpstr>
      <vt:lpstr>Summary and Related Problems</vt:lpstr>
      <vt:lpstr>Summary and Related Problems</vt:lpstr>
      <vt:lpstr>Related Problem: Better Batched Synthesis</vt:lpstr>
      <vt:lpstr>Related Problem: Unitary Synthesis</vt:lpstr>
      <vt:lpstr>Related Problem: Unitary Synthesis</vt:lpstr>
      <vt:lpstr>Related Problem: Unitary Synthesis</vt:lpstr>
      <vt:lpstr>Related Problem: Unitary Synthesis</vt:lpstr>
      <vt:lpstr>Related Problem: Unitary Synthesis</vt:lpstr>
      <vt:lpstr>Related Problem: Stabilizer Rank</vt:lpstr>
      <vt:lpstr>Related Problem: Stabilizer Rank</vt:lpstr>
      <vt:lpstr>Related Problem: Stabilizer Rank</vt:lpstr>
      <vt:lpstr>Related Problem: Stabilizer Rank</vt:lpstr>
      <vt:lpstr>Related Problem: Stabilizer Rank</vt:lpstr>
      <vt:lpstr>Related Problem: Stabilizer Rank</vt:lpstr>
      <vt:lpstr>Related Problem: Stabilizer Rank</vt:lpstr>
      <vt:lpstr>Related Problem: Stabilizer Rank</vt:lpstr>
      <vt:lpstr>Related Problem: Stabilizer Rank</vt:lpstr>
      <vt:lpstr>Related Problem: Quadratic Uncertainty</vt:lpstr>
      <vt:lpstr>Related Problem: Quadratic Uncertainty</vt:lpstr>
      <vt:lpstr>Related Problem: Quadratic Uncertainty</vt:lpstr>
      <vt:lpstr>Related Problem: Quadratic Uncertainty</vt:lpstr>
      <vt:lpstr>Related Problem: Quadratic Uncertainty</vt:lpstr>
      <vt:lpstr>Related Problem: Quadratic Uncertainty</vt:lpstr>
      <vt:lpstr>Related Problem: Quadratic Uncertainty</vt:lpstr>
      <vt:lpstr>Related Problem: Quadratic Uncertainty</vt:lpstr>
      <vt:lpstr>Related Problem by Dominic Berry</vt:lpstr>
      <vt:lpstr>Related Problem by Dominic Berry</vt:lpstr>
      <vt:lpstr>Related Problem by Dominic Berry</vt:lpstr>
      <vt:lpstr>Implication</vt:lpstr>
      <vt:lpstr>Implication</vt:lpstr>
      <vt:lpstr>Implication</vt:lpstr>
      <vt:lpstr>One Diagonal</vt:lpstr>
      <vt:lpstr>One Diagonal</vt:lpstr>
      <vt:lpstr>Two Diagonals</vt:lpstr>
      <vt:lpstr>Two Diagonals</vt:lpstr>
      <vt:lpstr>Three Diagonals</vt:lpstr>
      <vt:lpstr>Proof Overview</vt:lpstr>
      <vt:lpstr>Diagonal Unitary Synthesis</vt:lpstr>
      <vt:lpstr>Diagonal Unitary Synthesis</vt:lpstr>
      <vt:lpstr>Diagonal Unitary Synthesis</vt:lpstr>
      <vt:lpstr>Diagonal Unitary Synthesis</vt:lpstr>
      <vt:lpstr>Diagonal Unitary Synthesis</vt:lpstr>
      <vt:lpstr>Diagonal Unitary Synthesis</vt:lpstr>
      <vt:lpstr>Diagonal Unitary Synthesis</vt:lpstr>
      <vt:lpstr>Diagonal Unitary Synthesis</vt:lpstr>
      <vt:lpstr>Diagonal Unitary Synthesis</vt:lpstr>
      <vt:lpstr>Diagonal Unitary Synthesis</vt:lpstr>
      <vt:lpstr>Diagonal Unitary Synthesis</vt:lpstr>
      <vt:lpstr>Diagonal Unitary Synthesis</vt:lpstr>
      <vt:lpstr>Diagonal Unitary Synthesis</vt:lpstr>
      <vt:lpstr>Diagonal Unitary Synthesis</vt:lpstr>
      <vt:lpstr>Diagonal Unitary Synthesis</vt:lpstr>
      <vt:lpstr>Diagonal Unitary Synthesis</vt:lpstr>
      <vt:lpstr>Diagonal Unitary Synthesis</vt:lpstr>
      <vt:lpstr>Diagonal Unitary Synthesis</vt:lpstr>
      <vt:lpstr>Diagonal Unitary Synthesis</vt:lpstr>
      <vt:lpstr>Diagonal Unitary Synthesis</vt:lpstr>
      <vt:lpstr>Diagonal Unitary Synthesis</vt:lpstr>
      <vt:lpstr>Diagonal Unitary Synthesis</vt:lpstr>
      <vt:lpstr>Diagonal Unitary Synthesis</vt:lpstr>
      <vt:lpstr>Diagonal Unitary Synthesis</vt:lpstr>
      <vt:lpstr>State Preparation</vt:lpstr>
      <vt:lpstr>State Preparation</vt:lpstr>
      <vt:lpstr>State Preparation</vt:lpstr>
      <vt:lpstr>State Preparation</vt:lpstr>
      <vt:lpstr>State Preparation</vt:lpstr>
      <vt:lpstr>State Preparation</vt:lpstr>
      <vt:lpstr>State Preparation</vt:lpstr>
      <vt:lpstr>State Preparation</vt:lpstr>
      <vt:lpstr>State Preparation</vt:lpstr>
      <vt:lpstr>State Preparation</vt:lpstr>
      <vt:lpstr>State Preparation</vt:lpstr>
      <vt:lpstr>State Preparation</vt:lpstr>
      <vt:lpstr>State Preparation</vt:lpstr>
      <vt:lpstr>State Preparation</vt:lpstr>
      <vt:lpstr>State Preparation</vt:lpstr>
      <vt:lpstr>State Preparation</vt:lpstr>
      <vt:lpstr>State Preparation</vt:lpstr>
      <vt:lpstr>State Preparation</vt:lpstr>
      <vt:lpstr>State Preparation</vt:lpstr>
      <vt:lpstr>State Preparation</vt:lpstr>
      <vt:lpstr>State Preparation</vt:lpstr>
      <vt:lpstr>State Preparation</vt:lpstr>
      <vt:lpstr>State Preparation</vt:lpstr>
      <vt:lpstr>State Preparation</vt:lpstr>
      <vt:lpstr>State Preparation</vt:lpstr>
      <vt:lpstr>State Preparation</vt:lpstr>
      <vt:lpstr>State Preparation</vt:lpstr>
      <vt:lpstr>State Preparation</vt:lpstr>
      <vt:lpstr>State Preparation</vt:lpstr>
      <vt:lpstr>State Preparation</vt:lpstr>
      <vt:lpstr>State Preparation</vt:lpstr>
      <vt:lpstr>State Preparation</vt:lpstr>
      <vt:lpstr>State Preparation</vt:lpstr>
      <vt:lpstr>State Preparation</vt:lpstr>
      <vt:lpstr>State Preparation</vt:lpstr>
      <vt:lpstr>State Preparation</vt:lpstr>
      <vt:lpstr>State Preparation</vt:lpstr>
      <vt:lpstr>State Preparation</vt:lpstr>
      <vt:lpstr>State Preparation</vt:lpstr>
      <vt:lpstr>State Preparation</vt:lpstr>
      <vt:lpstr>State Preparation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Fourier growth of parity decision trees</dc:title>
  <dc:creator>Kewen Wu</dc:creator>
  <cp:lastModifiedBy>Kewen Wu</cp:lastModifiedBy>
  <cp:revision>383</cp:revision>
  <dcterms:created xsi:type="dcterms:W3CDTF">2020-11-09T15:46:52Z</dcterms:created>
  <dcterms:modified xsi:type="dcterms:W3CDTF">2024-10-19T21:55:13Z</dcterms:modified>
</cp:coreProperties>
</file>